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86" r:id="rId3"/>
    <p:sldId id="257" r:id="rId4"/>
    <p:sldId id="258" r:id="rId5"/>
    <p:sldId id="259" r:id="rId6"/>
    <p:sldId id="260" r:id="rId7"/>
    <p:sldId id="288" r:id="rId8"/>
    <p:sldId id="261" r:id="rId9"/>
    <p:sldId id="282" r:id="rId10"/>
    <p:sldId id="287" r:id="rId11"/>
    <p:sldId id="276" r:id="rId12"/>
    <p:sldId id="277" r:id="rId13"/>
    <p:sldId id="281" r:id="rId14"/>
    <p:sldId id="285" r:id="rId15"/>
    <p:sldId id="262" r:id="rId16"/>
    <p:sldId id="265" r:id="rId17"/>
    <p:sldId id="266" r:id="rId18"/>
    <p:sldId id="268" r:id="rId19"/>
    <p:sldId id="269" r:id="rId20"/>
    <p:sldId id="271" r:id="rId21"/>
    <p:sldId id="274" r:id="rId22"/>
    <p:sldId id="278" r:id="rId23"/>
    <p:sldId id="272" r:id="rId24"/>
    <p:sldId id="279" r:id="rId25"/>
    <p:sldId id="273" r:id="rId26"/>
    <p:sldId id="263" r:id="rId27"/>
    <p:sldId id="290" r:id="rId28"/>
    <p:sldId id="270" r:id="rId29"/>
    <p:sldId id="264" r:id="rId30"/>
    <p:sldId id="291" r:id="rId31"/>
    <p:sldId id="292" r:id="rId32"/>
    <p:sldId id="275" r:id="rId33"/>
    <p:sldId id="289"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01.02.2017</a:t>
            </a:fld>
            <a:endParaRPr lang="ru-RU" dirty="0"/>
          </a:p>
        </p:txBody>
      </p:sp>
      <p:sp>
        <p:nvSpPr>
          <p:cNvPr id="19" name="Нижний колонтитул 18"/>
          <p:cNvSpPr>
            <a:spLocks noGrp="1"/>
          </p:cNvSpPr>
          <p:nvPr>
            <p:ph type="ftr" sz="quarter" idx="11"/>
          </p:nvPr>
        </p:nvSpPr>
        <p:spPr/>
        <p:txBody>
          <a:bodyPr/>
          <a:lstStyle/>
          <a:p>
            <a:endParaRPr lang="ru-RU" dirty="0"/>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01.02.2017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01.02.2017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01.02.2017</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01.02.2017</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01.02.2017</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01.02.2017</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01.02.2017</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01.02.2017</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dirty="0"/>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01.02.2017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01.02.2017</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01.02.2017</a:t>
            </a:fld>
            <a:endParaRPr lang="ru-RU" dirty="0"/>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dirty="0"/>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lifeglobe.net/entry/1515"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7704" y="1844824"/>
            <a:ext cx="5544616" cy="2800767"/>
          </a:xfrm>
          <a:prstGeom prst="rect">
            <a:avLst/>
          </a:prstGeom>
          <a:noFill/>
        </p:spPr>
        <p:txBody>
          <a:bodyPr wrap="square" rtlCol="0">
            <a:spAutoFit/>
          </a:bodyPr>
          <a:lstStyle/>
          <a:p>
            <a:pPr algn="ctr"/>
            <a:r>
              <a:rPr lang="ru-RU" sz="4400" b="1" dirty="0" smtClean="0">
                <a:solidFill>
                  <a:srgbClr val="002060"/>
                </a:solidFill>
                <a:latin typeface="Times New Roman" pitchFamily="18" charset="0"/>
                <a:cs typeface="Times New Roman" pitchFamily="18" charset="0"/>
              </a:rPr>
              <a:t>НАЦИОНАЛЬНАЯ ОДЕЖДА РАЗНЫХ СТРАН МИРА</a:t>
            </a:r>
          </a:p>
          <a:p>
            <a:pPr algn="ctr"/>
            <a:endParaRPr lang="ru-RU" sz="44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9144000" cy="3539430"/>
          </a:xfrm>
          <a:prstGeom prst="rect">
            <a:avLst/>
          </a:prstGeom>
        </p:spPr>
        <p:txBody>
          <a:bodyPr wrap="square">
            <a:spAutoFit/>
          </a:bodyPr>
          <a:lstStyle/>
          <a:p>
            <a:pPr algn="ctr"/>
            <a:r>
              <a:rPr lang="ru-RU" sz="3200" dirty="0" smtClean="0">
                <a:solidFill>
                  <a:srgbClr val="002060"/>
                </a:solidFill>
                <a:latin typeface="Monotype Corsiva" pitchFamily="66" charset="0"/>
              </a:rPr>
              <a:t>Национальные костюмы во всем мире являются важной частью образа страны и культуры. Национальный костюм - способ заявить о себе в государственных масштабах. У каждой страны есть свои традиции, своя история и своя уникальность. И конечно, у каждой из них свои уникальные национальные наряды. Сегодня мы поговорим о самых красочных и интересных костюмах.</a:t>
            </a:r>
            <a:endParaRPr lang="ru-RU" sz="3200" dirty="0">
              <a:solidFill>
                <a:srgbClr val="002060"/>
              </a:solidFill>
              <a:latin typeface="Monotype Corsiva" pitchFamily="66" charset="0"/>
            </a:endParaRPr>
          </a:p>
        </p:txBody>
      </p:sp>
      <p:pic>
        <p:nvPicPr>
          <p:cNvPr id="2050" name="Picture 2" descr="http://s44.radikal.ru/i106/0905/19/d48d77ceb63b.jpg"/>
          <p:cNvPicPr>
            <a:picLocks noChangeAspect="1" noChangeArrowheads="1"/>
          </p:cNvPicPr>
          <p:nvPr/>
        </p:nvPicPr>
        <p:blipFill>
          <a:blip r:embed="rId2" cstate="print"/>
          <a:srcRect/>
          <a:stretch>
            <a:fillRect/>
          </a:stretch>
        </p:blipFill>
        <p:spPr bwMode="auto">
          <a:xfrm>
            <a:off x="1619672" y="3501008"/>
            <a:ext cx="6073859" cy="273630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5288340"/>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dirty="0" smtClean="0">
                <a:ln>
                  <a:noFill/>
                </a:ln>
                <a:solidFill>
                  <a:schemeClr val="accent6">
                    <a:lumMod val="10000"/>
                  </a:schemeClr>
                </a:solidFill>
                <a:effectLst/>
                <a:latin typeface="Monotype Corsiva" pitchFamily="66" charset="0"/>
                <a:ea typeface="Times New Roman" pitchFamily="18" charset="0"/>
                <a:cs typeface="Times New Roman" pitchFamily="18" charset="0"/>
              </a:rPr>
              <a:t>Хочется начать со страны восходящего солнца — Японии</a:t>
            </a:r>
            <a:endParaRPr kumimoji="0" lang="ru-RU" sz="3200" b="0" i="0" u="none" strike="noStrike" cap="none" normalizeH="0" baseline="0" dirty="0" smtClean="0">
              <a:ln>
                <a:noFill/>
              </a:ln>
              <a:solidFill>
                <a:schemeClr val="accent6">
                  <a:lumMod val="10000"/>
                </a:schemeClr>
              </a:solidFill>
              <a:effectLst/>
              <a:latin typeface="Monotype Corsiva" pitchFamily="66"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3200" b="0" i="0" u="none" strike="noStrike" cap="none" normalizeH="0" baseline="0" dirty="0" smtClean="0">
                <a:ln>
                  <a:noFill/>
                </a:ln>
                <a:solidFill>
                  <a:schemeClr val="accent6">
                    <a:lumMod val="10000"/>
                  </a:schemeClr>
                </a:solidFill>
                <a:effectLst/>
                <a:latin typeface="Monotype Corsiva" pitchFamily="66" charset="0"/>
                <a:ea typeface="Times New Roman" pitchFamily="18" charset="0"/>
                <a:cs typeface="Times New Roman" pitchFamily="18" charset="0"/>
              </a:rPr>
              <a:t>С середины XIX века Кимоно  является японским «национальным костюмом». </a:t>
            </a:r>
            <a:endParaRPr kumimoji="0" lang="ru-RU" sz="3200" b="0" i="0" u="none" strike="noStrike" cap="none" normalizeH="0" baseline="0" dirty="0" smtClean="0">
              <a:ln>
                <a:noFill/>
              </a:ln>
              <a:solidFill>
                <a:schemeClr val="accent6">
                  <a:lumMod val="10000"/>
                </a:schemeClr>
              </a:solidFill>
              <a:effectLst/>
              <a:latin typeface="Monotype Corsiva" pitchFamily="66" charset="0"/>
              <a:cs typeface="Arial" pitchFamily="34" charset="0"/>
            </a:endParaRPr>
          </a:p>
        </p:txBody>
      </p:sp>
      <p:pic>
        <p:nvPicPr>
          <p:cNvPr id="4" name="Рисунок 3" descr="http://lifeglobe.net/x/entry/0/18307489_x_35655566d6.jpg"/>
          <p:cNvPicPr/>
          <p:nvPr/>
        </p:nvPicPr>
        <p:blipFill>
          <a:blip r:embed="rId2" cstate="print"/>
          <a:srcRect/>
          <a:stretch>
            <a:fillRect/>
          </a:stretch>
        </p:blipFill>
        <p:spPr bwMode="auto">
          <a:xfrm>
            <a:off x="1259632" y="476672"/>
            <a:ext cx="6840760" cy="45365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764704"/>
            <a:ext cx="4572000" cy="1569660"/>
          </a:xfrm>
          <a:prstGeom prst="rect">
            <a:avLst/>
          </a:prstGeom>
        </p:spPr>
        <p:txBody>
          <a:bodyPr>
            <a:spAutoFit/>
          </a:bodyPr>
          <a:lstStyle/>
          <a:p>
            <a:r>
              <a:rPr lang="ru-RU" sz="3200" dirty="0" smtClean="0">
                <a:solidFill>
                  <a:schemeClr val="accent6">
                    <a:lumMod val="10000"/>
                  </a:schemeClr>
                </a:solidFill>
                <a:latin typeface="Monotype Corsiva" pitchFamily="66" charset="0"/>
                <a:ea typeface="Times New Roman" pitchFamily="18" charset="0"/>
                <a:cs typeface="Times New Roman" pitchFamily="18" charset="0"/>
              </a:rPr>
              <a:t>Также кимоно является рабочей одеждой гейш и </a:t>
            </a:r>
            <a:r>
              <a:rPr lang="ru-RU" sz="3200" dirty="0" err="1" smtClean="0">
                <a:solidFill>
                  <a:schemeClr val="accent6">
                    <a:lumMod val="10000"/>
                  </a:schemeClr>
                </a:solidFill>
                <a:latin typeface="Monotype Corsiva" pitchFamily="66" charset="0"/>
                <a:ea typeface="Times New Roman" pitchFamily="18" charset="0"/>
                <a:cs typeface="Times New Roman" pitchFamily="18" charset="0"/>
              </a:rPr>
              <a:t>майко</a:t>
            </a:r>
            <a:r>
              <a:rPr lang="ru-RU" sz="3200" dirty="0" smtClean="0">
                <a:solidFill>
                  <a:schemeClr val="accent6">
                    <a:lumMod val="10000"/>
                  </a:schemeClr>
                </a:solidFill>
                <a:latin typeface="Monotype Corsiva" pitchFamily="66" charset="0"/>
                <a:ea typeface="Times New Roman" pitchFamily="18" charset="0"/>
                <a:cs typeface="Times New Roman" pitchFamily="18" charset="0"/>
              </a:rPr>
              <a:t> (будущих гейш).</a:t>
            </a:r>
            <a:endParaRPr lang="ru-RU" sz="3200" dirty="0"/>
          </a:p>
        </p:txBody>
      </p:sp>
      <p:pic>
        <p:nvPicPr>
          <p:cNvPr id="3" name="Рисунок 2" descr="http://lifeglobe.net/x/entry/0/15839728_japan48.jpg"/>
          <p:cNvPicPr/>
          <p:nvPr/>
        </p:nvPicPr>
        <p:blipFill>
          <a:blip r:embed="rId2" cstate="email"/>
          <a:srcRect/>
          <a:stretch>
            <a:fillRect/>
          </a:stretch>
        </p:blipFill>
        <p:spPr bwMode="auto">
          <a:xfrm>
            <a:off x="4499992" y="200025"/>
            <a:ext cx="4352925" cy="6657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национальная одежда разных уголков мира">
            <a:hlinkClick r:id="rId2" tgtFrame="_blank"/>
          </p:cNvPr>
          <p:cNvPicPr/>
          <p:nvPr/>
        </p:nvPicPr>
        <p:blipFill>
          <a:blip r:embed="rId3" cstate="email"/>
          <a:srcRect/>
          <a:stretch>
            <a:fillRect/>
          </a:stretch>
        </p:blipFill>
        <p:spPr bwMode="auto">
          <a:xfrm>
            <a:off x="4788024" y="980728"/>
            <a:ext cx="3810000" cy="4819650"/>
          </a:xfrm>
          <a:prstGeom prst="rect">
            <a:avLst/>
          </a:prstGeom>
          <a:noFill/>
          <a:ln w="9525">
            <a:noFill/>
            <a:miter lim="800000"/>
            <a:headEnd/>
            <a:tailEnd/>
          </a:ln>
        </p:spPr>
      </p:pic>
      <p:sp>
        <p:nvSpPr>
          <p:cNvPr id="28673" name="Rectangle 1"/>
          <p:cNvSpPr>
            <a:spLocks noChangeArrowheads="1"/>
          </p:cNvSpPr>
          <p:nvPr/>
        </p:nvSpPr>
        <p:spPr bwMode="auto">
          <a:xfrm>
            <a:off x="395536" y="1268760"/>
            <a:ext cx="421196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accent6">
                    <a:lumMod val="10000"/>
                  </a:schemeClr>
                </a:solidFill>
                <a:effectLst/>
                <a:latin typeface="Monotype Corsiva" pitchFamily="66" charset="0"/>
                <a:ea typeface="Times New Roman" pitchFamily="18" charset="0"/>
                <a:cs typeface="Times New Roman" pitchFamily="18" charset="0"/>
              </a:rPr>
              <a:t>Кимоно выделяет лишь плечи и талию, скрывая недостатки  фигуры.  Такое представление связано с традиционным предпочтением японцев и представлением об идеальной конституции — «чем меньше выпуклостей и неровностей, тем красивее».</a:t>
            </a:r>
            <a:endParaRPr kumimoji="0" lang="ru-RU" sz="2800" b="0" i="0" u="none" strike="noStrike" cap="none" normalizeH="0" baseline="0" dirty="0" smtClean="0">
              <a:ln>
                <a:noFill/>
              </a:ln>
              <a:solidFill>
                <a:schemeClr val="accent6">
                  <a:lumMod val="10000"/>
                </a:schemeClr>
              </a:solidFill>
              <a:effectLst/>
              <a:latin typeface="Monotype Corsiva" pitchFamily="66"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611560" y="548680"/>
            <a:ext cx="788436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333333"/>
                </a:solidFill>
                <a:effectLst/>
                <a:latin typeface="Monotype Corsiva" pitchFamily="66" charset="0"/>
                <a:ea typeface="Times New Roman" pitchFamily="18" charset="0"/>
                <a:cs typeface="Times New Roman" pitchFamily="18" charset="0"/>
              </a:rPr>
              <a:t>Образцы характерных орнаментов.</a:t>
            </a:r>
            <a:endParaRPr kumimoji="0" lang="ru-RU" sz="2800" b="0" i="0" u="none" strike="noStrike" cap="none" normalizeH="0" baseline="0" dirty="0" smtClean="0">
              <a:ln>
                <a:noFill/>
              </a:ln>
              <a:solidFill>
                <a:schemeClr val="tx1"/>
              </a:solidFill>
              <a:effectLst/>
              <a:latin typeface="Monotype Corsiva" pitchFamily="66" charset="0"/>
              <a:cs typeface="Arial" pitchFamily="34" charset="0"/>
            </a:endParaRPr>
          </a:p>
        </p:txBody>
      </p:sp>
      <p:pic>
        <p:nvPicPr>
          <p:cNvPr id="3" name="Рисунок 2" descr="http://lifeglobe.net/x/entry/0/furi125.jpg"/>
          <p:cNvPicPr/>
          <p:nvPr/>
        </p:nvPicPr>
        <p:blipFill>
          <a:blip r:embed="rId2" cstate="email"/>
          <a:srcRect/>
          <a:stretch>
            <a:fillRect/>
          </a:stretch>
        </p:blipFill>
        <p:spPr bwMode="auto">
          <a:xfrm>
            <a:off x="1115616" y="1556792"/>
            <a:ext cx="1905000" cy="1905000"/>
          </a:xfrm>
          <a:prstGeom prst="rect">
            <a:avLst/>
          </a:prstGeom>
          <a:noFill/>
          <a:ln w="9525">
            <a:noFill/>
            <a:miter lim="800000"/>
            <a:headEnd/>
            <a:tailEnd/>
          </a:ln>
        </p:spPr>
      </p:pic>
      <p:pic>
        <p:nvPicPr>
          <p:cNvPr id="4" name="Рисунок 3" descr="http://lifeglobe.net/x/entry/0/furi129.jpg"/>
          <p:cNvPicPr/>
          <p:nvPr/>
        </p:nvPicPr>
        <p:blipFill>
          <a:blip r:embed="rId3" cstate="email"/>
          <a:srcRect/>
          <a:stretch>
            <a:fillRect/>
          </a:stretch>
        </p:blipFill>
        <p:spPr bwMode="auto">
          <a:xfrm>
            <a:off x="3707904" y="1628800"/>
            <a:ext cx="1905000" cy="1905000"/>
          </a:xfrm>
          <a:prstGeom prst="rect">
            <a:avLst/>
          </a:prstGeom>
          <a:noFill/>
          <a:ln w="9525">
            <a:noFill/>
            <a:miter lim="800000"/>
            <a:headEnd/>
            <a:tailEnd/>
          </a:ln>
        </p:spPr>
      </p:pic>
      <p:pic>
        <p:nvPicPr>
          <p:cNvPr id="5" name="Рисунок 4" descr="http://lifeglobe.net/x/entry/0/furi132.jpg"/>
          <p:cNvPicPr/>
          <p:nvPr/>
        </p:nvPicPr>
        <p:blipFill>
          <a:blip r:embed="rId4" cstate="email"/>
          <a:srcRect/>
          <a:stretch>
            <a:fillRect/>
          </a:stretch>
        </p:blipFill>
        <p:spPr bwMode="auto">
          <a:xfrm>
            <a:off x="6228184" y="1700808"/>
            <a:ext cx="1905000" cy="1905000"/>
          </a:xfrm>
          <a:prstGeom prst="rect">
            <a:avLst/>
          </a:prstGeom>
          <a:noFill/>
          <a:ln w="9525">
            <a:noFill/>
            <a:miter lim="800000"/>
            <a:headEnd/>
            <a:tailEnd/>
          </a:ln>
        </p:spPr>
      </p:pic>
      <p:pic>
        <p:nvPicPr>
          <p:cNvPr id="6" name="Рисунок 5" descr="http://lifeglobe.net/x/entry/0/furi133.jpg"/>
          <p:cNvPicPr/>
          <p:nvPr/>
        </p:nvPicPr>
        <p:blipFill>
          <a:blip r:embed="rId5" cstate="email"/>
          <a:srcRect/>
          <a:stretch>
            <a:fillRect/>
          </a:stretch>
        </p:blipFill>
        <p:spPr bwMode="auto">
          <a:xfrm>
            <a:off x="1331640" y="3789040"/>
            <a:ext cx="1905000" cy="1905000"/>
          </a:xfrm>
          <a:prstGeom prst="rect">
            <a:avLst/>
          </a:prstGeom>
          <a:noFill/>
          <a:ln w="9525">
            <a:noFill/>
            <a:miter lim="800000"/>
            <a:headEnd/>
            <a:tailEnd/>
          </a:ln>
        </p:spPr>
      </p:pic>
      <p:pic>
        <p:nvPicPr>
          <p:cNvPr id="8" name="Рисунок 7" descr="http://lifeglobe.net/x/entry/0/furi142.jpg"/>
          <p:cNvPicPr/>
          <p:nvPr/>
        </p:nvPicPr>
        <p:blipFill>
          <a:blip r:embed="rId6" cstate="email"/>
          <a:srcRect/>
          <a:stretch>
            <a:fillRect/>
          </a:stretch>
        </p:blipFill>
        <p:spPr bwMode="auto">
          <a:xfrm>
            <a:off x="3707904" y="4005064"/>
            <a:ext cx="1905000" cy="1905000"/>
          </a:xfrm>
          <a:prstGeom prst="rect">
            <a:avLst/>
          </a:prstGeom>
          <a:noFill/>
          <a:ln w="9525">
            <a:noFill/>
            <a:miter lim="800000"/>
            <a:headEnd/>
            <a:tailEnd/>
          </a:ln>
        </p:spPr>
      </p:pic>
      <p:pic>
        <p:nvPicPr>
          <p:cNvPr id="10" name="Рисунок 9" descr="http://lifeglobe.net/x/entry/0/furi135.jpg"/>
          <p:cNvPicPr/>
          <p:nvPr/>
        </p:nvPicPr>
        <p:blipFill>
          <a:blip r:embed="rId7" cstate="email"/>
          <a:srcRect/>
          <a:stretch>
            <a:fillRect/>
          </a:stretch>
        </p:blipFill>
        <p:spPr bwMode="auto">
          <a:xfrm>
            <a:off x="6156176" y="4005064"/>
            <a:ext cx="19050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3108543"/>
          </a:xfrm>
          <a:prstGeom prst="rect">
            <a:avLst/>
          </a:prstGeom>
        </p:spPr>
        <p:txBody>
          <a:bodyPr wrap="square">
            <a:spAutoFit/>
          </a:bodyPr>
          <a:lstStyle/>
          <a:p>
            <a:pPr algn="ctr"/>
            <a:r>
              <a:rPr lang="ru-RU" sz="2800" dirty="0" smtClean="0">
                <a:solidFill>
                  <a:srgbClr val="002060"/>
                </a:solidFill>
                <a:latin typeface="Monotype Corsiva" pitchFamily="66" charset="0"/>
              </a:rPr>
              <a:t>В Древнем Египте наиболее распространённым типом одежды была одежда драпированная, позже — накладная, но никогда не распашная. Покрой и форма одежды (как мужской, так и женской) на протяжении веков менялась очень медленно; долгое время одежда разных сословий отличалась только по качеству ткани и по отделке</a:t>
            </a:r>
            <a:br>
              <a:rPr lang="ru-RU" sz="2800" dirty="0" smtClean="0">
                <a:solidFill>
                  <a:srgbClr val="002060"/>
                </a:solidFill>
                <a:latin typeface="Monotype Corsiva" pitchFamily="66" charset="0"/>
              </a:rPr>
            </a:br>
            <a:endParaRPr lang="ru-RU" sz="2800" dirty="0">
              <a:solidFill>
                <a:srgbClr val="002060"/>
              </a:solidFill>
              <a:latin typeface="Monotype Corsiva" pitchFamily="66" charset="0"/>
            </a:endParaRPr>
          </a:p>
        </p:txBody>
      </p:sp>
      <p:pic>
        <p:nvPicPr>
          <p:cNvPr id="46082" name="Picture 2" descr="image"/>
          <p:cNvPicPr>
            <a:picLocks noChangeAspect="1" noChangeArrowheads="1"/>
          </p:cNvPicPr>
          <p:nvPr/>
        </p:nvPicPr>
        <p:blipFill>
          <a:blip r:embed="rId2" cstate="print"/>
          <a:srcRect/>
          <a:stretch>
            <a:fillRect/>
          </a:stretch>
        </p:blipFill>
        <p:spPr bwMode="auto">
          <a:xfrm>
            <a:off x="2267743" y="2924944"/>
            <a:ext cx="4800533" cy="36004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3923928" cy="4154984"/>
          </a:xfrm>
          <a:prstGeom prst="rect">
            <a:avLst/>
          </a:prstGeom>
        </p:spPr>
        <p:txBody>
          <a:bodyPr wrap="square">
            <a:spAutoFit/>
          </a:bodyPr>
          <a:lstStyle/>
          <a:p>
            <a:pPr algn="ctr"/>
            <a:r>
              <a:rPr lang="ru-RU" sz="2400" b="1" dirty="0" smtClean="0">
                <a:solidFill>
                  <a:srgbClr val="002060"/>
                </a:solidFill>
                <a:latin typeface="Monotype Corsiva" pitchFamily="66" charset="0"/>
              </a:rPr>
              <a:t>Азербайджан </a:t>
            </a:r>
            <a:r>
              <a:rPr lang="ru-RU" sz="2400" dirty="0" smtClean="0">
                <a:solidFill>
                  <a:srgbClr val="002060"/>
                </a:solidFill>
                <a:latin typeface="Monotype Corsiva" pitchFamily="66" charset="0"/>
              </a:rPr>
              <a:t>Простота кроя и богатство отделки — вот и вся философия восточного костюма. Именно так традиционно одевались и азербайджанцы, потомки древних тюркских племен, представители одного из крупнейших и древнейших народов Кавказа</a:t>
            </a:r>
            <a:br>
              <a:rPr lang="ru-RU" sz="2400" dirty="0" smtClean="0">
                <a:solidFill>
                  <a:srgbClr val="002060"/>
                </a:solidFill>
                <a:latin typeface="Monotype Corsiva" pitchFamily="66" charset="0"/>
              </a:rPr>
            </a:br>
            <a:endParaRPr lang="ru-RU" sz="2400" dirty="0">
              <a:solidFill>
                <a:srgbClr val="002060"/>
              </a:solidFill>
              <a:latin typeface="Monotype Corsiva" pitchFamily="66" charset="0"/>
            </a:endParaRPr>
          </a:p>
        </p:txBody>
      </p:sp>
      <p:pic>
        <p:nvPicPr>
          <p:cNvPr id="1026" name="Picture 2" descr="image"/>
          <p:cNvPicPr>
            <a:picLocks noChangeAspect="1" noChangeArrowheads="1"/>
          </p:cNvPicPr>
          <p:nvPr/>
        </p:nvPicPr>
        <p:blipFill>
          <a:blip r:embed="rId2" cstate="print"/>
          <a:srcRect/>
          <a:stretch>
            <a:fillRect/>
          </a:stretch>
        </p:blipFill>
        <p:spPr bwMode="auto">
          <a:xfrm>
            <a:off x="3923928" y="0"/>
            <a:ext cx="5010150" cy="661035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0" y="476672"/>
            <a:ext cx="4499992"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2060"/>
                </a:solidFill>
                <a:effectLst/>
                <a:latin typeface="Monotype Corsiva" pitchFamily="66" charset="0"/>
                <a:ea typeface="Times New Roman" pitchFamily="18" charset="0"/>
                <a:cs typeface="Times New Roman" pitchFamily="18" charset="0"/>
              </a:rPr>
              <a:t>В регионе Аравийского полуострова женщины, в своем большинстве, носят </a:t>
            </a:r>
            <a:r>
              <a:rPr kumimoji="0" lang="ru-RU" sz="2400" b="0" i="0" u="none" strike="noStrike" cap="none" normalizeH="0" baseline="0" dirty="0" err="1" smtClean="0">
                <a:ln>
                  <a:noFill/>
                </a:ln>
                <a:solidFill>
                  <a:srgbClr val="002060"/>
                </a:solidFill>
                <a:effectLst/>
                <a:latin typeface="Monotype Corsiva" pitchFamily="66" charset="0"/>
                <a:ea typeface="Times New Roman" pitchFamily="18" charset="0"/>
                <a:cs typeface="Times New Roman" pitchFamily="18" charset="0"/>
              </a:rPr>
              <a:t>абаи</a:t>
            </a:r>
            <a:r>
              <a:rPr kumimoji="0" lang="ru-RU" sz="2400" b="0" i="0" u="none" strike="noStrike" cap="none" normalizeH="0" baseline="0" dirty="0" smtClean="0">
                <a:ln>
                  <a:noFill/>
                </a:ln>
                <a:solidFill>
                  <a:srgbClr val="002060"/>
                </a:solidFill>
                <a:effectLst/>
                <a:latin typeface="Monotype Corsiva" pitchFamily="66" charset="0"/>
                <a:ea typeface="Times New Roman" pitchFamily="18" charset="0"/>
                <a:cs typeface="Times New Roman" pitchFamily="18" charset="0"/>
              </a:rPr>
              <a:t>. Абая – это традиционная верхняя одежда. Она представляет собой тонкую мягкую,  плащ-накидку, или похожа на свободное платье.  Дамочки полуострова и Ближнего Востока одевают преимущественно черные </a:t>
            </a:r>
            <a:r>
              <a:rPr kumimoji="0" lang="ru-RU" sz="2400" b="0" i="0" u="none" strike="noStrike" cap="none" normalizeH="0" baseline="0" dirty="0" err="1" smtClean="0">
                <a:ln>
                  <a:noFill/>
                </a:ln>
                <a:solidFill>
                  <a:srgbClr val="002060"/>
                </a:solidFill>
                <a:effectLst/>
                <a:latin typeface="Monotype Corsiva" pitchFamily="66" charset="0"/>
                <a:ea typeface="Times New Roman" pitchFamily="18" charset="0"/>
                <a:cs typeface="Times New Roman" pitchFamily="18" charset="0"/>
              </a:rPr>
              <a:t>абаи</a:t>
            </a:r>
            <a:r>
              <a:rPr kumimoji="0" lang="ru-RU" sz="2400" b="0" i="0" u="none" strike="noStrike" cap="none" normalizeH="0" baseline="0" dirty="0" smtClean="0">
                <a:ln>
                  <a:noFill/>
                </a:ln>
                <a:solidFill>
                  <a:srgbClr val="002060"/>
                </a:solidFill>
                <a:effectLst/>
                <a:latin typeface="Monotype Corsiva" pitchFamily="66" charset="0"/>
                <a:ea typeface="Times New Roman" pitchFamily="18" charset="0"/>
                <a:cs typeface="Times New Roman" pitchFamily="18" charset="0"/>
              </a:rPr>
              <a:t>, отказавшись от ярких отделок и пестрых цветов.</a:t>
            </a:r>
            <a:endParaRPr kumimoji="0" lang="ru-RU" sz="2400" b="0" i="0" u="none" strike="noStrike" cap="none" normalizeH="0" baseline="0" dirty="0" smtClean="0">
              <a:ln>
                <a:noFill/>
              </a:ln>
              <a:solidFill>
                <a:srgbClr val="002060"/>
              </a:solidFill>
              <a:effectLst/>
              <a:latin typeface="Monotype Corsiva" pitchFamily="66" charset="0"/>
              <a:cs typeface="Arial" pitchFamily="34" charset="0"/>
            </a:endParaRPr>
          </a:p>
        </p:txBody>
      </p:sp>
      <p:pic>
        <p:nvPicPr>
          <p:cNvPr id="3" name="Рисунок 2" descr="http://lifeglobe.net/x/entry/0/post68167_img1_2.jpg"/>
          <p:cNvPicPr/>
          <p:nvPr/>
        </p:nvPicPr>
        <p:blipFill>
          <a:blip r:embed="rId2" cstate="print"/>
          <a:srcRect/>
          <a:stretch>
            <a:fillRect/>
          </a:stretch>
        </p:blipFill>
        <p:spPr bwMode="auto">
          <a:xfrm>
            <a:off x="4860032" y="620688"/>
            <a:ext cx="3810000" cy="5724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4572000" cy="4832092"/>
          </a:xfrm>
          <a:prstGeom prst="rect">
            <a:avLst/>
          </a:prstGeom>
        </p:spPr>
        <p:txBody>
          <a:bodyPr>
            <a:spAutoFit/>
          </a:bodyPr>
          <a:lstStyle/>
          <a:p>
            <a:pPr algn="ctr"/>
            <a:r>
              <a:rPr lang="ru-RU" sz="2800" dirty="0" smtClean="0">
                <a:solidFill>
                  <a:srgbClr val="002060"/>
                </a:solidFill>
                <a:latin typeface="Monotype Corsiva" pitchFamily="66" charset="0"/>
              </a:rPr>
              <a:t>Белорусский костюм, имея общие корни с украинским и русским национальными костюмами и формируясь на основе взаимовлияния литовской, польской, русской и украинской традиций, тем не менее отличается самобытностью и является самостоятельным явлением.</a:t>
            </a:r>
            <a:br>
              <a:rPr lang="ru-RU" sz="2800" dirty="0" smtClean="0">
                <a:solidFill>
                  <a:srgbClr val="002060"/>
                </a:solidFill>
                <a:latin typeface="Monotype Corsiva" pitchFamily="66" charset="0"/>
              </a:rPr>
            </a:br>
            <a:endParaRPr lang="ru-RU" sz="2800" dirty="0">
              <a:solidFill>
                <a:srgbClr val="002060"/>
              </a:solidFill>
              <a:latin typeface="Monotype Corsiva" pitchFamily="66" charset="0"/>
            </a:endParaRPr>
          </a:p>
        </p:txBody>
      </p:sp>
      <p:pic>
        <p:nvPicPr>
          <p:cNvPr id="1026" name="Picture 2" descr="image"/>
          <p:cNvPicPr>
            <a:picLocks noChangeAspect="1" noChangeArrowheads="1"/>
          </p:cNvPicPr>
          <p:nvPr/>
        </p:nvPicPr>
        <p:blipFill>
          <a:blip r:embed="rId2" cstate="print"/>
          <a:srcRect/>
          <a:stretch>
            <a:fillRect/>
          </a:stretch>
        </p:blipFill>
        <p:spPr bwMode="auto">
          <a:xfrm>
            <a:off x="4716016" y="620688"/>
            <a:ext cx="3888432" cy="573515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2862322"/>
          </a:xfrm>
          <a:prstGeom prst="rect">
            <a:avLst/>
          </a:prstGeom>
        </p:spPr>
        <p:txBody>
          <a:bodyPr wrap="square">
            <a:spAutoFit/>
          </a:bodyPr>
          <a:lstStyle/>
          <a:p>
            <a:pPr algn="ctr" fontAlgn="base"/>
            <a:r>
              <a:rPr lang="ru-RU" sz="2000" dirty="0" smtClean="0">
                <a:solidFill>
                  <a:srgbClr val="002060"/>
                </a:solidFill>
                <a:latin typeface="Monotype Corsiva" pitchFamily="66" charset="0"/>
              </a:rPr>
              <a:t>Грузинский национальный костюм отличается от костюмов других народов мира особое франтовство. Девушки носили длинные приталенные платья (</a:t>
            </a:r>
            <a:r>
              <a:rPr lang="ru-RU" sz="2000" dirty="0" err="1" smtClean="0">
                <a:solidFill>
                  <a:srgbClr val="002060"/>
                </a:solidFill>
                <a:latin typeface="Monotype Corsiva" pitchFamily="66" charset="0"/>
              </a:rPr>
              <a:t>картули</a:t>
            </a:r>
            <a:r>
              <a:rPr lang="ru-RU" sz="2000" dirty="0" smtClean="0">
                <a:solidFill>
                  <a:srgbClr val="002060"/>
                </a:solidFill>
                <a:latin typeface="Monotype Corsiva" pitchFamily="66" charset="0"/>
              </a:rPr>
              <a:t>), лиф которых был обильно украшен камнями и тесьмой. Непременным атрибутом оставался роскошный пояс из бархата с жемчугом или вышивкой. Мужчины носили ситцевую или хлопковую рубаху (</a:t>
            </a:r>
            <a:r>
              <a:rPr lang="ru-RU" sz="2000" dirty="0" err="1" smtClean="0">
                <a:solidFill>
                  <a:srgbClr val="002060"/>
                </a:solidFill>
                <a:latin typeface="Monotype Corsiva" pitchFamily="66" charset="0"/>
              </a:rPr>
              <a:t>перангу</a:t>
            </a:r>
            <a:r>
              <a:rPr lang="ru-RU" sz="2000" dirty="0" smtClean="0">
                <a:solidFill>
                  <a:srgbClr val="002060"/>
                </a:solidFill>
                <a:latin typeface="Monotype Corsiva" pitchFamily="66" charset="0"/>
              </a:rPr>
              <a:t>), нижние штаны (</a:t>
            </a:r>
            <a:r>
              <a:rPr lang="ru-RU" sz="2000" dirty="0" err="1" smtClean="0">
                <a:solidFill>
                  <a:srgbClr val="002060"/>
                </a:solidFill>
                <a:latin typeface="Monotype Corsiva" pitchFamily="66" charset="0"/>
              </a:rPr>
              <a:t>шеидиши</a:t>
            </a:r>
            <a:r>
              <a:rPr lang="ru-RU" sz="2000" dirty="0" smtClean="0">
                <a:solidFill>
                  <a:srgbClr val="002060"/>
                </a:solidFill>
                <a:latin typeface="Monotype Corsiva" pitchFamily="66" charset="0"/>
              </a:rPr>
              <a:t>) и широкие верхние штаны (</a:t>
            </a:r>
            <a:r>
              <a:rPr lang="ru-RU" sz="2000" dirty="0" err="1" smtClean="0">
                <a:solidFill>
                  <a:srgbClr val="002060"/>
                </a:solidFill>
                <a:latin typeface="Monotype Corsiva" pitchFamily="66" charset="0"/>
              </a:rPr>
              <a:t>шарвали</a:t>
            </a:r>
            <a:r>
              <a:rPr lang="ru-RU" sz="2000" dirty="0" smtClean="0">
                <a:solidFill>
                  <a:srgbClr val="002060"/>
                </a:solidFill>
                <a:latin typeface="Monotype Corsiva" pitchFamily="66" charset="0"/>
              </a:rPr>
              <a:t>). Сверху надевался короткий архалук и черкеска (чоха). Такой наряд выгодно подчеркивал узкую талию и широкие плечи мужчин.</a:t>
            </a:r>
          </a:p>
          <a:p>
            <a:pPr algn="ctr"/>
            <a:r>
              <a:rPr lang="ru-RU" sz="2000" dirty="0" smtClean="0">
                <a:solidFill>
                  <a:srgbClr val="002060"/>
                </a:solidFill>
                <a:latin typeface="Monotype Corsiva" pitchFamily="66" charset="0"/>
              </a:rPr>
              <a:t/>
            </a:r>
            <a:br>
              <a:rPr lang="ru-RU" sz="2000" dirty="0" smtClean="0">
                <a:solidFill>
                  <a:srgbClr val="002060"/>
                </a:solidFill>
                <a:latin typeface="Monotype Corsiva" pitchFamily="66" charset="0"/>
              </a:rPr>
            </a:br>
            <a:endParaRPr lang="ru-RU" sz="2000" dirty="0">
              <a:solidFill>
                <a:srgbClr val="002060"/>
              </a:solidFill>
              <a:latin typeface="Monotype Corsiva" pitchFamily="66" charset="0"/>
            </a:endParaRPr>
          </a:p>
        </p:txBody>
      </p:sp>
      <p:pic>
        <p:nvPicPr>
          <p:cNvPr id="33794" name="Picture 2" descr="Национальный грузинский костюм"/>
          <p:cNvPicPr>
            <a:picLocks noChangeAspect="1" noChangeArrowheads="1"/>
          </p:cNvPicPr>
          <p:nvPr/>
        </p:nvPicPr>
        <p:blipFill>
          <a:blip r:embed="rId2" cstate="email"/>
          <a:srcRect/>
          <a:stretch>
            <a:fillRect/>
          </a:stretch>
        </p:blipFill>
        <p:spPr bwMode="auto">
          <a:xfrm>
            <a:off x="1763688" y="2348880"/>
            <a:ext cx="5766470" cy="4188977"/>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1938992"/>
          </a:xfrm>
          <a:prstGeom prst="rect">
            <a:avLst/>
          </a:prstGeom>
        </p:spPr>
        <p:txBody>
          <a:bodyPr wrap="square">
            <a:spAutoFit/>
          </a:bodyPr>
          <a:lstStyle/>
          <a:p>
            <a:pPr algn="ctr"/>
            <a:r>
              <a:rPr lang="ru-RU" sz="2000" dirty="0" smtClean="0">
                <a:solidFill>
                  <a:srgbClr val="002060"/>
                </a:solidFill>
                <a:latin typeface="Monotype Corsiva" pitchFamily="66" charset="0"/>
              </a:rPr>
              <a:t>Национальный женский костюм в Бурятии зависел от возраста и положения в обществе. Так, девочки носили длинные </a:t>
            </a:r>
            <a:r>
              <a:rPr lang="ru-RU" sz="2000" dirty="0" err="1" smtClean="0">
                <a:solidFill>
                  <a:srgbClr val="002060"/>
                </a:solidFill>
                <a:latin typeface="Monotype Corsiva" pitchFamily="66" charset="0"/>
              </a:rPr>
              <a:t>тэрлиги</a:t>
            </a:r>
            <a:r>
              <a:rPr lang="ru-RU" sz="2000" dirty="0" smtClean="0">
                <a:solidFill>
                  <a:srgbClr val="002060"/>
                </a:solidFill>
                <a:latin typeface="Monotype Corsiva" pitchFamily="66" charset="0"/>
              </a:rPr>
              <a:t> (халаты без плечевого </a:t>
            </a:r>
            <a:r>
              <a:rPr lang="ru-RU" sz="2000" dirty="0" err="1" smtClean="0">
                <a:solidFill>
                  <a:srgbClr val="002060"/>
                </a:solidFill>
                <a:latin typeface="Monotype Corsiva" pitchFamily="66" charset="0"/>
              </a:rPr>
              <a:t>щва</a:t>
            </a:r>
            <a:r>
              <a:rPr lang="ru-RU" sz="2000" dirty="0" smtClean="0">
                <a:solidFill>
                  <a:srgbClr val="002060"/>
                </a:solidFill>
                <a:latin typeface="Monotype Corsiva" pitchFamily="66" charset="0"/>
              </a:rPr>
              <a:t>), с матерчатыми кушаками. В 14—15 лет платье становилось отрезным по талии с декоративным поясом. У замужних женщин в костюме появлялись пышные </a:t>
            </a:r>
            <a:r>
              <a:rPr lang="ru-RU" sz="2000" dirty="0" err="1" smtClean="0">
                <a:solidFill>
                  <a:srgbClr val="002060"/>
                </a:solidFill>
                <a:latin typeface="Monotype Corsiva" pitchFamily="66" charset="0"/>
              </a:rPr>
              <a:t>буфы‑рукава</a:t>
            </a:r>
            <a:r>
              <a:rPr lang="ru-RU" sz="2000" dirty="0" smtClean="0">
                <a:solidFill>
                  <a:srgbClr val="002060"/>
                </a:solidFill>
                <a:latin typeface="Monotype Corsiva" pitchFamily="66" charset="0"/>
              </a:rPr>
              <a:t> и меховая оторочка. Богатые бурятки предпочитали одежду из сукна или атласа, отделывали ее соболями или бобрами, тогда как бедняки довольствовались выделанной овчиной.</a:t>
            </a:r>
            <a:endParaRPr lang="ru-RU" sz="2000" dirty="0">
              <a:solidFill>
                <a:srgbClr val="002060"/>
              </a:solidFill>
              <a:latin typeface="Monotype Corsiva" pitchFamily="66" charset="0"/>
            </a:endParaRPr>
          </a:p>
        </p:txBody>
      </p:sp>
      <p:pic>
        <p:nvPicPr>
          <p:cNvPr id="34818" name="Picture 2" descr="Бурятский национальный костюм"/>
          <p:cNvPicPr>
            <a:picLocks noChangeAspect="1" noChangeArrowheads="1"/>
          </p:cNvPicPr>
          <p:nvPr/>
        </p:nvPicPr>
        <p:blipFill>
          <a:blip r:embed="rId2" cstate="email"/>
          <a:srcRect/>
          <a:stretch>
            <a:fillRect/>
          </a:stretch>
        </p:blipFill>
        <p:spPr bwMode="auto">
          <a:xfrm>
            <a:off x="1619672" y="1916832"/>
            <a:ext cx="6054502" cy="470441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0" y="764704"/>
            <a:ext cx="4499992"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2060"/>
                </a:solidFill>
                <a:effectLst/>
                <a:latin typeface="Monotype Corsiva" pitchFamily="66" charset="0"/>
                <a:ea typeface="Times New Roman" pitchFamily="18" charset="0"/>
                <a:cs typeface="Times New Roman" pitchFamily="18" charset="0"/>
              </a:rPr>
              <a:t>Культура Монголии находится под большим влиянием традиционного монгольского кочевого образа жизни, а также под влиянием тибетского буддизма, китайской и русской культур.</a:t>
            </a:r>
            <a:endParaRPr kumimoji="0" lang="ru-RU" sz="2800" b="0" i="0" u="none" strike="noStrike" cap="none" normalizeH="0" baseline="0" dirty="0" smtClean="0">
              <a:ln>
                <a:noFill/>
              </a:ln>
              <a:solidFill>
                <a:srgbClr val="002060"/>
              </a:solidFill>
              <a:effectLst/>
              <a:latin typeface="Monotype Corsiva" pitchFamily="66" charset="0"/>
              <a:cs typeface="Arial" pitchFamily="34" charset="0"/>
            </a:endParaRPr>
          </a:p>
        </p:txBody>
      </p:sp>
      <p:pic>
        <p:nvPicPr>
          <p:cNvPr id="3" name="Рисунок 2" descr="http://lifeglobe.net/x/entry/0/4796417298_5665e41cbe.jpg"/>
          <p:cNvPicPr/>
          <p:nvPr/>
        </p:nvPicPr>
        <p:blipFill>
          <a:blip r:embed="rId2" cstate="print"/>
          <a:srcRect/>
          <a:stretch>
            <a:fillRect/>
          </a:stretch>
        </p:blipFill>
        <p:spPr bwMode="auto">
          <a:xfrm>
            <a:off x="4716016" y="404664"/>
            <a:ext cx="3672408" cy="56886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0" y="755412"/>
            <a:ext cx="4788024"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2060"/>
                </a:solidFill>
                <a:effectLst/>
                <a:latin typeface="Monotype Corsiva" pitchFamily="66" charset="0"/>
                <a:ea typeface="Times New Roman" pitchFamily="18" charset="0"/>
                <a:cs typeface="Times New Roman" pitchFamily="18" charset="0"/>
              </a:rPr>
              <a:t>УКРАИНА</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rgbClr val="002060"/>
              </a:solidFill>
              <a:effectLst/>
              <a:latin typeface="Monotype Corsiva" pitchFamily="66"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2060"/>
                </a:solidFill>
                <a:effectLst/>
                <a:latin typeface="Monotype Corsiva" pitchFamily="66" charset="0"/>
                <a:ea typeface="Times New Roman" pitchFamily="18" charset="0"/>
                <a:cs typeface="Times New Roman" pitchFamily="18" charset="0"/>
              </a:rPr>
              <a:t>Женский народный костюм состоял из сорочки и поясной одежды — </a:t>
            </a:r>
            <a:r>
              <a:rPr kumimoji="0" lang="ru-RU" sz="2400" b="0" i="0" u="none" strike="noStrike" cap="none" normalizeH="0" baseline="0" dirty="0" err="1" smtClean="0">
                <a:ln>
                  <a:noFill/>
                </a:ln>
                <a:solidFill>
                  <a:srgbClr val="002060"/>
                </a:solidFill>
                <a:effectLst/>
                <a:latin typeface="Monotype Corsiva" pitchFamily="66" charset="0"/>
                <a:ea typeface="Times New Roman" pitchFamily="18" charset="0"/>
                <a:cs typeface="Times New Roman" pitchFamily="18" charset="0"/>
              </a:rPr>
              <a:t>дерги</a:t>
            </a:r>
            <a:r>
              <a:rPr kumimoji="0" lang="ru-RU" sz="2400" b="0" i="0" u="none" strike="noStrike" cap="none" normalizeH="0" baseline="0" dirty="0" smtClean="0">
                <a:ln>
                  <a:noFill/>
                </a:ln>
                <a:solidFill>
                  <a:srgbClr val="002060"/>
                </a:solidFill>
                <a:effectLst/>
                <a:latin typeface="Monotype Corsiva" pitchFamily="66" charset="0"/>
                <a:ea typeface="Times New Roman" pitchFamily="18" charset="0"/>
                <a:cs typeface="Times New Roman" pitchFamily="18" charset="0"/>
              </a:rPr>
              <a:t>, запаски, плахты, с 19 в.- </a:t>
            </a:r>
            <a:r>
              <a:rPr kumimoji="0" lang="ru-RU" sz="2400" b="0" i="0" u="none" strike="noStrike" cap="none" normalizeH="0" baseline="0" dirty="0" err="1" smtClean="0">
                <a:ln>
                  <a:noFill/>
                </a:ln>
                <a:solidFill>
                  <a:srgbClr val="002060"/>
                </a:solidFill>
                <a:effectLst/>
                <a:latin typeface="Monotype Corsiva" pitchFamily="66" charset="0"/>
                <a:ea typeface="Times New Roman" pitchFamily="18" charset="0"/>
                <a:cs typeface="Times New Roman" pitchFamily="18" charset="0"/>
              </a:rPr>
              <a:t>спидницы</a:t>
            </a:r>
            <a:r>
              <a:rPr kumimoji="0" lang="ru-RU" sz="2400" b="0" i="0" u="none" strike="noStrike" cap="none" normalizeH="0" baseline="0" dirty="0" smtClean="0">
                <a:ln>
                  <a:noFill/>
                </a:ln>
                <a:solidFill>
                  <a:srgbClr val="002060"/>
                </a:solidFill>
                <a:effectLst/>
                <a:latin typeface="Monotype Corsiva" pitchFamily="66" charset="0"/>
                <a:ea typeface="Times New Roman" pitchFamily="18" charset="0"/>
                <a:cs typeface="Times New Roman" pitchFamily="18" charset="0"/>
              </a:rPr>
              <a:t>, к которой в прохладную погоду добавляли безрукавки (корсетки, </a:t>
            </a:r>
            <a:r>
              <a:rPr kumimoji="0" lang="ru-RU" sz="2400" b="0" i="0" u="none" strike="noStrike" cap="none" normalizeH="0" baseline="0" dirty="0" err="1" smtClean="0">
                <a:ln>
                  <a:noFill/>
                </a:ln>
                <a:solidFill>
                  <a:srgbClr val="002060"/>
                </a:solidFill>
                <a:effectLst/>
                <a:latin typeface="Monotype Corsiva" pitchFamily="66" charset="0"/>
                <a:ea typeface="Times New Roman" pitchFamily="18" charset="0"/>
                <a:cs typeface="Times New Roman" pitchFamily="18" charset="0"/>
              </a:rPr>
              <a:t>киптари</a:t>
            </a:r>
            <a:r>
              <a:rPr kumimoji="0" lang="ru-RU" sz="2400" b="0" i="0" u="none" strike="noStrike" cap="none" normalizeH="0" baseline="0" dirty="0" smtClean="0">
                <a:ln>
                  <a:noFill/>
                </a:ln>
                <a:solidFill>
                  <a:srgbClr val="002060"/>
                </a:solidFill>
                <a:effectLst/>
                <a:latin typeface="Monotype Corsiva" pitchFamily="66" charset="0"/>
                <a:ea typeface="Times New Roman" pitchFamily="18" charset="0"/>
                <a:cs typeface="Times New Roman" pitchFamily="18" charset="0"/>
              </a:rPr>
              <a:t> и др.). </a:t>
            </a:r>
            <a:br>
              <a:rPr kumimoji="0" lang="ru-RU" sz="2400" b="0" i="0" u="none" strike="noStrike" cap="none" normalizeH="0" baseline="0" dirty="0" smtClean="0">
                <a:ln>
                  <a:noFill/>
                </a:ln>
                <a:solidFill>
                  <a:srgbClr val="002060"/>
                </a:solidFill>
                <a:effectLst/>
                <a:latin typeface="Monotype Corsiva" pitchFamily="66" charset="0"/>
                <a:ea typeface="Times New Roman" pitchFamily="18" charset="0"/>
                <a:cs typeface="Times New Roman" pitchFamily="18" charset="0"/>
              </a:rPr>
            </a:br>
            <a:r>
              <a:rPr kumimoji="0" lang="ru-RU" sz="2400" b="0" i="0" u="none" strike="noStrike" cap="none" normalizeH="0" baseline="0" dirty="0" smtClean="0">
                <a:ln>
                  <a:noFill/>
                </a:ln>
                <a:solidFill>
                  <a:srgbClr val="002060"/>
                </a:solidFill>
                <a:effectLst/>
                <a:latin typeface="Monotype Corsiva" pitchFamily="66" charset="0"/>
                <a:ea typeface="Times New Roman" pitchFamily="18" charset="0"/>
                <a:cs typeface="Times New Roman" pitchFamily="18" charset="0"/>
              </a:rPr>
              <a:t>Девушки заплетали волосы в косу, укладывали вокруг головы, украшая цветами, венком из бумажных цветов, пёстрых лент. Женщины носили различных видов чепцы, покрывая их длинной полотенце образной накидкой или платком.</a:t>
            </a:r>
            <a:endParaRPr kumimoji="0" lang="ru-RU" sz="2400" b="0" i="0" u="none" strike="noStrike" cap="none" normalizeH="0" baseline="0" dirty="0" smtClean="0">
              <a:ln>
                <a:noFill/>
              </a:ln>
              <a:solidFill>
                <a:srgbClr val="002060"/>
              </a:solidFill>
              <a:effectLst/>
              <a:latin typeface="Monotype Corsiva" pitchFamily="66" charset="0"/>
              <a:cs typeface="Arial" pitchFamily="34" charset="0"/>
            </a:endParaRPr>
          </a:p>
        </p:txBody>
      </p:sp>
      <p:pic>
        <p:nvPicPr>
          <p:cNvPr id="43013" name="Picture 5" descr="http://25mb.ru/img/picture/Sep/29/e66cb1a8389ad777b0e4681571b51cde/1.jpg"/>
          <p:cNvPicPr>
            <a:picLocks noChangeAspect="1" noChangeArrowheads="1"/>
          </p:cNvPicPr>
          <p:nvPr/>
        </p:nvPicPr>
        <p:blipFill>
          <a:blip r:embed="rId2" cstate="email"/>
          <a:srcRect/>
          <a:stretch>
            <a:fillRect/>
          </a:stretch>
        </p:blipFill>
        <p:spPr bwMode="auto">
          <a:xfrm>
            <a:off x="4788024" y="332656"/>
            <a:ext cx="3968011" cy="591269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2677656"/>
          </a:xfrm>
          <a:prstGeom prst="rect">
            <a:avLst/>
          </a:prstGeom>
        </p:spPr>
        <p:txBody>
          <a:bodyPr wrap="square">
            <a:spAutoFit/>
          </a:bodyPr>
          <a:lstStyle/>
          <a:p>
            <a:pPr algn="ctr"/>
            <a:r>
              <a:rPr lang="ru-RU" sz="2800" b="1" dirty="0" smtClean="0">
                <a:solidFill>
                  <a:srgbClr val="002060"/>
                </a:solidFill>
                <a:latin typeface="Monotype Corsiva" pitchFamily="66" charset="0"/>
              </a:rPr>
              <a:t>Англия</a:t>
            </a:r>
            <a:r>
              <a:rPr lang="ru-RU" sz="2800" dirty="0" smtClean="0">
                <a:solidFill>
                  <a:srgbClr val="002060"/>
                </a:solidFill>
                <a:latin typeface="Monotype Corsiva" pitchFamily="66" charset="0"/>
              </a:rPr>
              <a:t> Хотя Англия и является страной с богатыми национальными традициями, она, строго говоря, не имеет четко определенного национального костюма. В качестве примера английского народного костюма часто приводятся костюмы танцоров, исполняющих танец </a:t>
            </a:r>
            <a:r>
              <a:rPr lang="ru-RU" sz="2800" dirty="0" err="1" smtClean="0">
                <a:solidFill>
                  <a:srgbClr val="002060"/>
                </a:solidFill>
                <a:latin typeface="Monotype Corsiva" pitchFamily="66" charset="0"/>
              </a:rPr>
              <a:t>моррис</a:t>
            </a:r>
            <a:r>
              <a:rPr lang="ru-RU" sz="2800" dirty="0" smtClean="0">
                <a:solidFill>
                  <a:srgbClr val="002060"/>
                </a:solidFill>
                <a:latin typeface="Monotype Corsiva" pitchFamily="66" charset="0"/>
              </a:rPr>
              <a:t>.</a:t>
            </a:r>
            <a:br>
              <a:rPr lang="ru-RU" sz="2800" dirty="0" smtClean="0">
                <a:solidFill>
                  <a:srgbClr val="002060"/>
                </a:solidFill>
                <a:latin typeface="Monotype Corsiva" pitchFamily="66" charset="0"/>
              </a:rPr>
            </a:br>
            <a:endParaRPr lang="ru-RU" sz="2800" dirty="0">
              <a:solidFill>
                <a:srgbClr val="002060"/>
              </a:solidFill>
              <a:latin typeface="Monotype Corsiva" pitchFamily="66" charset="0"/>
            </a:endParaRPr>
          </a:p>
        </p:txBody>
      </p:sp>
      <p:pic>
        <p:nvPicPr>
          <p:cNvPr id="19458" name="Picture 2" descr="image"/>
          <p:cNvPicPr>
            <a:picLocks noChangeAspect="1" noChangeArrowheads="1"/>
          </p:cNvPicPr>
          <p:nvPr/>
        </p:nvPicPr>
        <p:blipFill>
          <a:blip r:embed="rId2" cstate="email"/>
          <a:srcRect/>
          <a:stretch>
            <a:fillRect/>
          </a:stretch>
        </p:blipFill>
        <p:spPr bwMode="auto">
          <a:xfrm>
            <a:off x="1547664" y="2276962"/>
            <a:ext cx="6395864" cy="458103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4572000" cy="5262979"/>
          </a:xfrm>
          <a:prstGeom prst="rect">
            <a:avLst/>
          </a:prstGeom>
        </p:spPr>
        <p:txBody>
          <a:bodyPr>
            <a:spAutoFit/>
          </a:bodyPr>
          <a:lstStyle/>
          <a:p>
            <a:pPr algn="ctr"/>
            <a:r>
              <a:rPr lang="ru-RU" sz="2400" b="1" dirty="0" smtClean="0">
                <a:solidFill>
                  <a:srgbClr val="002060"/>
                </a:solidFill>
                <a:latin typeface="Monotype Corsiva" pitchFamily="66" charset="0"/>
              </a:rPr>
              <a:t>Германия</a:t>
            </a:r>
            <a:r>
              <a:rPr lang="ru-RU" sz="2400" dirty="0" smtClean="0">
                <a:solidFill>
                  <a:srgbClr val="002060"/>
                </a:solidFill>
                <a:latin typeface="Monotype Corsiva" pitchFamily="66" charset="0"/>
              </a:rPr>
              <a:t> Традиционным костюмом баварцев(немцев) является достаточно известный </a:t>
            </a:r>
            <a:r>
              <a:rPr lang="ru-RU" sz="2400" dirty="0" err="1" smtClean="0">
                <a:solidFill>
                  <a:srgbClr val="002060"/>
                </a:solidFill>
                <a:latin typeface="Monotype Corsiva" pitchFamily="66" charset="0"/>
              </a:rPr>
              <a:t>трахтен</a:t>
            </a:r>
            <a:r>
              <a:rPr lang="ru-RU" sz="2400" dirty="0" smtClean="0">
                <a:solidFill>
                  <a:srgbClr val="002060"/>
                </a:solidFill>
                <a:latin typeface="Monotype Corsiva" pitchFamily="66" charset="0"/>
              </a:rPr>
              <a:t> и мужской и женский костюмы и </a:t>
            </a:r>
            <a:r>
              <a:rPr lang="ru-RU" sz="2400" dirty="0" err="1" smtClean="0">
                <a:solidFill>
                  <a:srgbClr val="002060"/>
                </a:solidFill>
                <a:latin typeface="Monotype Corsiva" pitchFamily="66" charset="0"/>
              </a:rPr>
              <a:t>дирндль</a:t>
            </a:r>
            <a:r>
              <a:rPr lang="ru-RU" sz="2400" dirty="0" smtClean="0">
                <a:solidFill>
                  <a:srgbClr val="002060"/>
                </a:solidFill>
                <a:latin typeface="Monotype Corsiva" pitchFamily="66" charset="0"/>
              </a:rPr>
              <a:t> — только женский национальный костюм. Название </a:t>
            </a:r>
            <a:r>
              <a:rPr lang="ru-RU" sz="2400" dirty="0" err="1" smtClean="0">
                <a:solidFill>
                  <a:srgbClr val="002060"/>
                </a:solidFill>
                <a:latin typeface="Monotype Corsiva" pitchFamily="66" charset="0"/>
              </a:rPr>
              <a:t>трахтен</a:t>
            </a:r>
            <a:r>
              <a:rPr lang="ru-RU" sz="2400" dirty="0" smtClean="0">
                <a:solidFill>
                  <a:srgbClr val="002060"/>
                </a:solidFill>
                <a:latin typeface="Monotype Corsiva" pitchFamily="66" charset="0"/>
              </a:rPr>
              <a:t> пришло из эпохи романтизма, именно в те времена заговорили о национальных традициях, о том, как люди жили, говорили, пели, праздновали и одевались, и что считалось основой культуры нации.</a:t>
            </a:r>
            <a:br>
              <a:rPr lang="ru-RU" sz="2400" dirty="0" smtClean="0">
                <a:solidFill>
                  <a:srgbClr val="002060"/>
                </a:solidFill>
                <a:latin typeface="Monotype Corsiva" pitchFamily="66" charset="0"/>
              </a:rPr>
            </a:br>
            <a:endParaRPr lang="ru-RU" sz="2400" dirty="0">
              <a:solidFill>
                <a:srgbClr val="002060"/>
              </a:solidFill>
              <a:latin typeface="Monotype Corsiva" pitchFamily="66" charset="0"/>
            </a:endParaRPr>
          </a:p>
        </p:txBody>
      </p:sp>
      <p:pic>
        <p:nvPicPr>
          <p:cNvPr id="22530" name="Picture 2" descr="image"/>
          <p:cNvPicPr>
            <a:picLocks noChangeAspect="1" noChangeArrowheads="1"/>
          </p:cNvPicPr>
          <p:nvPr/>
        </p:nvPicPr>
        <p:blipFill>
          <a:blip r:embed="rId2" cstate="print"/>
          <a:srcRect/>
          <a:stretch>
            <a:fillRect/>
          </a:stretch>
        </p:blipFill>
        <p:spPr bwMode="auto">
          <a:xfrm>
            <a:off x="5004048" y="188640"/>
            <a:ext cx="3600400" cy="6391243"/>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4572000" cy="5693866"/>
          </a:xfrm>
          <a:prstGeom prst="rect">
            <a:avLst/>
          </a:prstGeom>
        </p:spPr>
        <p:txBody>
          <a:bodyPr>
            <a:spAutoFit/>
          </a:bodyPr>
          <a:lstStyle/>
          <a:p>
            <a:pPr algn="ctr"/>
            <a:r>
              <a:rPr lang="ru-RU" sz="2800" b="1" dirty="0" smtClean="0">
                <a:solidFill>
                  <a:srgbClr val="002060"/>
                </a:solidFill>
                <a:latin typeface="Monotype Corsiva" pitchFamily="66" charset="0"/>
              </a:rPr>
              <a:t>Индия</a:t>
            </a:r>
            <a:r>
              <a:rPr lang="ru-RU" sz="2800" dirty="0" smtClean="0">
                <a:solidFill>
                  <a:srgbClr val="002060"/>
                </a:solidFill>
                <a:latin typeface="Monotype Corsiva" pitchFamily="66" charset="0"/>
              </a:rPr>
              <a:t> Индийская одежда женщин зависит от региона страны. Традиционная индийская одежда, без которой невозможно представить себе индийскую женщину называется сари. Сари-это национальная индийская одежда, отличаются по виду, материалам, вышивке в разных регионах.</a:t>
            </a:r>
            <a:br>
              <a:rPr lang="ru-RU" sz="2800" dirty="0" smtClean="0">
                <a:solidFill>
                  <a:srgbClr val="002060"/>
                </a:solidFill>
                <a:latin typeface="Monotype Corsiva" pitchFamily="66" charset="0"/>
              </a:rPr>
            </a:br>
            <a:r>
              <a:rPr lang="ru-RU" sz="2800" dirty="0" smtClean="0">
                <a:solidFill>
                  <a:srgbClr val="002060"/>
                </a:solidFill>
                <a:latin typeface="Monotype Corsiva" pitchFamily="66" charset="0"/>
              </a:rPr>
              <a:t/>
            </a:r>
            <a:br>
              <a:rPr lang="ru-RU" sz="2800" dirty="0" smtClean="0">
                <a:solidFill>
                  <a:srgbClr val="002060"/>
                </a:solidFill>
                <a:latin typeface="Monotype Corsiva" pitchFamily="66" charset="0"/>
              </a:rPr>
            </a:br>
            <a:r>
              <a:rPr lang="ru-RU" sz="2800" dirty="0" smtClean="0">
                <a:solidFill>
                  <a:srgbClr val="002060"/>
                </a:solidFill>
                <a:latin typeface="Monotype Corsiva" pitchFamily="66" charset="0"/>
              </a:rPr>
              <a:t/>
            </a:r>
            <a:br>
              <a:rPr lang="ru-RU" sz="2800" dirty="0" smtClean="0">
                <a:solidFill>
                  <a:srgbClr val="002060"/>
                </a:solidFill>
                <a:latin typeface="Monotype Corsiva" pitchFamily="66" charset="0"/>
              </a:rPr>
            </a:br>
            <a:endParaRPr lang="ru-RU" sz="2800" dirty="0">
              <a:solidFill>
                <a:srgbClr val="002060"/>
              </a:solidFill>
              <a:latin typeface="Monotype Corsiva" pitchFamily="66" charset="0"/>
            </a:endParaRPr>
          </a:p>
        </p:txBody>
      </p:sp>
      <p:pic>
        <p:nvPicPr>
          <p:cNvPr id="23554" name="Picture 2" descr="image"/>
          <p:cNvPicPr>
            <a:picLocks noChangeAspect="1" noChangeArrowheads="1"/>
          </p:cNvPicPr>
          <p:nvPr/>
        </p:nvPicPr>
        <p:blipFill>
          <a:blip r:embed="rId2" cstate="print"/>
          <a:srcRect/>
          <a:stretch>
            <a:fillRect/>
          </a:stretch>
        </p:blipFill>
        <p:spPr bwMode="auto">
          <a:xfrm>
            <a:off x="4571999" y="0"/>
            <a:ext cx="4401851" cy="630932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4139952" cy="4832092"/>
          </a:xfrm>
          <a:prstGeom prst="rect">
            <a:avLst/>
          </a:prstGeom>
        </p:spPr>
        <p:txBody>
          <a:bodyPr wrap="square">
            <a:spAutoFit/>
          </a:bodyPr>
          <a:lstStyle/>
          <a:p>
            <a:pPr algn="ctr"/>
            <a:r>
              <a:rPr lang="ru-RU" sz="2800" b="1" dirty="0" smtClean="0">
                <a:solidFill>
                  <a:srgbClr val="002060"/>
                </a:solidFill>
                <a:latin typeface="Monotype Corsiva" pitchFamily="66" charset="0"/>
              </a:rPr>
              <a:t>Франция</a:t>
            </a:r>
            <a:r>
              <a:rPr lang="ru-RU" sz="2800" dirty="0" smtClean="0">
                <a:solidFill>
                  <a:srgbClr val="002060"/>
                </a:solidFill>
                <a:latin typeface="Monotype Corsiva" pitchFamily="66" charset="0"/>
              </a:rPr>
              <a:t> Женский народный костюм состоял из широкой юбки со сборками, кофты с рукавами, корсажа, передника, чепца или шляпы. Мужской костюм – это штаны, гетры, рубаха, жилет, куртка (или широкая, доходящая до середины бедра блуза), шейный платок и шляпа.</a:t>
            </a:r>
            <a:endParaRPr lang="ru-RU" sz="2800" dirty="0">
              <a:solidFill>
                <a:srgbClr val="002060"/>
              </a:solidFill>
              <a:latin typeface="Monotype Corsiva" pitchFamily="66" charset="0"/>
            </a:endParaRPr>
          </a:p>
        </p:txBody>
      </p:sp>
      <p:pic>
        <p:nvPicPr>
          <p:cNvPr id="25602" name="Picture 2" descr="image"/>
          <p:cNvPicPr>
            <a:picLocks noChangeAspect="1" noChangeArrowheads="1"/>
          </p:cNvPicPr>
          <p:nvPr/>
        </p:nvPicPr>
        <p:blipFill>
          <a:blip r:embed="rId2" cstate="print"/>
          <a:srcRect/>
          <a:stretch>
            <a:fillRect/>
          </a:stretch>
        </p:blipFill>
        <p:spPr bwMode="auto">
          <a:xfrm>
            <a:off x="4211960" y="332656"/>
            <a:ext cx="4572000" cy="609600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1938992"/>
          </a:xfrm>
          <a:prstGeom prst="rect">
            <a:avLst/>
          </a:prstGeom>
        </p:spPr>
        <p:txBody>
          <a:bodyPr wrap="square">
            <a:spAutoFit/>
          </a:bodyPr>
          <a:lstStyle/>
          <a:p>
            <a:pPr algn="ctr"/>
            <a:r>
              <a:rPr lang="ru-RU" sz="2000" dirty="0" smtClean="0">
                <a:solidFill>
                  <a:srgbClr val="002060"/>
                </a:solidFill>
                <a:latin typeface="Monotype Corsiva" pitchFamily="66" charset="0"/>
              </a:rPr>
              <a:t>Самой любопытной частью национального шотландского костюма остается килт. Эту деталь гардероба шили из тартана — шерстяной клетчатой ткани. Каждый клан имел свой цвет и рисунок: по килту всегда можно было определить, из какого региона Шотландии человек. С шотландского килт обозначает «оборачивать вокруг тела». Ведь это не просто юбка! Это огромный кусок материи, который каждый уважающий себя шотландец оборачивает вокруг талии аккуратными складками, закрепляя конструкцию ремнями.</a:t>
            </a:r>
            <a:endParaRPr lang="ru-RU" sz="2000" dirty="0">
              <a:solidFill>
                <a:srgbClr val="002060"/>
              </a:solidFill>
              <a:latin typeface="Monotype Corsiva" pitchFamily="66" charset="0"/>
            </a:endParaRPr>
          </a:p>
        </p:txBody>
      </p:sp>
      <p:pic>
        <p:nvPicPr>
          <p:cNvPr id="26626" name="Picture 2" descr="Шотландский национальный костюм"/>
          <p:cNvPicPr>
            <a:picLocks noChangeAspect="1" noChangeArrowheads="1"/>
          </p:cNvPicPr>
          <p:nvPr/>
        </p:nvPicPr>
        <p:blipFill>
          <a:blip r:embed="rId2" cstate="email"/>
          <a:srcRect/>
          <a:stretch>
            <a:fillRect/>
          </a:stretch>
        </p:blipFill>
        <p:spPr bwMode="auto">
          <a:xfrm>
            <a:off x="1475656" y="1844824"/>
            <a:ext cx="6630566" cy="4649018"/>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2308324"/>
          </a:xfrm>
          <a:prstGeom prst="rect">
            <a:avLst/>
          </a:prstGeom>
        </p:spPr>
        <p:txBody>
          <a:bodyPr wrap="square">
            <a:spAutoFit/>
          </a:bodyPr>
          <a:lstStyle/>
          <a:p>
            <a:pPr algn="ctr"/>
            <a:r>
              <a:rPr lang="ru-RU" sz="2400" dirty="0" smtClean="0">
                <a:solidFill>
                  <a:srgbClr val="002060"/>
                </a:solidFill>
                <a:latin typeface="Monotype Corsiva" pitchFamily="66" charset="0"/>
              </a:rPr>
              <a:t>Национальный костюм швейцарцев сильно отличался в зависимости от кантона. Однако общими оставались штаны чуть ниже колен, белая рубаха, жилет и куртка для мужчин. Что касается швейцарок, то они носили юбки, кофты, корсажи, фартуки. Голову чаще всего покрывали платками, в </a:t>
            </a:r>
            <a:r>
              <a:rPr lang="ru-RU" sz="2400" dirty="0" err="1" smtClean="0">
                <a:solidFill>
                  <a:srgbClr val="002060"/>
                </a:solidFill>
                <a:latin typeface="Monotype Corsiva" pitchFamily="66" charset="0"/>
              </a:rPr>
              <a:t>Аппенцелль‑Иннерродене</a:t>
            </a:r>
            <a:r>
              <a:rPr lang="ru-RU" sz="2400" dirty="0" smtClean="0">
                <a:solidFill>
                  <a:srgbClr val="002060"/>
                </a:solidFill>
                <a:latin typeface="Monotype Corsiva" pitchFamily="66" charset="0"/>
              </a:rPr>
              <a:t> — чепчиками с крыльями, а в романской части страны — соломенными шляпами.</a:t>
            </a:r>
            <a:endParaRPr lang="ru-RU" sz="2400" dirty="0">
              <a:solidFill>
                <a:srgbClr val="002060"/>
              </a:solidFill>
              <a:latin typeface="Monotype Corsiva" pitchFamily="66" charset="0"/>
            </a:endParaRPr>
          </a:p>
        </p:txBody>
      </p:sp>
      <p:pic>
        <p:nvPicPr>
          <p:cNvPr id="28674" name="Picture 2" descr="Национальные костюмы Швейцарии"/>
          <p:cNvPicPr>
            <a:picLocks noChangeAspect="1" noChangeArrowheads="1"/>
          </p:cNvPicPr>
          <p:nvPr/>
        </p:nvPicPr>
        <p:blipFill>
          <a:blip r:embed="rId2" cstate="email"/>
          <a:srcRect/>
          <a:stretch>
            <a:fillRect/>
          </a:stretch>
        </p:blipFill>
        <p:spPr bwMode="auto">
          <a:xfrm>
            <a:off x="1691680" y="2348880"/>
            <a:ext cx="6126510" cy="4204053"/>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2554545"/>
          </a:xfrm>
          <a:prstGeom prst="rect">
            <a:avLst/>
          </a:prstGeom>
        </p:spPr>
        <p:txBody>
          <a:bodyPr wrap="square">
            <a:spAutoFit/>
          </a:bodyPr>
          <a:lstStyle/>
          <a:p>
            <a:pPr algn="ctr" fontAlgn="base"/>
            <a:r>
              <a:rPr lang="ru-RU" sz="2000" dirty="0" smtClean="0">
                <a:solidFill>
                  <a:srgbClr val="002060"/>
                </a:solidFill>
                <a:latin typeface="Monotype Corsiva" pitchFamily="66" charset="0"/>
              </a:rPr>
              <a:t>В Болгарии известны два вида национальных мужских костюмов. Здесь носили «</a:t>
            </a:r>
            <a:r>
              <a:rPr lang="ru-RU" sz="2000" dirty="0" err="1" smtClean="0">
                <a:solidFill>
                  <a:srgbClr val="002060"/>
                </a:solidFill>
                <a:latin typeface="Monotype Corsiva" pitchFamily="66" charset="0"/>
              </a:rPr>
              <a:t>чернодрешну</a:t>
            </a:r>
            <a:r>
              <a:rPr lang="ru-RU" sz="2000" dirty="0" smtClean="0">
                <a:solidFill>
                  <a:srgbClr val="002060"/>
                </a:solidFill>
                <a:latin typeface="Monotype Corsiva" pitchFamily="66" charset="0"/>
              </a:rPr>
              <a:t>» — рубаху и штаны с широким поясом темных оттенков или «</a:t>
            </a:r>
            <a:r>
              <a:rPr lang="ru-RU" sz="2000" dirty="0" err="1" smtClean="0">
                <a:solidFill>
                  <a:srgbClr val="002060"/>
                </a:solidFill>
                <a:latin typeface="Monotype Corsiva" pitchFamily="66" charset="0"/>
              </a:rPr>
              <a:t>белодрешну</a:t>
            </a:r>
            <a:r>
              <a:rPr lang="ru-RU" sz="2000" dirty="0" smtClean="0">
                <a:solidFill>
                  <a:srgbClr val="002060"/>
                </a:solidFill>
                <a:latin typeface="Monotype Corsiva" pitchFamily="66" charset="0"/>
              </a:rPr>
              <a:t>» — одежду светлых тонов. Рубашка и жилет были богато украшены вышивкой. Кстати, по одежде судили о благосостоянии хозяина: чем шире были штаны, тем зажиточнее считался болгарин. Болгарки чаще всего носили </a:t>
            </a:r>
            <a:r>
              <a:rPr lang="ru-RU" sz="2000" dirty="0" err="1" smtClean="0">
                <a:solidFill>
                  <a:srgbClr val="002060"/>
                </a:solidFill>
                <a:latin typeface="Monotype Corsiva" pitchFamily="66" charset="0"/>
              </a:rPr>
              <a:t>сарафан‑сукман</a:t>
            </a:r>
            <a:r>
              <a:rPr lang="ru-RU" sz="2000" dirty="0" smtClean="0">
                <a:solidFill>
                  <a:srgbClr val="002060"/>
                </a:solidFill>
                <a:latin typeface="Monotype Corsiva" pitchFamily="66" charset="0"/>
              </a:rPr>
              <a:t> вышитый в виде цветов и расписной передник.</a:t>
            </a:r>
          </a:p>
          <a:p>
            <a:pPr algn="ctr"/>
            <a:r>
              <a:rPr lang="ru-RU" sz="2000" dirty="0" smtClean="0">
                <a:solidFill>
                  <a:srgbClr val="002060"/>
                </a:solidFill>
                <a:latin typeface="Monotype Corsiva" pitchFamily="66" charset="0"/>
              </a:rPr>
              <a:t/>
            </a:r>
            <a:br>
              <a:rPr lang="ru-RU" sz="2000" dirty="0" smtClean="0">
                <a:solidFill>
                  <a:srgbClr val="002060"/>
                </a:solidFill>
                <a:latin typeface="Monotype Corsiva" pitchFamily="66" charset="0"/>
              </a:rPr>
            </a:br>
            <a:endParaRPr lang="ru-RU" sz="2000" dirty="0">
              <a:solidFill>
                <a:srgbClr val="002060"/>
              </a:solidFill>
              <a:latin typeface="Monotype Corsiva" pitchFamily="66" charset="0"/>
            </a:endParaRPr>
          </a:p>
        </p:txBody>
      </p:sp>
      <p:pic>
        <p:nvPicPr>
          <p:cNvPr id="1026" name="Picture 2" descr="Национальный болгарский наряд"/>
          <p:cNvPicPr>
            <a:picLocks noChangeAspect="1" noChangeArrowheads="1"/>
          </p:cNvPicPr>
          <p:nvPr/>
        </p:nvPicPr>
        <p:blipFill>
          <a:blip r:embed="rId2" cstate="email"/>
          <a:srcRect/>
          <a:stretch>
            <a:fillRect/>
          </a:stretch>
        </p:blipFill>
        <p:spPr bwMode="auto">
          <a:xfrm>
            <a:off x="1403648" y="1988840"/>
            <a:ext cx="6846590" cy="4564393"/>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1754326"/>
          </a:xfrm>
          <a:prstGeom prst="rect">
            <a:avLst/>
          </a:prstGeom>
        </p:spPr>
        <p:txBody>
          <a:bodyPr wrap="square">
            <a:spAutoFit/>
          </a:bodyPr>
          <a:lstStyle/>
          <a:p>
            <a:pPr algn="ctr"/>
            <a:r>
              <a:rPr lang="ru-RU" dirty="0" smtClean="0">
                <a:solidFill>
                  <a:srgbClr val="002060"/>
                </a:solidFill>
                <a:latin typeface="Monotype Corsiva" pitchFamily="66" charset="0"/>
              </a:rPr>
              <a:t>Основная черта женского голландского костюма, отличающая его от национальных одежд других народов Европы — пестрота. Белые рубашки были украшены вышивкой или кружевами. Поверх кофты непременно надевались яркие корсеты. Кстати, эта часть туалета считалась семейной реликвией, передаваясь из поколения в поколения. Вот почему в обыденной жизни голландки прятали корсеты в ситцевые яркие чехлы. Женский костюм дополняли пышные юбки с густыми сборками и полосатый фартук. Особое внимание привлекал чепец, который по форме напоминал лодку.</a:t>
            </a:r>
            <a:endParaRPr lang="ru-RU" dirty="0">
              <a:solidFill>
                <a:srgbClr val="002060"/>
              </a:solidFill>
              <a:latin typeface="Monotype Corsiva" pitchFamily="66" charset="0"/>
            </a:endParaRPr>
          </a:p>
        </p:txBody>
      </p:sp>
      <p:pic>
        <p:nvPicPr>
          <p:cNvPr id="35842" name="Picture 2" descr="Традиционный голландский костюм"/>
          <p:cNvPicPr>
            <a:picLocks noChangeAspect="1" noChangeArrowheads="1"/>
          </p:cNvPicPr>
          <p:nvPr/>
        </p:nvPicPr>
        <p:blipFill>
          <a:blip r:embed="rId2" cstate="email"/>
          <a:srcRect/>
          <a:stretch>
            <a:fillRect/>
          </a:stretch>
        </p:blipFill>
        <p:spPr bwMode="auto">
          <a:xfrm>
            <a:off x="1187624" y="1772816"/>
            <a:ext cx="7278638" cy="485242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2246769"/>
          </a:xfrm>
          <a:prstGeom prst="rect">
            <a:avLst/>
          </a:prstGeom>
        </p:spPr>
        <p:txBody>
          <a:bodyPr wrap="square">
            <a:spAutoFit/>
          </a:bodyPr>
          <a:lstStyle/>
          <a:p>
            <a:pPr algn="ctr"/>
            <a:r>
              <a:rPr lang="ru-RU" sz="2000" dirty="0" smtClean="0">
                <a:solidFill>
                  <a:srgbClr val="002060"/>
                </a:solidFill>
                <a:latin typeface="Monotype Corsiva" pitchFamily="66" charset="0"/>
              </a:rPr>
              <a:t>Многие привыкли считать, что национальная одежда мексиканцев — сомбреро, расклешенные брюки и короткие рубашки. Однако это не так: сомбреро больше уважают туристы, а ковбойский наряд используется чаще для танцев. В повседневной жизни мужчины носят простые хлопчатобумажные рубашки с брюками, на плечах — </a:t>
            </a:r>
            <a:r>
              <a:rPr lang="ru-RU" sz="2000" dirty="0" err="1" smtClean="0">
                <a:solidFill>
                  <a:srgbClr val="002060"/>
                </a:solidFill>
                <a:latin typeface="Monotype Corsiva" pitchFamily="66" charset="0"/>
              </a:rPr>
              <a:t>серапе</a:t>
            </a:r>
            <a:r>
              <a:rPr lang="ru-RU" sz="2000" dirty="0" smtClean="0">
                <a:solidFill>
                  <a:srgbClr val="002060"/>
                </a:solidFill>
                <a:latin typeface="Monotype Corsiva" pitchFamily="66" charset="0"/>
              </a:rPr>
              <a:t>, который ночью может служить одеялом. Женщины предпочитают однотонные блузы, длинные юбки. В их гардеробе обязательно будет и </a:t>
            </a:r>
            <a:r>
              <a:rPr lang="ru-RU" sz="2000" dirty="0" err="1" smtClean="0">
                <a:solidFill>
                  <a:srgbClr val="002060"/>
                </a:solidFill>
                <a:latin typeface="Monotype Corsiva" pitchFamily="66" charset="0"/>
              </a:rPr>
              <a:t>шаль‑ребосо</a:t>
            </a:r>
            <a:r>
              <a:rPr lang="ru-RU" sz="2000" dirty="0" smtClean="0">
                <a:solidFill>
                  <a:srgbClr val="002060"/>
                </a:solidFill>
                <a:latin typeface="Monotype Corsiva" pitchFamily="66" charset="0"/>
              </a:rPr>
              <a:t>, которая по обстоятельствам может стать головным убором или </a:t>
            </a:r>
            <a:r>
              <a:rPr lang="ru-RU" sz="2000" dirty="0" err="1" smtClean="0">
                <a:solidFill>
                  <a:srgbClr val="002060"/>
                </a:solidFill>
                <a:latin typeface="Monotype Corsiva" pitchFamily="66" charset="0"/>
              </a:rPr>
              <a:t>слингом</a:t>
            </a:r>
            <a:r>
              <a:rPr lang="ru-RU" sz="2000" dirty="0" smtClean="0">
                <a:solidFill>
                  <a:srgbClr val="002060"/>
                </a:solidFill>
                <a:latin typeface="Monotype Corsiva" pitchFamily="66" charset="0"/>
              </a:rPr>
              <a:t> для ребенка.</a:t>
            </a:r>
            <a:endParaRPr lang="ru-RU" sz="2000" dirty="0">
              <a:solidFill>
                <a:srgbClr val="002060"/>
              </a:solidFill>
              <a:latin typeface="Monotype Corsiva" pitchFamily="66" charset="0"/>
            </a:endParaRPr>
          </a:p>
        </p:txBody>
      </p:sp>
      <p:pic>
        <p:nvPicPr>
          <p:cNvPr id="29698" name="Picture 2" descr="Традиционные одежды мексиканцев"/>
          <p:cNvPicPr>
            <a:picLocks noChangeAspect="1" noChangeArrowheads="1"/>
          </p:cNvPicPr>
          <p:nvPr/>
        </p:nvPicPr>
        <p:blipFill>
          <a:blip r:embed="rId2" cstate="email"/>
          <a:srcRect/>
          <a:stretch>
            <a:fillRect/>
          </a:stretch>
        </p:blipFill>
        <p:spPr bwMode="auto">
          <a:xfrm>
            <a:off x="1835696" y="2276872"/>
            <a:ext cx="5550446" cy="4166025"/>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27984" y="0"/>
            <a:ext cx="4716016" cy="5262979"/>
          </a:xfrm>
          <a:prstGeom prst="rect">
            <a:avLst/>
          </a:prstGeom>
        </p:spPr>
        <p:txBody>
          <a:bodyPr wrap="square">
            <a:spAutoFit/>
          </a:bodyPr>
          <a:lstStyle/>
          <a:p>
            <a:pPr algn="ctr"/>
            <a:r>
              <a:rPr lang="ru-RU" sz="2400" dirty="0" smtClean="0">
                <a:solidFill>
                  <a:srgbClr val="002060"/>
                </a:solidFill>
                <a:latin typeface="Monotype Corsiva" pitchFamily="66" charset="0"/>
              </a:rPr>
              <a:t>Испанский национальный костюм. Девушки носили сарафаны, широкие юбки, корсеты. Юбки шили из цветастых тканей, делали несколько </a:t>
            </a:r>
            <a:r>
              <a:rPr lang="ru-RU" sz="2400" dirty="0" err="1" smtClean="0">
                <a:solidFill>
                  <a:srgbClr val="002060"/>
                </a:solidFill>
                <a:latin typeface="Monotype Corsiva" pitchFamily="66" charset="0"/>
              </a:rPr>
              <a:t>слоев‑оборок</a:t>
            </a:r>
            <a:r>
              <a:rPr lang="ru-RU" sz="2400" dirty="0" smtClean="0">
                <a:solidFill>
                  <a:srgbClr val="002060"/>
                </a:solidFill>
                <a:latin typeface="Monotype Corsiva" pitchFamily="66" charset="0"/>
              </a:rPr>
              <a:t>. В итоге получался уникальный костюм «и в пир, и в мир». Самой популярной частью женского гардероба в Испании оставалась мантилья — кружевная накидка, которая надевалась поверх высокого гребня. Этот аксессуар и сейчас в почете у невест всего мира: в процессе эволюции мантилья превратилась в свадебную фату.</a:t>
            </a:r>
            <a:endParaRPr lang="ru-RU" sz="2400" dirty="0">
              <a:solidFill>
                <a:srgbClr val="002060"/>
              </a:solidFill>
              <a:latin typeface="Monotype Corsiva" pitchFamily="66" charset="0"/>
            </a:endParaRPr>
          </a:p>
        </p:txBody>
      </p:sp>
      <p:pic>
        <p:nvPicPr>
          <p:cNvPr id="36866" name="Picture 2" descr="http://img1.liveinternet.ru/images/attach/c/3/76/709/76709951_3035399_Vestuario_2.jpg"/>
          <p:cNvPicPr>
            <a:picLocks noChangeAspect="1" noChangeArrowheads="1"/>
          </p:cNvPicPr>
          <p:nvPr/>
        </p:nvPicPr>
        <p:blipFill>
          <a:blip r:embed="rId2" cstate="print"/>
          <a:srcRect/>
          <a:stretch>
            <a:fillRect/>
          </a:stretch>
        </p:blipFill>
        <p:spPr bwMode="auto">
          <a:xfrm>
            <a:off x="323528" y="0"/>
            <a:ext cx="4176464" cy="6440813"/>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2246769"/>
          </a:xfrm>
          <a:prstGeom prst="rect">
            <a:avLst/>
          </a:prstGeom>
        </p:spPr>
        <p:txBody>
          <a:bodyPr wrap="square">
            <a:spAutoFit/>
          </a:bodyPr>
          <a:lstStyle/>
          <a:p>
            <a:pPr algn="ctr"/>
            <a:r>
              <a:rPr lang="ru-RU" sz="2000" dirty="0" smtClean="0">
                <a:solidFill>
                  <a:srgbClr val="002060"/>
                </a:solidFill>
                <a:latin typeface="Monotype Corsiva" pitchFamily="66" charset="0"/>
              </a:rPr>
              <a:t>Главной особенностью, которая отличала традиционный турецкий женский и мужской костюм от костюмов других народов, является то, что он состоял из одинаковых элементов: шаровар, рубахи, жилета и пояса. Правда, девушки поверх рубашки надевали платье до пят с рукавами, закрывающими кончики пальцев (</a:t>
            </a:r>
            <a:r>
              <a:rPr lang="ru-RU" sz="2000" dirty="0" err="1" smtClean="0">
                <a:solidFill>
                  <a:srgbClr val="002060"/>
                </a:solidFill>
                <a:latin typeface="Monotype Corsiva" pitchFamily="66" charset="0"/>
              </a:rPr>
              <a:t>энтари</a:t>
            </a:r>
            <a:r>
              <a:rPr lang="ru-RU" sz="2000" dirty="0" smtClean="0">
                <a:solidFill>
                  <a:srgbClr val="002060"/>
                </a:solidFill>
                <a:latin typeface="Monotype Corsiva" pitchFamily="66" charset="0"/>
              </a:rPr>
              <a:t>). К тому же поясом, длина которого достигала 3—4 метра, дамы украшали платья. Мужчины кушаком оборачивали жилет, чтобы хранить в своеобразном «портмоне» деньги, табак, спички и прочие мелочи.</a:t>
            </a:r>
            <a:endParaRPr lang="ru-RU" sz="2000" dirty="0">
              <a:solidFill>
                <a:srgbClr val="002060"/>
              </a:solidFill>
              <a:latin typeface="Monotype Corsiva" pitchFamily="66" charset="0"/>
            </a:endParaRPr>
          </a:p>
        </p:txBody>
      </p:sp>
      <p:pic>
        <p:nvPicPr>
          <p:cNvPr id="30722" name="Picture 2" descr="Национальный турецкий костюм"/>
          <p:cNvPicPr>
            <a:picLocks noChangeAspect="1" noChangeArrowheads="1"/>
          </p:cNvPicPr>
          <p:nvPr/>
        </p:nvPicPr>
        <p:blipFill>
          <a:blip r:embed="rId2" cstate="email"/>
          <a:srcRect/>
          <a:stretch>
            <a:fillRect/>
          </a:stretch>
        </p:blipFill>
        <p:spPr bwMode="auto">
          <a:xfrm>
            <a:off x="1331640" y="2389617"/>
            <a:ext cx="6702574" cy="4468383"/>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954107"/>
          </a:xfrm>
          <a:prstGeom prst="rect">
            <a:avLst/>
          </a:prstGeom>
        </p:spPr>
        <p:txBody>
          <a:bodyPr wrap="square">
            <a:spAutoFit/>
          </a:bodyPr>
          <a:lstStyle/>
          <a:p>
            <a:pPr algn="ctr"/>
            <a:r>
              <a:rPr lang="ru-RU" sz="2800" b="1" dirty="0" smtClean="0">
                <a:solidFill>
                  <a:srgbClr val="002060"/>
                </a:solidFill>
                <a:latin typeface="Monotype Corsiva" pitchFamily="66" charset="0"/>
              </a:rPr>
              <a:t>Бутан</a:t>
            </a:r>
            <a:r>
              <a:rPr lang="ru-RU" sz="2800" dirty="0" smtClean="0">
                <a:solidFill>
                  <a:srgbClr val="002060"/>
                </a:solidFill>
                <a:latin typeface="Monotype Corsiva" pitchFamily="66" charset="0"/>
              </a:rPr>
              <a:t> В Бутане мужские костюмы называются "</a:t>
            </a:r>
            <a:r>
              <a:rPr lang="ru-RU" sz="2800" dirty="0" err="1" smtClean="0">
                <a:solidFill>
                  <a:srgbClr val="002060"/>
                </a:solidFill>
                <a:latin typeface="Monotype Corsiva" pitchFamily="66" charset="0"/>
              </a:rPr>
              <a:t>гхо</a:t>
            </a:r>
            <a:r>
              <a:rPr lang="ru-RU" sz="2800" dirty="0" smtClean="0">
                <a:solidFill>
                  <a:srgbClr val="002060"/>
                </a:solidFill>
                <a:latin typeface="Monotype Corsiva" pitchFamily="66" charset="0"/>
              </a:rPr>
              <a:t>", а женский "</a:t>
            </a:r>
            <a:r>
              <a:rPr lang="ru-RU" sz="2800" dirty="0" err="1" smtClean="0">
                <a:solidFill>
                  <a:srgbClr val="002060"/>
                </a:solidFill>
                <a:latin typeface="Monotype Corsiva" pitchFamily="66" charset="0"/>
              </a:rPr>
              <a:t>кира</a:t>
            </a:r>
            <a:r>
              <a:rPr lang="ru-RU" sz="2800" dirty="0" smtClean="0">
                <a:solidFill>
                  <a:srgbClr val="002060"/>
                </a:solidFill>
                <a:latin typeface="Monotype Corsiva" pitchFamily="66" charset="0"/>
              </a:rPr>
              <a:t>"</a:t>
            </a:r>
            <a:endParaRPr lang="ru-RU" sz="2800" dirty="0">
              <a:solidFill>
                <a:srgbClr val="002060"/>
              </a:solidFill>
              <a:latin typeface="Monotype Corsiva" pitchFamily="66" charset="0"/>
            </a:endParaRPr>
          </a:p>
        </p:txBody>
      </p:sp>
      <p:pic>
        <p:nvPicPr>
          <p:cNvPr id="20482" name="Picture 2" descr="image"/>
          <p:cNvPicPr>
            <a:picLocks noChangeAspect="1" noChangeArrowheads="1"/>
          </p:cNvPicPr>
          <p:nvPr/>
        </p:nvPicPr>
        <p:blipFill>
          <a:blip r:embed="rId2" cstate="email"/>
          <a:srcRect/>
          <a:stretch>
            <a:fillRect/>
          </a:stretch>
        </p:blipFill>
        <p:spPr bwMode="auto">
          <a:xfrm>
            <a:off x="0" y="908720"/>
            <a:ext cx="6516216" cy="3526903"/>
          </a:xfrm>
          <a:prstGeom prst="rect">
            <a:avLst/>
          </a:prstGeom>
          <a:noFill/>
        </p:spPr>
      </p:pic>
      <p:pic>
        <p:nvPicPr>
          <p:cNvPr id="20484" name="Picture 4" descr="image"/>
          <p:cNvPicPr>
            <a:picLocks noChangeAspect="1" noChangeArrowheads="1"/>
          </p:cNvPicPr>
          <p:nvPr/>
        </p:nvPicPr>
        <p:blipFill>
          <a:blip r:embed="rId3" cstate="print"/>
          <a:srcRect/>
          <a:stretch>
            <a:fillRect/>
          </a:stretch>
        </p:blipFill>
        <p:spPr bwMode="auto">
          <a:xfrm>
            <a:off x="5543600" y="2062266"/>
            <a:ext cx="3600400" cy="4795734"/>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0"/>
          <p:cNvPicPr>
            <a:picLocks noChangeAspect="1" noChangeArrowheads="1"/>
          </p:cNvPicPr>
          <p:nvPr/>
        </p:nvPicPr>
        <p:blipFill>
          <a:blip r:embed="rId2" cstate="email"/>
          <a:srcRect/>
          <a:stretch>
            <a:fillRect/>
          </a:stretch>
        </p:blipFill>
        <p:spPr bwMode="auto">
          <a:xfrm>
            <a:off x="323528" y="188640"/>
            <a:ext cx="4394565" cy="6336704"/>
          </a:xfrm>
          <a:prstGeom prst="rect">
            <a:avLst/>
          </a:prstGeom>
          <a:noFill/>
        </p:spPr>
      </p:pic>
      <p:sp>
        <p:nvSpPr>
          <p:cNvPr id="3" name="Прямоугольник 2"/>
          <p:cNvSpPr/>
          <p:nvPr/>
        </p:nvSpPr>
        <p:spPr>
          <a:xfrm>
            <a:off x="5004048" y="1124744"/>
            <a:ext cx="4139952" cy="2308324"/>
          </a:xfrm>
          <a:prstGeom prst="rect">
            <a:avLst/>
          </a:prstGeom>
        </p:spPr>
        <p:txBody>
          <a:bodyPr wrap="square">
            <a:spAutoFit/>
          </a:bodyPr>
          <a:lstStyle/>
          <a:p>
            <a:pPr algn="ctr"/>
            <a:r>
              <a:rPr lang="ru-RU" sz="3600" dirty="0" err="1" smtClean="0">
                <a:solidFill>
                  <a:srgbClr val="002060"/>
                </a:solidFill>
                <a:latin typeface="Monotype Corsiva" pitchFamily="66" charset="0"/>
              </a:rPr>
              <a:t>Джеллаба</a:t>
            </a:r>
            <a:r>
              <a:rPr lang="ru-RU" sz="3600" dirty="0" smtClean="0">
                <a:solidFill>
                  <a:srgbClr val="002060"/>
                </a:solidFill>
                <a:latin typeface="Monotype Corsiva" pitchFamily="66" charset="0"/>
              </a:rPr>
              <a:t> — традиционное платье для марокканских мужчин и женщин</a:t>
            </a:r>
            <a:endParaRPr lang="ru-RU" sz="3600" dirty="0">
              <a:solidFill>
                <a:srgbClr val="002060"/>
              </a:solidFill>
              <a:latin typeface="Monotype Corsiva" pitchFamily="66"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892480" cy="2246769"/>
          </a:xfrm>
          <a:prstGeom prst="rect">
            <a:avLst/>
          </a:prstGeom>
        </p:spPr>
        <p:txBody>
          <a:bodyPr wrap="square">
            <a:spAutoFit/>
          </a:bodyPr>
          <a:lstStyle/>
          <a:p>
            <a:pPr algn="ctr"/>
            <a:r>
              <a:rPr lang="ru-RU" sz="2800" dirty="0" smtClean="0">
                <a:solidFill>
                  <a:srgbClr val="002060"/>
                </a:solidFill>
                <a:latin typeface="Monotype Corsiva" pitchFamily="66" charset="0"/>
              </a:rPr>
              <a:t>Главная особенность национальной одежды филиппинцев среди костюмов других народов — сочетание ярких цветов и полосатых тканей. Мужчины здесь одеваются в </a:t>
            </a:r>
            <a:r>
              <a:rPr lang="ru-RU" sz="2800" dirty="0" err="1" smtClean="0">
                <a:solidFill>
                  <a:srgbClr val="002060"/>
                </a:solidFill>
                <a:latin typeface="Monotype Corsiva" pitchFamily="66" charset="0"/>
              </a:rPr>
              <a:t>бронг</a:t>
            </a:r>
            <a:r>
              <a:rPr lang="ru-RU" sz="2800" dirty="0" smtClean="0">
                <a:solidFill>
                  <a:srgbClr val="002060"/>
                </a:solidFill>
                <a:latin typeface="Monotype Corsiva" pitchFamily="66" charset="0"/>
              </a:rPr>
              <a:t> </a:t>
            </a:r>
            <a:r>
              <a:rPr lang="ru-RU" sz="2800" dirty="0" err="1" smtClean="0">
                <a:solidFill>
                  <a:srgbClr val="002060"/>
                </a:solidFill>
                <a:latin typeface="Monotype Corsiva" pitchFamily="66" charset="0"/>
              </a:rPr>
              <a:t>тагалог</a:t>
            </a:r>
            <a:r>
              <a:rPr lang="ru-RU" sz="2800" dirty="0" smtClean="0">
                <a:solidFill>
                  <a:srgbClr val="002060"/>
                </a:solidFill>
                <a:latin typeface="Monotype Corsiva" pitchFamily="66" charset="0"/>
              </a:rPr>
              <a:t> — просторную яркую рубашку с брюками. Женщины носят блузы с саронгом — куском ткани, обмотанным вокруг бедер.</a:t>
            </a:r>
            <a:endParaRPr lang="ru-RU" sz="2800" dirty="0">
              <a:solidFill>
                <a:srgbClr val="002060"/>
              </a:solidFill>
              <a:latin typeface="Monotype Corsiva" pitchFamily="66" charset="0"/>
            </a:endParaRPr>
          </a:p>
        </p:txBody>
      </p:sp>
      <p:pic>
        <p:nvPicPr>
          <p:cNvPr id="27650" name="Picture 2" descr="http://venividi.ru/files/img1/5462/18.jpg"/>
          <p:cNvPicPr>
            <a:picLocks noChangeAspect="1" noChangeArrowheads="1"/>
          </p:cNvPicPr>
          <p:nvPr/>
        </p:nvPicPr>
        <p:blipFill>
          <a:blip r:embed="rId2" cstate="email"/>
          <a:srcRect/>
          <a:stretch>
            <a:fillRect/>
          </a:stretch>
        </p:blipFill>
        <p:spPr bwMode="auto">
          <a:xfrm>
            <a:off x="1835696" y="2132856"/>
            <a:ext cx="5891808" cy="4485139"/>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954107"/>
          </a:xfrm>
          <a:prstGeom prst="rect">
            <a:avLst/>
          </a:prstGeom>
        </p:spPr>
        <p:txBody>
          <a:bodyPr wrap="square">
            <a:spAutoFit/>
          </a:bodyPr>
          <a:lstStyle/>
          <a:p>
            <a:pPr algn="ctr"/>
            <a:r>
              <a:rPr lang="ru-RU" sz="2800" b="1" dirty="0" smtClean="0">
                <a:solidFill>
                  <a:srgbClr val="002060"/>
                </a:solidFill>
                <a:latin typeface="Monotype Corsiva" pitchFamily="66" charset="0"/>
              </a:rPr>
              <a:t>Гавайи</a:t>
            </a:r>
            <a:r>
              <a:rPr lang="ru-RU" sz="2800" dirty="0" smtClean="0">
                <a:solidFill>
                  <a:srgbClr val="002060"/>
                </a:solidFill>
                <a:latin typeface="Monotype Corsiva" pitchFamily="66" charset="0"/>
              </a:rPr>
              <a:t> Один из самых популярных и простых костюмов гавайский</a:t>
            </a:r>
            <a:endParaRPr lang="ru-RU" sz="2800" dirty="0">
              <a:solidFill>
                <a:srgbClr val="002060"/>
              </a:solidFill>
              <a:latin typeface="Monotype Corsiva" pitchFamily="66" charset="0"/>
            </a:endParaRPr>
          </a:p>
        </p:txBody>
      </p:sp>
      <p:pic>
        <p:nvPicPr>
          <p:cNvPr id="21506" name="Picture 2" descr="image"/>
          <p:cNvPicPr>
            <a:picLocks noChangeAspect="1" noChangeArrowheads="1"/>
          </p:cNvPicPr>
          <p:nvPr/>
        </p:nvPicPr>
        <p:blipFill>
          <a:blip r:embed="rId2" cstate="email"/>
          <a:srcRect/>
          <a:stretch>
            <a:fillRect/>
          </a:stretch>
        </p:blipFill>
        <p:spPr bwMode="auto">
          <a:xfrm>
            <a:off x="323528" y="1268760"/>
            <a:ext cx="8473008" cy="5312852"/>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13"/>
          <p:cNvPicPr>
            <a:picLocks noChangeAspect="1" noChangeArrowheads="1"/>
          </p:cNvPicPr>
          <p:nvPr/>
        </p:nvPicPr>
        <p:blipFill>
          <a:blip r:embed="rId2" cstate="email"/>
          <a:srcRect/>
          <a:stretch>
            <a:fillRect/>
          </a:stretch>
        </p:blipFill>
        <p:spPr bwMode="auto">
          <a:xfrm>
            <a:off x="1115616" y="260648"/>
            <a:ext cx="6584082" cy="5453170"/>
          </a:xfrm>
          <a:prstGeom prst="rect">
            <a:avLst/>
          </a:prstGeom>
          <a:noFill/>
        </p:spPr>
      </p:pic>
      <p:sp>
        <p:nvSpPr>
          <p:cNvPr id="3" name="Прямоугольник 2"/>
          <p:cNvSpPr/>
          <p:nvPr/>
        </p:nvSpPr>
        <p:spPr>
          <a:xfrm>
            <a:off x="395536" y="5657671"/>
            <a:ext cx="8424936" cy="1200329"/>
          </a:xfrm>
          <a:prstGeom prst="rect">
            <a:avLst/>
          </a:prstGeom>
        </p:spPr>
        <p:txBody>
          <a:bodyPr wrap="square">
            <a:spAutoFit/>
          </a:bodyPr>
          <a:lstStyle/>
          <a:p>
            <a:pPr algn="ctr"/>
            <a:r>
              <a:rPr lang="ru-RU" sz="2400" dirty="0" smtClean="0">
                <a:solidFill>
                  <a:srgbClr val="002060"/>
                </a:solidFill>
                <a:latin typeface="Monotype Corsiva" pitchFamily="66" charset="0"/>
              </a:rPr>
              <a:t>В культуре зулу традиционные костюм включает в себя </a:t>
            </a:r>
            <a:r>
              <a:rPr lang="ru-RU" sz="2400" dirty="0" err="1" smtClean="0">
                <a:solidFill>
                  <a:srgbClr val="002060"/>
                </a:solidFill>
                <a:latin typeface="Monotype Corsiva" pitchFamily="66" charset="0"/>
              </a:rPr>
              <a:t>amashoba</a:t>
            </a:r>
            <a:r>
              <a:rPr lang="ru-RU" sz="2400" dirty="0" smtClean="0">
                <a:solidFill>
                  <a:srgbClr val="002060"/>
                </a:solidFill>
                <a:latin typeface="Monotype Corsiva" pitchFamily="66" charset="0"/>
              </a:rPr>
              <a:t> – коровьи хвосты. Повязка на голове зулусского мужчины означает, что он женат</a:t>
            </a:r>
            <a:endParaRPr lang="ru-RU" sz="2400" dirty="0">
              <a:solidFill>
                <a:srgbClr val="002060"/>
              </a:solidFill>
              <a:latin typeface="Monotype Corsiva" pitchFamily="66"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3108543"/>
          </a:xfrm>
          <a:prstGeom prst="rect">
            <a:avLst/>
          </a:prstGeom>
        </p:spPr>
        <p:txBody>
          <a:bodyPr wrap="square">
            <a:spAutoFit/>
          </a:bodyPr>
          <a:lstStyle/>
          <a:p>
            <a:pPr algn="ctr" fontAlgn="base"/>
            <a:r>
              <a:rPr lang="ru-RU" sz="2800" dirty="0" smtClean="0">
                <a:solidFill>
                  <a:srgbClr val="002060"/>
                </a:solidFill>
                <a:latin typeface="Monotype Corsiva" pitchFamily="66" charset="0"/>
              </a:rPr>
              <a:t>Более 300 этнических групп проживает в Индонезии, каждая из которых имеет свой вид народного костюма: от набедренных повязок и перьев, которые приняты у папуасов и, заканчивая причудливыми нарядами племен </a:t>
            </a:r>
            <a:r>
              <a:rPr lang="ru-RU" sz="2800" dirty="0" err="1" smtClean="0">
                <a:solidFill>
                  <a:srgbClr val="002060"/>
                </a:solidFill>
                <a:latin typeface="Monotype Corsiva" pitchFamily="66" charset="0"/>
              </a:rPr>
              <a:t>минангкабоу</a:t>
            </a:r>
            <a:r>
              <a:rPr lang="ru-RU" sz="2800" dirty="0" smtClean="0">
                <a:solidFill>
                  <a:srgbClr val="002060"/>
                </a:solidFill>
                <a:latin typeface="Monotype Corsiva" pitchFamily="66" charset="0"/>
              </a:rPr>
              <a:t>, </a:t>
            </a:r>
            <a:r>
              <a:rPr lang="ru-RU" sz="2800" dirty="0" err="1" smtClean="0">
                <a:solidFill>
                  <a:srgbClr val="002060"/>
                </a:solidFill>
                <a:latin typeface="Monotype Corsiva" pitchFamily="66" charset="0"/>
              </a:rPr>
              <a:t>торайя</a:t>
            </a:r>
            <a:r>
              <a:rPr lang="ru-RU" sz="2800" dirty="0" smtClean="0">
                <a:solidFill>
                  <a:srgbClr val="002060"/>
                </a:solidFill>
                <a:latin typeface="Monotype Corsiva" pitchFamily="66" charset="0"/>
              </a:rPr>
              <a:t>, украшенных великолепной вышивкой и бисером. Классический индонезийский народный костюм возник на основе традиционных нарядов жителей островов </a:t>
            </a:r>
            <a:r>
              <a:rPr lang="ru-RU" sz="2800" dirty="0" err="1" smtClean="0">
                <a:solidFill>
                  <a:srgbClr val="002060"/>
                </a:solidFill>
                <a:latin typeface="Monotype Corsiva" pitchFamily="66" charset="0"/>
              </a:rPr>
              <a:t>Бали</a:t>
            </a:r>
            <a:r>
              <a:rPr lang="ru-RU" sz="2800" dirty="0" smtClean="0">
                <a:solidFill>
                  <a:srgbClr val="002060"/>
                </a:solidFill>
                <a:latin typeface="Monotype Corsiva" pitchFamily="66" charset="0"/>
              </a:rPr>
              <a:t> и Ява.</a:t>
            </a:r>
            <a:endParaRPr lang="ru-RU" sz="2800" dirty="0">
              <a:solidFill>
                <a:srgbClr val="002060"/>
              </a:solidFill>
              <a:latin typeface="Monotype Corsiva" pitchFamily="66" charset="0"/>
            </a:endParaRPr>
          </a:p>
        </p:txBody>
      </p:sp>
      <p:pic>
        <p:nvPicPr>
          <p:cNvPr id="49154" name="Picture 2" descr="Национальные костюмы разных стран"/>
          <p:cNvPicPr>
            <a:picLocks noChangeAspect="1" noChangeArrowheads="1"/>
          </p:cNvPicPr>
          <p:nvPr/>
        </p:nvPicPr>
        <p:blipFill>
          <a:blip r:embed="rId2" cstate="email"/>
          <a:srcRect/>
          <a:stretch>
            <a:fillRect/>
          </a:stretch>
        </p:blipFill>
        <p:spPr bwMode="auto">
          <a:xfrm>
            <a:off x="2339752" y="3284984"/>
            <a:ext cx="4286250" cy="3095625"/>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2554545"/>
          </a:xfrm>
          <a:prstGeom prst="rect">
            <a:avLst/>
          </a:prstGeom>
        </p:spPr>
        <p:txBody>
          <a:bodyPr wrap="square">
            <a:spAutoFit/>
          </a:bodyPr>
          <a:lstStyle/>
          <a:p>
            <a:pPr algn="ctr"/>
            <a:r>
              <a:rPr lang="ru-RU" sz="2000" dirty="0" smtClean="0">
                <a:solidFill>
                  <a:srgbClr val="002060"/>
                </a:solidFill>
                <a:latin typeface="Monotype Corsiva" pitchFamily="66" charset="0"/>
              </a:rPr>
              <a:t>Женщины народа </a:t>
            </a:r>
            <a:r>
              <a:rPr lang="ru-RU" sz="2000" dirty="0" err="1" smtClean="0">
                <a:solidFill>
                  <a:srgbClr val="002060"/>
                </a:solidFill>
                <a:latin typeface="Monotype Corsiva" pitchFamily="66" charset="0"/>
              </a:rPr>
              <a:t>карен</a:t>
            </a:r>
            <a:r>
              <a:rPr lang="ru-RU" sz="2000" dirty="0" smtClean="0">
                <a:solidFill>
                  <a:srgbClr val="002060"/>
                </a:solidFill>
                <a:latin typeface="Monotype Corsiva" pitchFamily="66" charset="0"/>
              </a:rPr>
              <a:t> на севере Таиланда носят на себе массу браслетов, особенно на шее, которые являются главной особенностью их национального костюма. Кольца надеваются, когда девочке исполняется 5 лет, и их количество с годами только растет. Традиция носить браслеты на шее имеет долгую историю. Согласно одной легенде, таким образом женщины пытались защититься от тигров, пока их мужчины были на охоте. Но есть другая версия. Карены считают длинные окольцованные шеи эталоном красоты и сексуальности. Да и просто прибыльным делом: туристы без ропота платят деньги только за возможность посмотреть на длинношеих дам.</a:t>
            </a:r>
            <a:endParaRPr lang="ru-RU" sz="2000" dirty="0">
              <a:solidFill>
                <a:srgbClr val="002060"/>
              </a:solidFill>
              <a:latin typeface="Monotype Corsiva" pitchFamily="66" charset="0"/>
            </a:endParaRPr>
          </a:p>
        </p:txBody>
      </p:sp>
      <p:pic>
        <p:nvPicPr>
          <p:cNvPr id="32770" name="Picture 2" descr="https://yaustal.com/uploads/posts/2015-12/1449384489_10-tendenciy-ot-kotoryh-zhenschiny-muchitelno-umirali-1.jpg"/>
          <p:cNvPicPr>
            <a:picLocks noChangeAspect="1" noChangeArrowheads="1"/>
          </p:cNvPicPr>
          <p:nvPr/>
        </p:nvPicPr>
        <p:blipFill>
          <a:blip r:embed="rId2" cstate="email"/>
          <a:srcRect/>
          <a:stretch>
            <a:fillRect/>
          </a:stretch>
        </p:blipFill>
        <p:spPr bwMode="auto">
          <a:xfrm>
            <a:off x="1835696" y="2852936"/>
            <a:ext cx="6000750" cy="333375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9144000" cy="2677656"/>
          </a:xfrm>
          <a:prstGeom prst="rect">
            <a:avLst/>
          </a:prstGeom>
        </p:spPr>
        <p:txBody>
          <a:bodyPr wrap="square">
            <a:spAutoFit/>
          </a:bodyPr>
          <a:lstStyle/>
          <a:p>
            <a:pPr algn="ctr" fontAlgn="base"/>
            <a:r>
              <a:rPr lang="ru-RU" sz="2400" dirty="0" smtClean="0">
                <a:solidFill>
                  <a:srgbClr val="002060"/>
                </a:solidFill>
                <a:latin typeface="Monotype Corsiva" pitchFamily="66" charset="0"/>
              </a:rPr>
              <a:t>На Руси национальный костюм имел свою характерность в зависимости от региона и делился на повседневный и праздничный. По национальной одежде можно было понять, откуда человек родом и к какому социальному классу он принадлежит. В народном костюме и его отделке была заложена символичная информация о целом роде, о его занятиях и семейных событиях. В русском традиционном наряде существовало чёткое разделение на повседневный и праздничный наряд.</a:t>
            </a:r>
            <a:endParaRPr lang="ru-RU" sz="2400" dirty="0">
              <a:solidFill>
                <a:srgbClr val="002060"/>
              </a:solidFill>
              <a:latin typeface="Monotype Corsiva" pitchFamily="66" charset="0"/>
            </a:endParaRPr>
          </a:p>
        </p:txBody>
      </p:sp>
      <p:pic>
        <p:nvPicPr>
          <p:cNvPr id="4098" name="Picture 2" descr="Национальные костюмы разных стран"/>
          <p:cNvPicPr>
            <a:picLocks noChangeAspect="1" noChangeArrowheads="1"/>
          </p:cNvPicPr>
          <p:nvPr/>
        </p:nvPicPr>
        <p:blipFill>
          <a:blip r:embed="rId2" cstate="print"/>
          <a:srcRect/>
          <a:stretch>
            <a:fillRect/>
          </a:stretch>
        </p:blipFill>
        <p:spPr bwMode="auto">
          <a:xfrm>
            <a:off x="1835696" y="2708920"/>
            <a:ext cx="5400600" cy="36004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Другая 5">
      <a:dk1>
        <a:srgbClr val="FFFF00"/>
      </a:dk1>
      <a:lt1>
        <a:srgbClr val="C7A2E3"/>
      </a:lt1>
      <a:dk2>
        <a:srgbClr val="AB73D5"/>
      </a:dk2>
      <a:lt2>
        <a:srgbClr val="00B0F0"/>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1029</TotalTime>
  <Words>523</Words>
  <Application>Microsoft Office PowerPoint</Application>
  <PresentationFormat>Экран (4:3)</PresentationFormat>
  <Paragraphs>38</Paragraphs>
  <Slides>33</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33</vt:i4>
      </vt:variant>
    </vt:vector>
  </HeadingPairs>
  <TitlesOfParts>
    <vt:vector size="40" baseType="lpstr">
      <vt:lpstr>Arial</vt:lpstr>
      <vt:lpstr>Calibri</vt:lpstr>
      <vt:lpstr>Constantia</vt:lpstr>
      <vt:lpstr>Monotype Corsiva</vt:lpstr>
      <vt:lpstr>Times New Roman</vt:lpstr>
      <vt:lpstr>Wingdings 2</vt:lpstr>
      <vt:lpstr>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Денис;Звезда</dc:creator>
  <cp:lastModifiedBy>Звезда</cp:lastModifiedBy>
  <cp:revision>59</cp:revision>
  <dcterms:created xsi:type="dcterms:W3CDTF">2016-07-01T08:57:14Z</dcterms:created>
  <dcterms:modified xsi:type="dcterms:W3CDTF">2017-01-31T22:14:50Z</dcterms:modified>
</cp:coreProperties>
</file>