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73" r:id="rId4"/>
    <p:sldId id="287" r:id="rId5"/>
    <p:sldId id="301" r:id="rId6"/>
    <p:sldId id="259" r:id="rId7"/>
    <p:sldId id="302" r:id="rId8"/>
    <p:sldId id="303" r:id="rId9"/>
    <p:sldId id="308" r:id="rId10"/>
    <p:sldId id="309" r:id="rId11"/>
    <p:sldId id="311" r:id="rId12"/>
    <p:sldId id="310" r:id="rId13"/>
    <p:sldId id="306" r:id="rId14"/>
    <p:sldId id="312" r:id="rId15"/>
    <p:sldId id="307" r:id="rId16"/>
    <p:sldId id="313" r:id="rId17"/>
    <p:sldId id="298" r:id="rId18"/>
    <p:sldId id="293" r:id="rId19"/>
    <p:sldId id="297" r:id="rId20"/>
    <p:sldId id="270" r:id="rId21"/>
    <p:sldId id="271" r:id="rId22"/>
    <p:sldId id="276" r:id="rId23"/>
    <p:sldId id="272" r:id="rId24"/>
    <p:sldId id="275" r:id="rId25"/>
    <p:sldId id="277" r:id="rId26"/>
    <p:sldId id="278" r:id="rId27"/>
    <p:sldId id="289" r:id="rId28"/>
    <p:sldId id="279" r:id="rId29"/>
    <p:sldId id="295" r:id="rId30"/>
    <p:sldId id="300" r:id="rId31"/>
    <p:sldId id="291" r:id="rId32"/>
    <p:sldId id="280" r:id="rId33"/>
    <p:sldId id="281" r:id="rId34"/>
    <p:sldId id="282" r:id="rId35"/>
    <p:sldId id="283" r:id="rId36"/>
    <p:sldId id="284" r:id="rId37"/>
    <p:sldId id="285" r:id="rId38"/>
    <p:sldId id="290" r:id="rId39"/>
    <p:sldId id="286" r:id="rId40"/>
  </p:sldIdLst>
  <p:sldSz cx="12190413" cy="6859588"/>
  <p:notesSz cx="6858000" cy="9144000"/>
  <p:defaultTextStyle>
    <a:defPPr>
      <a:defRPr lang="ru-RU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33" autoAdjust="0"/>
    <p:restoredTop sz="94660"/>
  </p:normalViewPr>
  <p:slideViewPr>
    <p:cSldViewPr>
      <p:cViewPr varScale="1">
        <p:scale>
          <a:sx n="47" d="100"/>
          <a:sy n="47" d="100"/>
        </p:scale>
        <p:origin x="714" y="36"/>
      </p:cViewPr>
      <p:guideLst>
        <p:guide orient="horz" pos="2161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1122622"/>
            <a:ext cx="10361851" cy="2388153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871"/>
            <a:ext cx="9142810" cy="1656146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700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00"/>
            </a:lvl4pPr>
            <a:lvl5pPr marL="2438339" indent="0" algn="ctr">
              <a:buNone/>
              <a:defRPr sz="2100"/>
            </a:lvl5pPr>
            <a:lvl6pPr marL="3047924" indent="0" algn="ctr">
              <a:buNone/>
              <a:defRPr sz="2100"/>
            </a:lvl6pPr>
            <a:lvl7pPr marL="3657509" indent="0" algn="ctr">
              <a:buNone/>
              <a:defRPr sz="2100"/>
            </a:lvl7pPr>
            <a:lvl8pPr marL="4267093" indent="0" algn="ctr">
              <a:buNone/>
              <a:defRPr sz="2100"/>
            </a:lvl8pPr>
            <a:lvl9pPr marL="4876678" indent="0" algn="ctr">
              <a:buNone/>
              <a:defRPr sz="21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6" y="365209"/>
            <a:ext cx="2628558" cy="581318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94" y="365209"/>
            <a:ext cx="7733293" cy="581318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2" y="1710138"/>
            <a:ext cx="10514231" cy="2853398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2" y="4590529"/>
            <a:ext cx="10514231" cy="1500534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6047"/>
            <a:ext cx="5180926" cy="43523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6047"/>
            <a:ext cx="5180926" cy="43523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365214"/>
            <a:ext cx="10514231" cy="132587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80" y="1681552"/>
            <a:ext cx="5157115" cy="82410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80" y="2505655"/>
            <a:ext cx="5157115" cy="3685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400" y="1681552"/>
            <a:ext cx="5182513" cy="82410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400" y="2505655"/>
            <a:ext cx="5182513" cy="3685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657"/>
            <a:ext cx="6171397" cy="4874754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2100"/>
            </a:lvl1pPr>
            <a:lvl2pPr marL="609585" indent="0">
              <a:buNone/>
              <a:defRPr sz="1900"/>
            </a:lvl2pPr>
            <a:lvl3pPr marL="1219170" indent="0">
              <a:buNone/>
              <a:defRPr sz="1600"/>
            </a:lvl3pPr>
            <a:lvl4pPr marL="1828754" indent="0">
              <a:buNone/>
              <a:defRPr sz="1300"/>
            </a:lvl4pPr>
            <a:lvl5pPr marL="2438339" indent="0">
              <a:buNone/>
              <a:defRPr sz="1300"/>
            </a:lvl5pPr>
            <a:lvl6pPr marL="3047924" indent="0">
              <a:buNone/>
              <a:defRPr sz="1300"/>
            </a:lvl6pPr>
            <a:lvl7pPr marL="3657509" indent="0">
              <a:buNone/>
              <a:defRPr sz="1300"/>
            </a:lvl7pPr>
            <a:lvl8pPr marL="4267093" indent="0">
              <a:buNone/>
              <a:defRPr sz="1300"/>
            </a:lvl8pPr>
            <a:lvl9pPr marL="4876678" indent="0">
              <a:buNone/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2513" y="987657"/>
            <a:ext cx="6171397" cy="4874754"/>
          </a:xfrm>
        </p:spPr>
        <p:txBody>
          <a:bodyPr anchor="t"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2100"/>
            </a:lvl1pPr>
            <a:lvl2pPr marL="609585" indent="0">
              <a:buNone/>
              <a:defRPr sz="1900"/>
            </a:lvl2pPr>
            <a:lvl3pPr marL="1219170" indent="0">
              <a:buNone/>
              <a:defRPr sz="1600"/>
            </a:lvl3pPr>
            <a:lvl4pPr marL="1828754" indent="0">
              <a:buNone/>
              <a:defRPr sz="1300"/>
            </a:lvl4pPr>
            <a:lvl5pPr marL="2438339" indent="0">
              <a:buNone/>
              <a:defRPr sz="1300"/>
            </a:lvl5pPr>
            <a:lvl6pPr marL="3047924" indent="0">
              <a:buNone/>
              <a:defRPr sz="1300"/>
            </a:lvl6pPr>
            <a:lvl7pPr marL="3657509" indent="0">
              <a:buNone/>
              <a:defRPr sz="1300"/>
            </a:lvl7pPr>
            <a:lvl8pPr marL="4267093" indent="0">
              <a:buNone/>
              <a:defRPr sz="1300"/>
            </a:lvl8pPr>
            <a:lvl9pPr marL="4876678" indent="0">
              <a:buNone/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0500" y="1287553"/>
            <a:ext cx="10491821" cy="4890842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7825"/>
            <a:ext cx="2742843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7825"/>
            <a:ext cx="4114264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7825"/>
            <a:ext cx="2742843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0501" y="152025"/>
            <a:ext cx="10491821" cy="998974"/>
          </a:xfrm>
          <a:prstGeom prst="rect">
            <a:avLst/>
          </a:prstGeom>
          <a:noFill/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4606" y="549474"/>
            <a:ext cx="10149477" cy="3168352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СОВРЕМЕННЫЕ ПОДХОДЫ В ОРГАНИЗАЦИИ ОПЫТНО-ЭКСПЕРИМЕНТАЛЬНОЙ ДЕЯТЕЛЬНОСТИ ДЕТЕЙ ДОШКОЛЬНОГО ВОЗРАСТА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98862" y="3861842"/>
            <a:ext cx="7630642" cy="1512168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ПОДГОТОВИЛА:</a:t>
            </a:r>
          </a:p>
          <a:p>
            <a:pPr algn="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 ВЫСШЕЙ КВАЛИФИКАЦИОННОЙ КАТЕГОРИИ МДОАУ № 106</a:t>
            </a:r>
          </a:p>
          <a:p>
            <a:pPr algn="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ВИТЬКО Т.Н.</a:t>
            </a:r>
          </a:p>
        </p:txBody>
      </p:sp>
    </p:spTree>
    <p:extLst>
      <p:ext uri="{BB962C8B-B14F-4D97-AF65-F5344CB8AC3E}">
        <p14:creationId xmlns:p14="http://schemas.microsoft.com/office/powerpoint/2010/main" val="3965700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F5191C-8A1F-DDA0-2BA7-C1AD129D9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 descr="Изображение выглядит как человек, одежда, Человеческое лиц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B1EADE86-8BCF-B8A0-40AD-3EF3B35971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66" y="152024"/>
            <a:ext cx="6192688" cy="6555539"/>
          </a:xfrm>
        </p:spPr>
      </p:pic>
      <p:pic>
        <p:nvPicPr>
          <p:cNvPr id="7" name="Рисунок 6" descr="Изображение выглядит как одежда, трава, человек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9900E653-291F-9FF3-D7A5-32460F96EC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1" y="152024"/>
            <a:ext cx="5257115" cy="655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39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B55B47-9BDC-0B35-97DF-631A5FCA5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«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Лепбук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FBF153-2C1F-2BDD-D130-1F241C9AD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Aft>
                <a:spcPts val="1000"/>
              </a:spcAft>
              <a:buNone/>
            </a:pP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Лепбук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итоговый результат совместной работы с детьми по той или иной теме. Это отличный способ закрепить определенную тему, провести исследовательскую работу, в процессе которой ребенок участвует поиске, анализе и сортировке информации.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Лепбук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является разновидностью проектов. Создание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лепбука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содержит все этапы проекта:</a:t>
            </a: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целеполагание;</a:t>
            </a: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лепбука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выполнение (практическая часть);</a:t>
            </a: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подведение итогов.</a:t>
            </a: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endParaRPr lang="ru-RU" sz="3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375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46DEF-FBE9-CC73-4158-56A03FA75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Человеческое лицо, одежда, ребенок, начинающий ходить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D947ACBA-609D-151A-13A8-16BE86678C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90" y="152025"/>
            <a:ext cx="10801732" cy="6026525"/>
          </a:xfrm>
        </p:spPr>
      </p:pic>
    </p:spTree>
    <p:extLst>
      <p:ext uri="{BB962C8B-B14F-4D97-AF65-F5344CB8AC3E}">
        <p14:creationId xmlns:p14="http://schemas.microsoft.com/office/powerpoint/2010/main" val="2198397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11A322-CCFE-47DC-BC23-8A29920A3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«Квест – игра»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C3A9A7-88D1-8196-DAE3-EA79497A6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«Квест» переводится с английского как </a:t>
            </a:r>
            <a:r>
              <a:rPr lang="ru-RU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поиск </a:t>
            </a:r>
            <a:r>
              <a:rPr lang="ru-RU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или </a:t>
            </a:r>
            <a:r>
              <a:rPr lang="ru-RU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приключенческая игра. </a:t>
            </a:r>
            <a:r>
              <a:rPr lang="ru-RU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общем смысле данное понятие обозначает какой-нибудь сюжет, который предполагает достижение цели путем преодоления каких-либо заданий. В квесте дается задание что-то разыскать: предмет, подсказку, сообщение.</a:t>
            </a:r>
          </a:p>
          <a:p>
            <a:pPr marL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говорить о квесте, как о форме организации детских мероприятий, то это преимущественно командная, включающая различные задания  соревновательного характера и имеющая определенный сюжет. </a:t>
            </a:r>
          </a:p>
        </p:txBody>
      </p:sp>
    </p:spTree>
    <p:extLst>
      <p:ext uri="{BB962C8B-B14F-4D97-AF65-F5344CB8AC3E}">
        <p14:creationId xmlns:p14="http://schemas.microsoft.com/office/powerpoint/2010/main" val="4234508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CB84DE-F28F-D3BF-0C64-FE456B773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обувь, на открытом воздухе, земля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0530AC30-6285-9C08-BB62-C14EE5765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205" y="-24440"/>
            <a:ext cx="5400601" cy="6555539"/>
          </a:xfrm>
        </p:spPr>
      </p:pic>
      <p:pic>
        <p:nvPicPr>
          <p:cNvPr id="7" name="Рисунок 6" descr="Изображение выглядит как ребенок, начинающий ходить, одежда, Детское искусств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E170038D-BBC7-0FA5-2B17-6E496E1AF1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90" y="152026"/>
            <a:ext cx="5184577" cy="655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27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0294E0-59FA-FDE9-86A9-B0E0FDF2C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«ИКТ в экспериментальной деятельности дошкольников»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809DA8-1D91-66FF-9FAD-B0E795B87F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несет образный тип информации;</a:t>
            </a:r>
          </a:p>
          <a:p>
            <a:r>
              <a:rPr lang="ru-RU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моделировать такие жизненные ситуации, которые нельзя увидеть в повседневной жизни;</a:t>
            </a:r>
          </a:p>
          <a:p>
            <a:r>
              <a:rPr lang="ru-RU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дает возможность увеличить объем предлагаемого материала;</a:t>
            </a:r>
          </a:p>
          <a:p>
            <a:r>
              <a:rPr lang="ru-RU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более эффективному усвоению знаний;</a:t>
            </a:r>
          </a:p>
          <a:p>
            <a:r>
              <a:rPr lang="ru-RU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дает возможность многократно возвращаться к изучаемому материалу, усложняя и заменяя задание;</a:t>
            </a:r>
          </a:p>
          <a:p>
            <a:r>
              <a:rPr lang="ru-RU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фиксировать и анализировать результаты деятельности.</a:t>
            </a: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005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224B1E-301E-AD32-0BEB-D0D30BCB4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Изображение выглядит как в помещении, стена, мебель, стол&#10;&#10;Автоматически созданное описание">
            <a:extLst>
              <a:ext uri="{FF2B5EF4-FFF2-40B4-BE49-F238E27FC236}">
                <a16:creationId xmlns:a16="http://schemas.microsoft.com/office/drawing/2014/main" id="{6ED1EF57-EBF6-270A-A5C4-4BA664A49F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37" y="333450"/>
            <a:ext cx="10009113" cy="6213692"/>
          </a:xfrm>
        </p:spPr>
      </p:pic>
    </p:spTree>
    <p:extLst>
      <p:ext uri="{BB962C8B-B14F-4D97-AF65-F5344CB8AC3E}">
        <p14:creationId xmlns:p14="http://schemas.microsoft.com/office/powerpoint/2010/main" val="3973526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Форма работы с детьми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622" y="1197546"/>
            <a:ext cx="10491821" cy="5400600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Организованная образовательная деятельность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Совместная деятельность взрослого и детей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Взаимодействие ребенка со сверстниками в процессе самостоятельной деятельности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Проблемные ситуации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Эвристические задачи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Проведение опытов - экспериментов</a:t>
            </a:r>
          </a:p>
        </p:txBody>
      </p:sp>
    </p:spTree>
    <p:extLst>
      <p:ext uri="{BB962C8B-B14F-4D97-AF65-F5344CB8AC3E}">
        <p14:creationId xmlns:p14="http://schemas.microsoft.com/office/powerpoint/2010/main" val="2770434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Классификация экспериментов: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0590" y="1287552"/>
            <a:ext cx="10945216" cy="557203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характеру объектов :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опыты с растениями, животными, с объектами неживой природы;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месту проведения опытов :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групповой комнате, на участке;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количеству наблюдений за одним и тем же объектом :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однократные, многократные, циклические;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причине проведения :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случайные,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запланированные, поставленные в ответ на вопрос ребенка;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количеству детей :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индивидуальные, коллективные;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характеру включения в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педпроцесс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эпизодические, систематические.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431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27313" y="2061642"/>
            <a:ext cx="11327783" cy="4797945"/>
          </a:xfrm>
        </p:spPr>
        <p:txBody>
          <a:bodyPr/>
          <a:lstStyle/>
          <a:p>
            <a:r>
              <a:rPr lang="ru-RU" sz="4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предметно-развивающей среды по экспериментальной деятельности</a:t>
            </a:r>
          </a:p>
          <a:p>
            <a:r>
              <a:rPr lang="ru-RU" sz="4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Организация работы с детьми</a:t>
            </a:r>
          </a:p>
          <a:p>
            <a:r>
              <a:rPr lang="ru-RU" sz="4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Организация взаимодействия с семьями воспитанников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5317" y="764881"/>
            <a:ext cx="11615778" cy="957052"/>
          </a:xfrm>
        </p:spPr>
        <p:txBody>
          <a:bodyPr>
            <a:normAutofit/>
          </a:bodyPr>
          <a:lstStyle/>
          <a:p>
            <a:r>
              <a:rPr lang="ru-RU" sz="5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в работе</a:t>
            </a:r>
          </a:p>
        </p:txBody>
      </p:sp>
    </p:spTree>
    <p:extLst>
      <p:ext uri="{BB962C8B-B14F-4D97-AF65-F5344CB8AC3E}">
        <p14:creationId xmlns:p14="http://schemas.microsoft.com/office/powerpoint/2010/main" val="2114209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630" y="261442"/>
            <a:ext cx="10491821" cy="99897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6614" y="1125539"/>
            <a:ext cx="10585707" cy="573405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Современные дети живут и развиваются в эпоху информатизации. В условиях быстро меняющейся жизни от человека требуется не только владение знаниями, но и в первую очередь умение добывать эти знания самому и оперировать ими, мыслить самостоятельно и творчески. Мы хотим видеть наших воспитанников любознательными, общительными, умеющими ориентироваться в окружающей обстановке, решать возникающие проблемы, самостоятельными, творческими личностями.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Детское экспериментирование имеет огромный развивающий потенциал. Экспериментирование является наиболее успешным путем ознакомления детей с миром окружающей их живой и неживой природы. В повседневной жизни ребенок неизбежно сталкивается с новыми, незнакомыми ему предметами и явлениями неживой природы и у него возникает желание узнать это новое, понять непонятное.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3194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22" y="333450"/>
            <a:ext cx="4824536" cy="51845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206" y="333450"/>
            <a:ext cx="5280587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51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06" y="333450"/>
            <a:ext cx="5040560" cy="5328592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198" y="333450"/>
            <a:ext cx="5365146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6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Знакомство с глобусом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115" y="1287463"/>
            <a:ext cx="5142375" cy="4734619"/>
          </a:xfrm>
          <a:prstGeom prst="rect">
            <a:avLst/>
          </a:prstGeom>
        </p:spPr>
      </p:pic>
      <p:pic>
        <p:nvPicPr>
          <p:cNvPr id="8" name="Объект 7" descr="Изображение выглядит как человек, Человеческое лицо, одежда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347E68FB-53BA-0AB5-CB03-BD8694B313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94" y="1287463"/>
            <a:ext cx="5646428" cy="4734619"/>
          </a:xfrm>
        </p:spPr>
      </p:pic>
    </p:spTree>
    <p:extLst>
      <p:ext uri="{BB962C8B-B14F-4D97-AF65-F5344CB8AC3E}">
        <p14:creationId xmlns:p14="http://schemas.microsoft.com/office/powerpoint/2010/main" val="2445519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Опыты с водой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06" y="909514"/>
            <a:ext cx="4320480" cy="278604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286" y="1053530"/>
            <a:ext cx="4473397" cy="2592288"/>
          </a:xfrm>
          <a:prstGeom prst="rect">
            <a:avLst/>
          </a:prstGeom>
        </p:spPr>
      </p:pic>
      <p:pic>
        <p:nvPicPr>
          <p:cNvPr id="13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06" y="3789834"/>
            <a:ext cx="4320480" cy="285373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286" y="3747182"/>
            <a:ext cx="4473397" cy="293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683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06" y="261442"/>
            <a:ext cx="3668315" cy="583264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602" y="261442"/>
            <a:ext cx="6720746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89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Опыты с песком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9" y="1053530"/>
            <a:ext cx="4987525" cy="22322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206" y="1053530"/>
            <a:ext cx="5221130" cy="23762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67" y="3645818"/>
            <a:ext cx="5005107" cy="28083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206" y="3717826"/>
            <a:ext cx="5221131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503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Опыты с магнитом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242" y="3933850"/>
            <a:ext cx="3497113" cy="262283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414" y="1269554"/>
            <a:ext cx="3516941" cy="24756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06" y="1281210"/>
            <a:ext cx="7089248" cy="531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902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606" y="4661"/>
            <a:ext cx="10491821" cy="998974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Опыты с краской</a:t>
            </a:r>
          </a:p>
        </p:txBody>
      </p:sp>
      <p:pic>
        <p:nvPicPr>
          <p:cNvPr id="1026" name="Picture 2" descr="D:\ФОТО ДЕТЕЙ РАБОТА\DSC01196 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46" y="3789834"/>
            <a:ext cx="4464496" cy="278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ФОТО ДЕТЕЙ РАБОТА\DSC011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478" y="117426"/>
            <a:ext cx="2808312" cy="33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Фото\фотоаппарат\101MSDCF\DSC000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46" y="981520"/>
            <a:ext cx="4464496" cy="264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ФОТО ДЕТЕЙ РАБОТА\DSC002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302" y="3622795"/>
            <a:ext cx="4392488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529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Опыты с камнями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76" y="958795"/>
            <a:ext cx="4316418" cy="244554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214" y="974065"/>
            <a:ext cx="5040560" cy="26717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14" y="3645818"/>
            <a:ext cx="4320480" cy="29437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214" y="4149874"/>
            <a:ext cx="4920547" cy="243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79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Опыты с бумагой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45" y="981521"/>
            <a:ext cx="4213019" cy="252515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059" y="3817166"/>
            <a:ext cx="3924987" cy="28580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64" y="3785454"/>
            <a:ext cx="4141010" cy="28897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853" y="981522"/>
            <a:ext cx="3816424" cy="271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87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6614" y="1125538"/>
            <a:ext cx="10491821" cy="48908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Умейте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открыть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перед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ребенком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окружающем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мире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что-то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одно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но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открыть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так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чтобы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кусочек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жизни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заиграл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перед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детьми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всеми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красками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радуги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Оставляйте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всегда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что-то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недосказанное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чтобы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ребенку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захотелось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еще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еще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возвратит</a:t>
            </a:r>
            <a:r>
              <a:rPr lang="ru-RU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ь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ся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тому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что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он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узнал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 </a:t>
            </a:r>
            <a:b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В.А. </a:t>
            </a:r>
            <a:r>
              <a:rPr lang="en-US" sz="40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Сухомлинский</a:t>
            </a:r>
            <a:r>
              <a:rPr lang="en-US" sz="4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9701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622" y="333450"/>
            <a:ext cx="10491821" cy="936104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Посев и проращивание семян</a:t>
            </a:r>
          </a:p>
        </p:txBody>
      </p:sp>
      <p:pic>
        <p:nvPicPr>
          <p:cNvPr id="1026" name="Picture 2" descr="D:\ФОТО ДЕТЕЙ РАБОТА\DSC017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99" y="1413570"/>
            <a:ext cx="4752527" cy="476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ФОТО ДЕТЕЙ РАБОТА\DSC017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517" y="1413570"/>
            <a:ext cx="5535265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1315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90" y="1197546"/>
            <a:ext cx="5256584" cy="445903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198" y="1224136"/>
            <a:ext cx="5112568" cy="45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464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0501" y="117426"/>
            <a:ext cx="10491821" cy="998974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Фиксация результатов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8" y="1125538"/>
            <a:ext cx="4608512" cy="252028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182" y="1125538"/>
            <a:ext cx="5437154" cy="24482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8" y="3879608"/>
            <a:ext cx="4608512" cy="2700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182" y="3879607"/>
            <a:ext cx="5437155" cy="267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867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566" y="152025"/>
            <a:ext cx="11449271" cy="998974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4606" y="1269554"/>
            <a:ext cx="10491821" cy="51845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1.Анкетирование на тему: «Возможно ли организовать поисково-исследовательскую работу дома».</a:t>
            </a:r>
          </a:p>
          <a:p>
            <a:pPr marL="0" indent="0">
              <a:buNone/>
            </a:pPr>
            <a:r>
              <a:rPr lang="ru-RU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2.Привлечение родителей к созданию к оказанию помощи в оборудовании уголка экспериментирования, пополнения необходимыми материалами.</a:t>
            </a:r>
          </a:p>
          <a:p>
            <a:pPr marL="0" indent="0">
              <a:buNone/>
            </a:pPr>
            <a:r>
              <a:rPr lang="ru-RU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3.Оформление наглядной информации в родительском уголке: игры с песком, водой, снегом и т.д.</a:t>
            </a:r>
          </a:p>
          <a:p>
            <a:pPr marL="0" indent="0">
              <a:buNone/>
            </a:pPr>
            <a:r>
              <a:rPr lang="ru-RU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4.Проведение консультации на тему: «Роль семьи в развитии познавательной активности дошкольников».</a:t>
            </a:r>
          </a:p>
          <a:p>
            <a:pPr marL="0" indent="0">
              <a:buNone/>
            </a:pPr>
            <a:r>
              <a:rPr lang="ru-RU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5.Рекомендовать родителям во время прогулок проводить наблюдение за интересными объектами, явлениями в природе. Ставить вопросы и вместе искать на них ответы, делать выводы. Давать детям больше самостоятельности в своих суждениях.</a:t>
            </a:r>
          </a:p>
          <a:p>
            <a:pPr marL="0" indent="0">
              <a:buNone/>
            </a:pPr>
            <a:r>
              <a:rPr lang="ru-RU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6.Читать детям познавательную и развивающую литературу - детские энциклопедии, «Почемучку», детские журналы и т.д.</a:t>
            </a:r>
          </a:p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04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Совместные опыты родителей и детей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493" y="3645818"/>
            <a:ext cx="2962945" cy="30963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934" y="3519984"/>
            <a:ext cx="2880320" cy="32403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10" y="926168"/>
            <a:ext cx="2856007" cy="34397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270" y="954286"/>
            <a:ext cx="3420931" cy="256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670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90" y="333450"/>
            <a:ext cx="2631928" cy="351509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324" y="2723420"/>
            <a:ext cx="2578013" cy="34430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183" y="2723420"/>
            <a:ext cx="2847592" cy="38031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222" y="333450"/>
            <a:ext cx="2612020" cy="348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764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518" y="230066"/>
            <a:ext cx="2275716" cy="296422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568" y="230066"/>
            <a:ext cx="3579933" cy="29642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51" y="241682"/>
            <a:ext cx="4069003" cy="29642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51" y="3628801"/>
            <a:ext cx="4069003" cy="30517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230" y="3357786"/>
            <a:ext cx="3842456" cy="342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872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Заключение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sz="4400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Экспериментирование является наиболее успешным путём ознакомления детей с миром окружающей их живой и неживой природы. В процессе экспериментирования дошкольник получает возможность удовлетворить присущую ему любознательность, почувствовать себя учёным, исследователем, первооткрывателем.</a:t>
            </a:r>
          </a:p>
        </p:txBody>
      </p:sp>
    </p:spTree>
    <p:extLst>
      <p:ext uri="{BB962C8B-B14F-4D97-AF65-F5344CB8AC3E}">
        <p14:creationId xmlns:p14="http://schemas.microsoft.com/office/powerpoint/2010/main" val="40941986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«Люди, научившиеся … наблюдениям и опытам, приобретают способность сами ставить вопросы и получать на них фактические ответы, оказываясь на более высоком умственном и нравственном уровне в сравнении с теми, кто такой школы не прошёл».  </a:t>
            </a:r>
          </a:p>
          <a:p>
            <a:pPr marL="0" indent="0" algn="r">
              <a:buNone/>
            </a:pPr>
            <a:r>
              <a:rPr lang="ru-RU" altLang="ru-RU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К. Е. Тимирязев</a:t>
            </a:r>
            <a:endParaRPr lang="ru-RU" alt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65558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622" y="477466"/>
            <a:ext cx="10491821" cy="5112568"/>
          </a:xfrm>
        </p:spPr>
        <p:txBody>
          <a:bodyPr>
            <a:normAutofit/>
          </a:bodyPr>
          <a:lstStyle/>
          <a:p>
            <a:pPr algn="ctr"/>
            <a:r>
              <a:rPr lang="ru-RU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031660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развитие познавательной активности дошкольников в </a:t>
            </a:r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процессе  экспериментальной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деятельности </a:t>
            </a:r>
          </a:p>
        </p:txBody>
      </p:sp>
    </p:spTree>
    <p:extLst>
      <p:ext uri="{BB962C8B-B14F-4D97-AF65-F5344CB8AC3E}">
        <p14:creationId xmlns:p14="http://schemas.microsoft.com/office/powerpoint/2010/main" val="2205703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681FC-B86D-C96E-B7AF-E9B107419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ДЕТСКОГО ЭКСПЕРИМЕНТИРОВАНИЯ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61BAF2-4720-F2E7-5B3C-81DDF6BD79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Детское экспериментирование  - особая форма поисковой деятельности, в которой наиболее ярко выражены процессы возникновения и развития новых мотивов личности, лежащих в основе саморазвития.</a:t>
            </a:r>
          </a:p>
          <a:p>
            <a:r>
              <a:rPr lang="ru-RU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Детское экспериментирование – стержень любого процесса детского творчества.</a:t>
            </a:r>
          </a:p>
          <a:p>
            <a:r>
              <a:rPr lang="ru-RU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Детское экспериментирование – пронизывает все сферы детской жизни, все виды деятельности, включая и игровую.</a:t>
            </a:r>
          </a:p>
        </p:txBody>
      </p:sp>
    </p:spTree>
    <p:extLst>
      <p:ext uri="{BB962C8B-B14F-4D97-AF65-F5344CB8AC3E}">
        <p14:creationId xmlns:p14="http://schemas.microsoft.com/office/powerpoint/2010/main" val="2028882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574" y="117426"/>
            <a:ext cx="10491821" cy="99897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 ДЕТСКОГО ЭКСПЕРИМЕНТИРОВАНИЯ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622" y="1629594"/>
            <a:ext cx="10491821" cy="5023313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Выявить особенности развития познавательной активности детей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Развивать познавательный интерес у детей в процессе экспериментирования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Обучать детей проводить элементарные опыты, выдвигать гипотезы, искать ответы на вопросы и делать простейшие умозаключения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Создавать условия для проведения экспериментов, нацеленных на развитие познавательной активности дошкольников	</a:t>
            </a:r>
          </a:p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365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B438D8-9405-BE9E-B516-E37B6DB95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 КАК МЕТОД ОБУЧЕНИЯ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74EB86-3C7D-FEF1-9F5D-A2C010EF7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Дает реальные представления о различных сторонах изучаемого объекта, о его взаимоотношениях с другими объектами и со средой обитания.</a:t>
            </a:r>
          </a:p>
          <a:p>
            <a:r>
              <a:rPr lang="ru-RU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обогащению памяти ребенка, активизирует его мыслительные процессы, так как постоянно возникает необходимость совершать операции анализа, синтеза, сравнения, классификации, обобщения.</a:t>
            </a:r>
          </a:p>
          <a:p>
            <a:r>
              <a:rPr lang="ru-RU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развитию творческих способностей, формированию трудовых навыков и укреплению здоровья за счет повышения общего уровня </a:t>
            </a:r>
            <a:r>
              <a:rPr lang="ru-RU" sz="3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двигательной активности.</a:t>
            </a:r>
            <a:endParaRPr lang="ru-RU" sz="3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278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EBE670-B450-6B56-6DCD-8D48DA4D2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03877D-9744-90C4-95D2-A5FEB173F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586" y="152026"/>
            <a:ext cx="11161240" cy="6147432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Экспериментальная деятельность дошкольников  на современном этапе представляет собой интегрированное явление, обеспечивающее удовлетворение актуальных запросов ребенка и общества за счет ориентации на потенциальные возможности и интересы дошкольников. Эта деятельность как образовательная технология шагает в ногу со временем и ориентирована на реализацию современного подхода в дошкольном образовании.</a:t>
            </a:r>
            <a:r>
              <a:rPr lang="ru-RU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современным технологиям, осваиваемым дошкольникам, можно отнести все разнообразие исследовательских действий, а именно:</a:t>
            </a: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-использование фототехники при проведении наблюдений и экспериментов;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-организация опытно-экспериментальной деятельности с использованием игровой технологии «квест»;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-развивающие возможности технологии «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лэпбук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-использование ИКТ технологии для организации детей по экспериментированию.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741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5D18BD-C83F-EBC8-72BB-96114FAF9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«Фототехника»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ABF971-0E9C-4573-492E-6AFC41CFFB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 использования фототехники делает процесс наблюдения и исследования наглядным, вызывает у детей повышенный интерес. Развивается речь  дошкольника, память, ведь по фотографиям можно вспомнить, как это было. Обеспечивается наглядность. 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4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ебенок учится сравнивать, анализировать, обобщать</a:t>
            </a: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8845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1365</TotalTime>
  <Words>1116</Words>
  <Application>Microsoft Office PowerPoint</Application>
  <PresentationFormat>Произвольный</PresentationFormat>
  <Paragraphs>86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3" baseType="lpstr">
      <vt:lpstr>Arial</vt:lpstr>
      <vt:lpstr>Calibri</vt:lpstr>
      <vt:lpstr>Times New Roman</vt:lpstr>
      <vt:lpstr>Тема1</vt:lpstr>
      <vt:lpstr>СОВРЕМЕННЫЕ ПОДХОДЫ В ОРГАНИЗАЦИИ ОПЫТНО-ЭКСПЕРИМЕНТАЛЬНОЙ ДЕЯТЕЛЬНОСТИ ДЕТЕЙ ДОШКОЛЬНОГО ВОЗРАСТА</vt:lpstr>
      <vt:lpstr>АКТУАЛЬНОСТЬ</vt:lpstr>
      <vt:lpstr>Презентация PowerPoint</vt:lpstr>
      <vt:lpstr>Презентация PowerPoint</vt:lpstr>
      <vt:lpstr>ОСНОВНЫЕ ХАРАКТЕРИСТИКИ ДЕТСКОГО ЭКСПЕРИМЕНТИРОВАНИЯ</vt:lpstr>
      <vt:lpstr>ЗАДАЧИ ДЕТСКОГО ЭКСПЕРИМЕНТИРОВАНИЯ</vt:lpstr>
      <vt:lpstr>ЭКСПЕРИМЕНТ КАК МЕТОД ОБУЧЕНИЯ</vt:lpstr>
      <vt:lpstr>Презентация PowerPoint</vt:lpstr>
      <vt:lpstr>Технология «Фототехника»</vt:lpstr>
      <vt:lpstr>Презентация PowerPoint</vt:lpstr>
      <vt:lpstr>Технология «Лепбук»</vt:lpstr>
      <vt:lpstr>Презентация PowerPoint</vt:lpstr>
      <vt:lpstr>Технология «Квест – игра»</vt:lpstr>
      <vt:lpstr>Презентация PowerPoint</vt:lpstr>
      <vt:lpstr>Технология «ИКТ в экспериментальной деятельности дошкольников»</vt:lpstr>
      <vt:lpstr>Презентация PowerPoint</vt:lpstr>
      <vt:lpstr>Форма работы с детьми</vt:lpstr>
      <vt:lpstr>Классификация экспериментов:</vt:lpstr>
      <vt:lpstr>Основные направления в работе</vt:lpstr>
      <vt:lpstr>Презентация PowerPoint</vt:lpstr>
      <vt:lpstr>Презентация PowerPoint</vt:lpstr>
      <vt:lpstr>Знакомство с глобусом</vt:lpstr>
      <vt:lpstr>Опыты с водой</vt:lpstr>
      <vt:lpstr>Презентация PowerPoint</vt:lpstr>
      <vt:lpstr>Опыты с песком</vt:lpstr>
      <vt:lpstr>Опыты с магнитом</vt:lpstr>
      <vt:lpstr>Опыты с краской</vt:lpstr>
      <vt:lpstr>Опыты с камнями</vt:lpstr>
      <vt:lpstr>Опыты с бумагой</vt:lpstr>
      <vt:lpstr>Посев и проращивание семян</vt:lpstr>
      <vt:lpstr>Презентация PowerPoint</vt:lpstr>
      <vt:lpstr>Фиксация результатов</vt:lpstr>
      <vt:lpstr>Работа с родителями</vt:lpstr>
      <vt:lpstr>Совместные опыты родителей и детей</vt:lpstr>
      <vt:lpstr>Презентация PowerPoint</vt:lpstr>
      <vt:lpstr>Презентация PowerPoint</vt:lpstr>
      <vt:lpstr>Заключение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.</cp:lastModifiedBy>
  <cp:revision>90</cp:revision>
  <dcterms:created xsi:type="dcterms:W3CDTF">2020-12-12T09:24:22Z</dcterms:created>
  <dcterms:modified xsi:type="dcterms:W3CDTF">2026-01-27T11:44:55Z</dcterms:modified>
</cp:coreProperties>
</file>