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media/audio41.wav" ContentType="audio/x-wav"/>
  <Override PartName="/ppt/slideLayouts/slideLayout10.xml" ContentType="application/vnd.openxmlformats-officedocument.presentationml.slideLayout+xml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C1C"/>
    <a:srgbClr val="A7E127"/>
    <a:srgbClr val="CC00CC"/>
    <a:srgbClr val="66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84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372E94-A2F6-455C-A6FF-B065D5868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1E13131-0DD0-4315-8AB4-6570FC791C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E32BED-A927-4603-9B9C-73AA5D1D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82E5B4B-1648-4407-B5D1-0C762B05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79BB31F-B60F-4D66-9749-AACBD710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3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F73467-4096-4685-8F12-6F233D9A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DC3F581-0F8C-49C7-AFB5-EB36E5A35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D81E3A9-E5E5-45F6-BB9F-FB3F7171C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5387D1-C347-441C-BF7A-11851F87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6845FA0-E705-4497-8CB6-D0A343DB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001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FFD10BE-0B8D-4B6B-A290-4296ECD49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B98A2B-20A3-4427-A005-166775A96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D06EA42-7AA0-4CB6-9363-AECE1D46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E8D07E-F69F-4AB4-84DC-E445E891A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CF77A9-8551-4525-8203-95C2075F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30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5036CC-82DD-4E8C-966F-83482AD6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1750B2B-6320-4E98-801D-06E6354DE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723139-2640-408F-A02C-FD57567C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EF69C7A-FEBA-4AEB-92ED-930426339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D35484-B4C1-4471-B56D-F4A3914B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5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DCEDDD-C40A-4055-98A0-584D3C6A2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B2237D2-7122-46EB-8EBA-DEF59F2E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033F31F-7F80-488F-80A5-A81D3AE6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8315430-95EF-413A-A1AF-BDADB51D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B80DB0-9337-4CCC-9975-8DD63EE0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193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A458CC-19D7-494F-AFBA-E39802CC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FE90C9-5C56-4284-B965-689865AC5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1C3EFD8-CEFC-4416-9B91-17E88168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E4AD34C-A982-4EE6-BFFD-30B3897D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881AF24-84AA-4903-8F35-D74D14EF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35BAB61-445B-4B1F-ACFF-43E8AA60D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325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110A6A-7B54-48A5-8A22-4190A2DD4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095267E-55E9-4F40-822D-63CAD4625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D3B9DAF-E839-4C31-A578-0AB05CF6F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B6678ED-7065-49DF-954A-420E1633E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C1161AAA-8D86-4EF6-97E8-B5261D113D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227D883-7749-4110-81AB-C17ACF5C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FCB696C-8056-408A-91F6-AE9253B3A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A72A003-27EF-4391-842A-FB5C0A30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827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D1DCAEE-1CBF-4E4F-B78A-BA1E6623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2B919EA-561C-4BA1-B7EA-FCDD22BA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82BE89BB-EBC7-4520-9BF2-3B5438B5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C5EA3BD-C81F-4F9E-85F9-CC500E81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546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1C15855-79ED-45BC-9928-7A9BD2F1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AA9EF536-258F-4596-99C4-536A13C03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C52A5F1-277E-41E5-A260-919D19B8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6917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A07C20-B325-477F-8690-A09400DC5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8D1CCD3-EC69-4FC0-8B02-C5A37755F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009AC1B-4926-4047-A529-ECC7E08A5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41EA079-5B78-4A2B-98D9-732C5BC9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CAB347E-2965-4664-8810-A9F81579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508B6C8-1574-4550-B736-2C276F3C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621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CCAF0A-E2F8-4DC6-BC76-077B224CE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F2BABC1-5DD9-49AA-9D3E-8F444B5DE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4887285-FA83-4FA3-A20A-F3D463081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DB809CF-CA06-446D-A9A1-0F84CDC2E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E08E628-416E-490F-97E9-650F75D9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8136F0-DF52-4C2C-9154-6F0D50FC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841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3EDD52-B574-4F98-B7C9-B5A2ACF0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0F71993-4E18-4B38-98F7-B6516083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C5D76B-D557-4B94-8A70-B70C4F28B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94319-126A-45F7-AFF0-EDED0390F4FF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627DEED-08CF-4CE0-8BD1-EFD8C42D0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19F81E7-6229-49CB-8555-11939A5AC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4FB78-4C21-43FF-8D76-49A40AA81A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649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jpe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.png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4" Type="http://schemas.openxmlformats.org/officeDocument/2006/relationships/image" Target="../media/image38.jpeg"/><Relationship Id="rId9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9.jpe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39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jpeg"/><Relationship Id="rId1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25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7.jpeg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5CF1E7-F2E0-4422-B1E8-EBCF5CB73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8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6EBBEB73-527C-4AEB-A1D8-E9A227038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442" y="1613685"/>
            <a:ext cx="6419557" cy="1087311"/>
          </a:xfrm>
        </p:spPr>
        <p:txBody>
          <a:bodyPr>
            <a:normAutofit lnSpcReduction="10000"/>
          </a:bodyPr>
          <a:lstStyle/>
          <a:p>
            <a:r>
              <a:rPr lang="ru-RU" sz="3200" dirty="0"/>
              <a:t>«Что будет, если из леса</a:t>
            </a:r>
          </a:p>
          <a:p>
            <a:r>
              <a:rPr lang="ru-RU" sz="3200" dirty="0"/>
              <a:t> исчезнут птицы?»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61D53EC-2B8F-4343-BB4D-A411E55D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2" y="776655"/>
            <a:ext cx="3094892" cy="4467660"/>
          </a:xfrm>
          <a:prstGeom prst="rect">
            <a:avLst/>
          </a:prstGeom>
          <a:ln>
            <a:noFill/>
          </a:ln>
        </p:spPr>
      </p:pic>
      <p:sp>
        <p:nvSpPr>
          <p:cNvPr id="16" name="Облачко с текстом: овальное 15">
            <a:extLst>
              <a:ext uri="{FF2B5EF4-FFF2-40B4-BE49-F238E27FC236}">
                <a16:creationId xmlns="" xmlns:a16="http://schemas.microsoft.com/office/drawing/2014/main" id="{937AAE79-766F-41BA-93F7-F2921A999EF4}"/>
              </a:ext>
            </a:extLst>
          </p:cNvPr>
          <p:cNvSpPr/>
          <p:nvPr/>
        </p:nvSpPr>
        <p:spPr>
          <a:xfrm>
            <a:off x="2377439" y="776655"/>
            <a:ext cx="1969478" cy="2031608"/>
          </a:xfrm>
          <a:prstGeom prst="wedgeEllipseCallout">
            <a:avLst>
              <a:gd name="adj1" fmla="val -61799"/>
              <a:gd name="adj2" fmla="val 58345"/>
            </a:avLst>
          </a:prstGeom>
          <a:solidFill>
            <a:srgbClr val="93E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ПРИВЕТ, РЕБЯТА!</a:t>
            </a:r>
          </a:p>
          <a:p>
            <a:pPr algn="ctr"/>
            <a:r>
              <a:rPr lang="ru-RU" dirty="0"/>
              <a:t>МЕНЯ ЗОВУТ НЕЗНАЙКА.</a:t>
            </a:r>
          </a:p>
          <a:p>
            <a:pPr algn="ctr"/>
            <a:r>
              <a:rPr lang="ru-RU" dirty="0"/>
              <a:t>ПОИГРАЕМ?</a:t>
            </a:r>
          </a:p>
        </p:txBody>
      </p:sp>
      <p:sp>
        <p:nvSpPr>
          <p:cNvPr id="4" name="Управляющая кнопка: &quot;Пустой&quot; 3">
            <a:hlinkClick r:id="" action="ppaction://hlinkshowjump?jump=nextslide" highlightClick="1">
              <a:snd r:embed="rId2" name="chimes.wav"/>
            </a:hlinkClick>
            <a:extLst>
              <a:ext uri="{FF2B5EF4-FFF2-40B4-BE49-F238E27FC236}">
                <a16:creationId xmlns="" xmlns:a16="http://schemas.microsoft.com/office/drawing/2014/main" id="{5060F3EF-FF00-4AAB-AB50-798C04AFC7FF}"/>
              </a:ext>
            </a:extLst>
          </p:cNvPr>
          <p:cNvSpPr/>
          <p:nvPr/>
        </p:nvSpPr>
        <p:spPr>
          <a:xfrm>
            <a:off x="6260121" y="2831123"/>
            <a:ext cx="2392445" cy="620737"/>
          </a:xfrm>
          <a:prstGeom prst="actionButtonBlank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1</a:t>
            </a:r>
          </a:p>
        </p:txBody>
      </p:sp>
      <p:sp>
        <p:nvSpPr>
          <p:cNvPr id="7" name="Управляющая кнопка: &quot;Пустой&quot; 6">
            <a:hlinkClick r:id="rId5" action="ppaction://hlinksldjump" highlightClick="1">
              <a:snd r:embed="rId6" name="whoosh.wav"/>
            </a:hlinkClick>
            <a:extLst>
              <a:ext uri="{FF2B5EF4-FFF2-40B4-BE49-F238E27FC236}">
                <a16:creationId xmlns="" xmlns:a16="http://schemas.microsoft.com/office/drawing/2014/main" id="{90EBFA2E-5CE8-4912-ACB6-272BCF6541B4}"/>
              </a:ext>
            </a:extLst>
          </p:cNvPr>
          <p:cNvSpPr/>
          <p:nvPr/>
        </p:nvSpPr>
        <p:spPr>
          <a:xfrm>
            <a:off x="6260122" y="3536267"/>
            <a:ext cx="2392445" cy="620737"/>
          </a:xfrm>
          <a:prstGeom prst="actionButtonBlank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2</a:t>
            </a:r>
          </a:p>
        </p:txBody>
      </p:sp>
      <p:sp>
        <p:nvSpPr>
          <p:cNvPr id="9" name="Управляющая кнопка: &quot;Пустой&quot; 8">
            <a:hlinkClick r:id="rId7" action="ppaction://hlinksldjump" highlightClick="1">
              <a:snd r:embed="rId8" name="cashreg.wav"/>
            </a:hlinkClick>
            <a:extLst>
              <a:ext uri="{FF2B5EF4-FFF2-40B4-BE49-F238E27FC236}">
                <a16:creationId xmlns="" xmlns:a16="http://schemas.microsoft.com/office/drawing/2014/main" id="{FE535582-D343-401E-97D9-9ED183423D6D}"/>
              </a:ext>
            </a:extLst>
          </p:cNvPr>
          <p:cNvSpPr/>
          <p:nvPr/>
        </p:nvSpPr>
        <p:spPr>
          <a:xfrm>
            <a:off x="6260121" y="4287131"/>
            <a:ext cx="2392445" cy="603155"/>
          </a:xfrm>
          <a:prstGeom prst="actionButtonBlank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БЛОК 3</a:t>
            </a:r>
          </a:p>
        </p:txBody>
      </p:sp>
    </p:spTree>
    <p:extLst>
      <p:ext uri="{BB962C8B-B14F-4D97-AF65-F5344CB8AC3E}">
        <p14:creationId xmlns="" xmlns:p14="http://schemas.microsoft.com/office/powerpoint/2010/main" val="590411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6" grpId="0" animBg="1"/>
      <p:bldP spid="4" grpId="0" animBg="1"/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внешний, оранжевый, животно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39F0F4D-96B1-4232-9AE6-EF5F6F89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886AE1E-10B4-48EC-9DC2-E02E6A905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56" y="119579"/>
            <a:ext cx="3809524" cy="4761905"/>
          </a:xfrm>
          <a:prstGeom prst="rect">
            <a:avLst/>
          </a:prstGeom>
        </p:spPr>
      </p:pic>
      <p:sp>
        <p:nvSpPr>
          <p:cNvPr id="6" name="Облачко с текстом: прямоугольное 5">
            <a:extLst>
              <a:ext uri="{FF2B5EF4-FFF2-40B4-BE49-F238E27FC236}">
                <a16:creationId xmlns="" xmlns:a16="http://schemas.microsoft.com/office/drawing/2014/main" id="{4EDACCF7-3DDE-4319-AF78-99D588F6BBF9}"/>
              </a:ext>
            </a:extLst>
          </p:cNvPr>
          <p:cNvSpPr/>
          <p:nvPr/>
        </p:nvSpPr>
        <p:spPr>
          <a:xfrm>
            <a:off x="2729132" y="253218"/>
            <a:ext cx="2771336" cy="1631853"/>
          </a:xfrm>
          <a:prstGeom prst="wedgeRectCallout">
            <a:avLst>
              <a:gd name="adj1" fmla="val -74132"/>
              <a:gd name="adj2" fmla="val 59052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 кому от этого хорошо? (Растениям, так как их не будут поедать грызуны и другие животные.)</a:t>
            </a:r>
          </a:p>
        </p:txBody>
      </p:sp>
      <p:sp>
        <p:nvSpPr>
          <p:cNvPr id="7" name="Двойная волна 6">
            <a:extLst>
              <a:ext uri="{FF2B5EF4-FFF2-40B4-BE49-F238E27FC236}">
                <a16:creationId xmlns="" xmlns:a16="http://schemas.microsoft.com/office/drawing/2014/main" id="{853C2928-6F0C-46EB-9050-97550315D17E}"/>
              </a:ext>
            </a:extLst>
          </p:cNvPr>
          <p:cNvSpPr/>
          <p:nvPr/>
        </p:nvSpPr>
        <p:spPr>
          <a:xfrm>
            <a:off x="3809523" y="4979963"/>
            <a:ext cx="7655646" cy="149117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</a:rPr>
              <a:t>Вывод: </a:t>
            </a:r>
            <a:r>
              <a:rPr lang="ru-RU" sz="2400" b="1" dirty="0">
                <a:solidFill>
                  <a:schemeClr val="tx1"/>
                </a:solidFill>
              </a:rPr>
              <a:t>таким образом, если каких-то животных становится много, кому-то бывает хорошо, а кому-то плохо.</a:t>
            </a:r>
          </a:p>
        </p:txBody>
      </p:sp>
    </p:spTree>
    <p:extLst>
      <p:ext uri="{BB962C8B-B14F-4D97-AF65-F5344CB8AC3E}">
        <p14:creationId xmlns="" xmlns:p14="http://schemas.microsoft.com/office/powerpoint/2010/main" val="1975993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дерево, стол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DD47E533-784F-44ED-A82B-24A0D0A1E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EBC1FCB8-747C-4328-B6E2-2C5A877F3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106" y="3336665"/>
            <a:ext cx="6669602" cy="46943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020FA198-051A-4395-AF39-129069721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66" y="3297979"/>
            <a:ext cx="6285521" cy="442608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тица, животно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BFC2DC0-A48B-40FE-AE21-6ACC55D2A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483" y="2882119"/>
            <a:ext cx="7467600" cy="525780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желтый, птица, сидит, маленьк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5E2766A-FBEF-4C74-9629-3B6C9D2633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404" y="2768756"/>
            <a:ext cx="2822448" cy="238963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A2B95073-8DCA-4522-BEA8-9519A71416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8" y="0"/>
            <a:ext cx="2743969" cy="342996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6" name="Облачко с текстом: прямоугольное со скругленными углами 25">
            <a:extLst>
              <a:ext uri="{FF2B5EF4-FFF2-40B4-BE49-F238E27FC236}">
                <a16:creationId xmlns="" xmlns:a16="http://schemas.microsoft.com/office/drawing/2014/main" id="{A520BA5F-A8FC-4BA3-855A-30CCE6725ECD}"/>
              </a:ext>
            </a:extLst>
          </p:cNvPr>
          <p:cNvSpPr/>
          <p:nvPr/>
        </p:nvSpPr>
        <p:spPr>
          <a:xfrm>
            <a:off x="2573106" y="81084"/>
            <a:ext cx="3282011" cy="2082589"/>
          </a:xfrm>
          <a:prstGeom prst="wedgeRoundRectCallout">
            <a:avLst>
              <a:gd name="adj1" fmla="val -87466"/>
              <a:gd name="adj2" fmla="val 1069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 теперь представьте себе, что из леса исчезли все птицы. То ли их кто напугал, то ли ещё что случилось, но птиц в лесу не осталось. Кому от этого хорошо?</a:t>
            </a:r>
          </a:p>
        </p:txBody>
      </p:sp>
    </p:spTree>
    <p:extLst>
      <p:ext uri="{BB962C8B-B14F-4D97-AF65-F5344CB8AC3E}">
        <p14:creationId xmlns="" xmlns:p14="http://schemas.microsoft.com/office/powerpoint/2010/main" val="2375582935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A4D4A1-8E8B-456F-86CF-54DFEB316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234" y="516858"/>
            <a:ext cx="3862818" cy="557106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3" name="Рисунок 2" descr="Изображение выглядит как дерево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FFBDEB2-ADC3-4B03-B1EC-905993360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54"/>
          <a:stretch/>
        </p:blipFill>
        <p:spPr>
          <a:xfrm>
            <a:off x="4234375" y="0"/>
            <a:ext cx="7957625" cy="6858000"/>
          </a:xfrm>
          <a:prstGeom prst="rect">
            <a:avLst/>
          </a:prstGeom>
        </p:spPr>
      </p:pic>
      <p:sp>
        <p:nvSpPr>
          <p:cNvPr id="6" name="Облачко с текстом: прямоугольное 5">
            <a:extLst>
              <a:ext uri="{FF2B5EF4-FFF2-40B4-BE49-F238E27FC236}">
                <a16:creationId xmlns="" xmlns:a16="http://schemas.microsoft.com/office/drawing/2014/main" id="{18C6765B-20D5-4076-B22F-E234C4F4FC0C}"/>
              </a:ext>
            </a:extLst>
          </p:cNvPr>
          <p:cNvSpPr/>
          <p:nvPr/>
        </p:nvSpPr>
        <p:spPr>
          <a:xfrm>
            <a:off x="2475914" y="548640"/>
            <a:ext cx="2180492" cy="3080826"/>
          </a:xfrm>
          <a:prstGeom prst="wedgeRectCallout">
            <a:avLst>
              <a:gd name="adj1" fmla="val -75027"/>
              <a:gd name="adj2" fmla="val 66371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Если птиц не будет,  насекомых станет больше или меньше? Кому от этого станет плохо? (растениям)</a:t>
            </a:r>
          </a:p>
        </p:txBody>
      </p:sp>
      <p:pic>
        <p:nvPicPr>
          <p:cNvPr id="8" name="Рисунок 7" descr="Изображение выглядит как дерево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D7EC70B1-5164-4273-B436-5F074DFBA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052" y="211014"/>
            <a:ext cx="2955985" cy="19352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E86DE3E-944B-40B3-B6B3-2CE23AEFAB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045" y="2534162"/>
            <a:ext cx="5439755" cy="40615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1665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стение, дерево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14C01C96-D9A8-4FAD-A65D-F12648614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растение, трав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7306B147-F071-413A-916A-6328E8B6B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дерево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3E29D0FE-A0A5-4911-929E-4EAD8D2D44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ево, внешний, растение, забор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24D0CE2-8875-4BBA-96B4-0079AE9FB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животное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32C2C568-C0C7-4E9C-9D0F-0EA2D7BA5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дерево, внешний, небо, лес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9C2A92A7-D958-41D6-B730-FACEC1957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109863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дерево, трава, расте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EE29B58-037B-4C16-8909-B016B0553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5ED5279-743A-4EE7-8DEF-4A50DA847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70" y="1624823"/>
            <a:ext cx="3809524" cy="4761905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="" xmlns:a16="http://schemas.microsoft.com/office/drawing/2014/main" id="{053BAECF-F3E7-433E-BA7C-45E2EE63AF3B}"/>
              </a:ext>
            </a:extLst>
          </p:cNvPr>
          <p:cNvSpPr/>
          <p:nvPr/>
        </p:nvSpPr>
        <p:spPr>
          <a:xfrm>
            <a:off x="7151353" y="1410871"/>
            <a:ext cx="2330272" cy="2169361"/>
          </a:xfrm>
          <a:prstGeom prst="wedgeRoundRectCallout">
            <a:avLst>
              <a:gd name="adj1" fmla="val 80978"/>
              <a:gd name="adj2" fmla="val 6881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Насекомые съели всю растительность. Кто ещё остался без пищи? Что может случится с ними?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5E53619-1E29-4C6E-A838-6C05DBAC6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5" y="4164036"/>
            <a:ext cx="2522513" cy="25225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1CC3674-CED9-4DC5-BDC0-D7A7754DF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419" y="3951542"/>
            <a:ext cx="3515750" cy="27350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FD6BE518-ABE5-4765-BB56-F1A048F683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00" r="11882"/>
          <a:stretch/>
        </p:blipFill>
        <p:spPr>
          <a:xfrm>
            <a:off x="425721" y="492370"/>
            <a:ext cx="5029786" cy="33529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 descr="Изображение выглядит как животное, млекопитающе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C1E3B03-03D8-4FCF-A038-0EB22FEA0B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25" y="3865673"/>
            <a:ext cx="2690171" cy="27350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Двойная волна 1">
            <a:extLst>
              <a:ext uri="{FF2B5EF4-FFF2-40B4-BE49-F238E27FC236}">
                <a16:creationId xmlns="" xmlns:a16="http://schemas.microsoft.com/office/drawing/2014/main" id="{92FE628E-D7D2-4F04-88D4-B21F2EA30284}"/>
              </a:ext>
            </a:extLst>
          </p:cNvPr>
          <p:cNvSpPr/>
          <p:nvPr/>
        </p:nvSpPr>
        <p:spPr>
          <a:xfrm>
            <a:off x="5381580" y="5491035"/>
            <a:ext cx="6414868" cy="1055077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Они либо погибнут от голода, либо уйдут в другие места, где пища осталась.</a:t>
            </a:r>
          </a:p>
        </p:txBody>
      </p:sp>
    </p:spTree>
    <p:extLst>
      <p:ext uri="{BB962C8B-B14F-4D97-AF65-F5344CB8AC3E}">
        <p14:creationId xmlns="" xmlns:p14="http://schemas.microsoft.com/office/powerpoint/2010/main" val="42678420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  <p:sndAc>
          <p:stSnd>
            <p:snd r:embed="rId9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ешний, растение, земля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316597E-3282-49E2-89D3-1254C82A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CDC9CA1-6B0D-48D0-9E34-10B2B0B4B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71" y="3697614"/>
            <a:ext cx="2318601" cy="25139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Рисунок 14" descr="Изображение выглядит как дерево, внешний, животное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E8E449E-4B8B-4CE4-88DB-4913785E2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774" y="596065"/>
            <a:ext cx="3219994" cy="19888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 descr="Изображение выглядит как трава, животное, млекопитающее, представитель отряда зайцеобразных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D009179-1907-4E85-84E2-36C05A21C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461" y="3743376"/>
            <a:ext cx="3335313" cy="24988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FCFE84B-22C9-4107-B006-82BD94BB29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1" t="2871" r="11141" b="3385"/>
          <a:stretch/>
        </p:blipFill>
        <p:spPr>
          <a:xfrm>
            <a:off x="6096000" y="464072"/>
            <a:ext cx="2318601" cy="30448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B2701977-89E5-4D60-A819-70A21EAD2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009" y="1323785"/>
            <a:ext cx="3809524" cy="4761905"/>
          </a:xfrm>
          <a:prstGeom prst="rect">
            <a:avLst/>
          </a:prstGeom>
        </p:spPr>
      </p:pic>
      <p:sp>
        <p:nvSpPr>
          <p:cNvPr id="22" name="Облачко с текстом: овальное 21">
            <a:extLst>
              <a:ext uri="{FF2B5EF4-FFF2-40B4-BE49-F238E27FC236}">
                <a16:creationId xmlns="" xmlns:a16="http://schemas.microsoft.com/office/drawing/2014/main" id="{0D78064D-7B88-44D7-ADEF-B1775D7E0F6E}"/>
              </a:ext>
            </a:extLst>
          </p:cNvPr>
          <p:cNvSpPr/>
          <p:nvPr/>
        </p:nvSpPr>
        <p:spPr>
          <a:xfrm>
            <a:off x="2247969" y="507262"/>
            <a:ext cx="3123110" cy="2463803"/>
          </a:xfrm>
          <a:prstGeom prst="wedgeEllipseCallout">
            <a:avLst>
              <a:gd name="adj1" fmla="val -53715"/>
              <a:gd name="adj2" fmla="val 72890"/>
            </a:avLst>
          </a:prstGeom>
          <a:solidFill>
            <a:srgbClr val="93EC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Если их не будет, давайте уберем их с экрана.</a:t>
            </a:r>
          </a:p>
        </p:txBody>
      </p:sp>
    </p:spTree>
    <p:extLst>
      <p:ext uri="{BB962C8B-B14F-4D97-AF65-F5344CB8AC3E}">
        <p14:creationId xmlns="" xmlns:p14="http://schemas.microsoft.com/office/powerpoint/2010/main" val="1092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нешний, дерево, трава, расте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F64D2DF-B95E-443E-8189-B9891561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5"/>
            <a:ext cx="12192000" cy="685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животное, млекопитающее, волк, соба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4673AC5-E9D0-4305-BD1E-D25FFBE24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1" y="3924885"/>
            <a:ext cx="3730753" cy="23317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Изображение выглядит как нести, коричневый, животное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2B0F781-D3DB-4C4C-B5AC-ECC7949DE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61" y="991770"/>
            <a:ext cx="3862754" cy="23317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Изображение выглядит как вода, животное, млекопитающее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CF2DA5C-4225-477A-A799-631CCF91F7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803" r="9894" b="15456"/>
          <a:stretch/>
        </p:blipFill>
        <p:spPr>
          <a:xfrm>
            <a:off x="3165230" y="3724421"/>
            <a:ext cx="3953022" cy="25321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2C1A5A3C-2364-4DA1-8DB6-FE3DE47960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00" y="228608"/>
            <a:ext cx="3809524" cy="4761905"/>
          </a:xfrm>
          <a:prstGeom prst="rect">
            <a:avLst/>
          </a:prstGeom>
        </p:spPr>
      </p:pic>
      <p:sp>
        <p:nvSpPr>
          <p:cNvPr id="14" name="Облачко с текстом: овальное 13">
            <a:extLst>
              <a:ext uri="{FF2B5EF4-FFF2-40B4-BE49-F238E27FC236}">
                <a16:creationId xmlns="" xmlns:a16="http://schemas.microsoft.com/office/drawing/2014/main" id="{8A5B72E0-FF4E-4F15-8105-B3C7753617D9}"/>
              </a:ext>
            </a:extLst>
          </p:cNvPr>
          <p:cNvSpPr/>
          <p:nvPr/>
        </p:nvSpPr>
        <p:spPr>
          <a:xfrm>
            <a:off x="2558444" y="179364"/>
            <a:ext cx="4278454" cy="2743196"/>
          </a:xfrm>
          <a:prstGeom prst="wedgeEllipseCallout">
            <a:avLst>
              <a:gd name="adj1" fmla="val -61001"/>
              <a:gd name="adj2" fmla="val 2852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Раз их в этом лесу не будет, как же будут чувствовать себя хищники? </a:t>
            </a:r>
            <a:r>
              <a:rPr lang="ru-RU" sz="2000" b="1" i="1" dirty="0">
                <a:solidFill>
                  <a:schemeClr val="tx1"/>
                </a:solidFill>
              </a:rPr>
              <a:t>(они будут голодать, им нечего будет есть. Они тоже погибнут или уйдут в другой лес)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="" xmlns:a16="http://schemas.microsoft.com/office/drawing/2014/main" id="{0A27DECF-C0B8-446A-BBCE-D85558BB482A}"/>
              </a:ext>
            </a:extLst>
          </p:cNvPr>
          <p:cNvSpPr/>
          <p:nvPr/>
        </p:nvSpPr>
        <p:spPr>
          <a:xfrm>
            <a:off x="2558444" y="1334670"/>
            <a:ext cx="4278454" cy="1044527"/>
          </a:xfrm>
          <a:prstGeom prst="wedgeRoundRectCallout">
            <a:avLst>
              <a:gd name="adj1" fmla="val -65550"/>
              <a:gd name="adj2" fmla="val 4389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Ребята, давайте уберем хищников. </a:t>
            </a:r>
          </a:p>
        </p:txBody>
      </p:sp>
    </p:spTree>
    <p:extLst>
      <p:ext uri="{BB962C8B-B14F-4D97-AF65-F5344CB8AC3E}">
        <p14:creationId xmlns="" xmlns:p14="http://schemas.microsoft.com/office/powerpoint/2010/main" val="18288331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D121EFA-6079-48F6-9FEA-AC6AABD3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дерево, внешний, небо, лес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864999C1-E528-4B11-8009-924213144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8EADD2F-80FF-46E5-9E20-7535D9070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 выглядит как внешний, дерево, трава, растени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EBAE2160-CF4C-4111-B3BA-D481D6E4F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4721F4C-5A49-41BB-B511-FA45F2D0D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96" y="1863973"/>
            <a:ext cx="3809524" cy="4761905"/>
          </a:xfrm>
          <a:prstGeom prst="rect">
            <a:avLst/>
          </a:prstGeom>
        </p:spPr>
      </p:pic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="" xmlns:a16="http://schemas.microsoft.com/office/drawing/2014/main" id="{CEF9E0E7-B1EA-47FE-822C-C68EDBC8CB93}"/>
              </a:ext>
            </a:extLst>
          </p:cNvPr>
          <p:cNvSpPr/>
          <p:nvPr/>
        </p:nvSpPr>
        <p:spPr>
          <a:xfrm>
            <a:off x="7385538" y="2053883"/>
            <a:ext cx="2335237" cy="1913207"/>
          </a:xfrm>
          <a:prstGeom prst="wedgeRoundRectCallout">
            <a:avLst>
              <a:gd name="adj1" fmla="val 70159"/>
              <a:gd name="adj2" fmla="val 5804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Что же осталось от пышного красивого леса? А по какой причине это произошло? </a:t>
            </a:r>
          </a:p>
        </p:txBody>
      </p:sp>
    </p:spTree>
    <p:extLst>
      <p:ext uri="{BB962C8B-B14F-4D97-AF65-F5344CB8AC3E}">
        <p14:creationId xmlns="" xmlns:p14="http://schemas.microsoft.com/office/powerpoint/2010/main" val="18523559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1D663F8-C553-4661-9DEA-C5BFCBB2F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90751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4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DF144C7-53D2-428D-AA9F-4E099B26C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43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CD17AC3-5C4A-40D5-93F9-11C36B496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65" y="1154726"/>
            <a:ext cx="2631592" cy="3289490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="" xmlns:a16="http://schemas.microsoft.com/office/drawing/2014/main" id="{DC7DB021-49FF-45A6-8B46-F05367A3CCDB}"/>
              </a:ext>
            </a:extLst>
          </p:cNvPr>
          <p:cNvSpPr/>
          <p:nvPr/>
        </p:nvSpPr>
        <p:spPr>
          <a:xfrm>
            <a:off x="2349305" y="844062"/>
            <a:ext cx="2869809" cy="2335236"/>
          </a:xfrm>
          <a:prstGeom prst="wedgeRoundRectCallout">
            <a:avLst>
              <a:gd name="adj1" fmla="val 57300"/>
              <a:gd name="adj2" fmla="val 274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МОЛОДЦЫ! СПАСИБО ЗА ВНИМАНИЕ! </a:t>
            </a:r>
          </a:p>
          <a:p>
            <a:pPr algn="ctr"/>
            <a:r>
              <a:rPr lang="ru-RU" sz="28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 СВИДАНИЯ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2858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  <p:sndAc>
          <p:stSnd>
            <p:snd r:embed="rId5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E8AB19C-42AB-4962-98A8-A0EFA5DCD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55CCFFB-F19C-432B-A704-D870E4B40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341" y="1300677"/>
            <a:ext cx="3405316" cy="4256645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="" xmlns:a16="http://schemas.microsoft.com/office/drawing/2014/main" id="{E4239EAA-3A97-4BC1-BE63-126A6273ED25}"/>
              </a:ext>
            </a:extLst>
          </p:cNvPr>
          <p:cNvSpPr/>
          <p:nvPr/>
        </p:nvSpPr>
        <p:spPr>
          <a:xfrm>
            <a:off x="2293034" y="534572"/>
            <a:ext cx="1856935" cy="2518117"/>
          </a:xfrm>
          <a:prstGeom prst="wedgeRoundRectCallout">
            <a:avLst>
              <a:gd name="adj1" fmla="val 127652"/>
              <a:gd name="adj2" fmla="val 625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Ребята, все вы были в лесу.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Скажите, что здесь растет, кто здесь живет?</a:t>
            </a:r>
          </a:p>
        </p:txBody>
      </p:sp>
    </p:spTree>
    <p:extLst>
      <p:ext uri="{BB962C8B-B14F-4D97-AF65-F5344CB8AC3E}">
        <p14:creationId xmlns="" xmlns:p14="http://schemas.microsoft.com/office/powerpoint/2010/main" val="4124565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5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D7CC64F-B1DC-4C99-B166-A10EBA0B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BB98E67-728B-4076-890C-8E3F532B1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607" y="745588"/>
            <a:ext cx="2529840" cy="18973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BB79DDB-E0D3-4A45-AFA2-20910D97F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54" y="1980029"/>
            <a:ext cx="2653739" cy="2042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3431AF7-FBF9-442B-ACE8-A08ABE1ED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07" y="3001389"/>
            <a:ext cx="2806790" cy="20427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AD27E2E-2E1E-4DC6-AB14-0F0C5A8AE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91" y="1822659"/>
            <a:ext cx="3809524" cy="4761905"/>
          </a:xfrm>
          <a:prstGeom prst="rect">
            <a:avLst/>
          </a:prstGeom>
        </p:spPr>
      </p:pic>
      <p:sp>
        <p:nvSpPr>
          <p:cNvPr id="13" name="Облачко с текстом: овальное 12">
            <a:extLst>
              <a:ext uri="{FF2B5EF4-FFF2-40B4-BE49-F238E27FC236}">
                <a16:creationId xmlns="" xmlns:a16="http://schemas.microsoft.com/office/drawing/2014/main" id="{217F97B3-9179-4C17-8145-9634BB320841}"/>
              </a:ext>
            </a:extLst>
          </p:cNvPr>
          <p:cNvSpPr/>
          <p:nvPr/>
        </p:nvSpPr>
        <p:spPr>
          <a:xfrm>
            <a:off x="120935" y="2166424"/>
            <a:ext cx="2405340" cy="2236764"/>
          </a:xfrm>
          <a:prstGeom prst="wedgeEllipseCallout">
            <a:avLst>
              <a:gd name="adj1" fmla="val 59903"/>
              <a:gd name="adj2" fmla="val 4349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Кто питается листьями в лесу?</a:t>
            </a:r>
          </a:p>
        </p:txBody>
      </p:sp>
    </p:spTree>
    <p:extLst>
      <p:ext uri="{BB962C8B-B14F-4D97-AF65-F5344CB8AC3E}">
        <p14:creationId xmlns="" xmlns:p14="http://schemas.microsoft.com/office/powerpoint/2010/main" val="5835702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29025CA-05ED-4F60-8B0C-0F5AFA182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8F2274-69B5-464F-92E4-835A90C5E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50" y="-101028"/>
            <a:ext cx="3809524" cy="4761905"/>
          </a:xfrm>
          <a:prstGeom prst="rect">
            <a:avLst/>
          </a:prstGeom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="" xmlns:a16="http://schemas.microsoft.com/office/drawing/2014/main" id="{196F3439-52CA-4CB8-9987-A4A5CEC4F26C}"/>
              </a:ext>
            </a:extLst>
          </p:cNvPr>
          <p:cNvSpPr/>
          <p:nvPr/>
        </p:nvSpPr>
        <p:spPr>
          <a:xfrm>
            <a:off x="8347525" y="1528116"/>
            <a:ext cx="2004650" cy="2158333"/>
          </a:xfrm>
          <a:prstGeom prst="wedgeEllipseCallout">
            <a:avLst>
              <a:gd name="adj1" fmla="val 83502"/>
              <a:gd name="adj2" fmla="val -109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А насекомыми кто-нибудь питается?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78E2B64-2C94-4936-B516-301EBE386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0" y="1737377"/>
            <a:ext cx="2724150" cy="18097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Облако 9">
            <a:extLst>
              <a:ext uri="{FF2B5EF4-FFF2-40B4-BE49-F238E27FC236}">
                <a16:creationId xmlns="" xmlns:a16="http://schemas.microsoft.com/office/drawing/2014/main" id="{2E67D374-CDB1-4B6E-86CC-908DA8578129}"/>
              </a:ext>
            </a:extLst>
          </p:cNvPr>
          <p:cNvSpPr/>
          <p:nvPr/>
        </p:nvSpPr>
        <p:spPr>
          <a:xfrm>
            <a:off x="529872" y="112543"/>
            <a:ext cx="2428087" cy="141557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А чем ещё питаются птицы?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A7C23E4-5BF8-4E41-A205-61D2D8FA4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28" y="3841921"/>
            <a:ext cx="4076830" cy="27212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851BFED-B37E-4A0F-B09B-7A654746A4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45" t="9372" r="4452" b="20390"/>
          <a:stretch/>
        </p:blipFill>
        <p:spPr>
          <a:xfrm>
            <a:off x="4338658" y="3942174"/>
            <a:ext cx="3661105" cy="23915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CAE1A66-EBF9-49C0-B9DB-A4E4E61A5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55" y="3898536"/>
            <a:ext cx="3225257" cy="24189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571294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  <p:sndAc>
          <p:stSnd>
            <p:snd r:embed="rId9" name="chimes.wav"/>
          </p:stSnd>
        </p:sndAc>
      </p:transition>
    </mc:Choice>
    <mc:Fallback>
      <p:transition spd="slow">
        <p:blinds dir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220230F-10B5-4BD6-B22D-DA0C2E24F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192E4A4-E406-4A69-90E0-CAD4C7DED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07" y="1033979"/>
            <a:ext cx="3111770" cy="3889713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="" xmlns:a16="http://schemas.microsoft.com/office/drawing/2014/main" id="{B47CB560-8106-43C4-9C0C-8FCF3C2D5A63}"/>
              </a:ext>
            </a:extLst>
          </p:cNvPr>
          <p:cNvSpPr/>
          <p:nvPr/>
        </p:nvSpPr>
        <p:spPr>
          <a:xfrm>
            <a:off x="3530991" y="1631852"/>
            <a:ext cx="1969477" cy="1406770"/>
          </a:xfrm>
          <a:prstGeom prst="wedgeRoundRectCallout">
            <a:avLst>
              <a:gd name="adj1" fmla="val 67986"/>
              <a:gd name="adj2" fmla="val 39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А кто еще ест траву, </a:t>
            </a:r>
            <a:r>
              <a:rPr lang="ru-RU" sz="2000" b="1" dirty="0" err="1">
                <a:solidFill>
                  <a:schemeClr val="tx1"/>
                </a:solidFill>
              </a:rPr>
              <a:t>кору</a:t>
            </a:r>
            <a:r>
              <a:rPr lang="ru-RU" sz="2000" b="1" dirty="0">
                <a:solidFill>
                  <a:schemeClr val="tx1"/>
                </a:solidFill>
              </a:rPr>
              <a:t> деревьев, веточки? </a:t>
            </a:r>
          </a:p>
        </p:txBody>
      </p:sp>
      <p:pic>
        <p:nvPicPr>
          <p:cNvPr id="3" name="Рисунок 2" descr="Изображение выглядит как внутрен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37A95DC-A18E-4E7D-925B-AC3FC6D2F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3" y="340644"/>
            <a:ext cx="2848409" cy="30883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Изображение выглядит как трава, животное, млекопитающее, представитель отряда зайцеобразных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DDA957A-16EA-4477-8E0D-AB3093C39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6" y="4318781"/>
            <a:ext cx="2621806" cy="19643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Изображение выглядит как дерево, внешний, животное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B5DA11BC-89D7-4A19-8F42-F3FF80595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41" y="4051495"/>
            <a:ext cx="2848409" cy="24658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Изображение выглядит как животное, млекопитающе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CD6D670B-2606-4DE2-B656-A629FE369A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682" y="1731737"/>
            <a:ext cx="2415059" cy="24553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Изображение выглядит как животное, млекопитающее, небо, групп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41876A90-F7AE-4C3B-B00B-9CF91BBB91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06" y="3189849"/>
            <a:ext cx="1953847" cy="17584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88464F9-4C6C-42E7-A02F-9F7E36BC0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191"/>
          <a:stretch/>
        </p:blipFill>
        <p:spPr>
          <a:xfrm>
            <a:off x="9827847" y="2228828"/>
            <a:ext cx="1794217" cy="2400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="" xmlns:a16="http://schemas.microsoft.com/office/drawing/2014/main" id="{03672901-E7AF-45A3-8466-F9B54DDB3B83}"/>
              </a:ext>
            </a:extLst>
          </p:cNvPr>
          <p:cNvSpPr/>
          <p:nvPr/>
        </p:nvSpPr>
        <p:spPr>
          <a:xfrm>
            <a:off x="3495247" y="1448973"/>
            <a:ext cx="2264899" cy="1589649"/>
          </a:xfrm>
          <a:prstGeom prst="wedgeRoundRectCallout">
            <a:avLst>
              <a:gd name="adj1" fmla="val 53701"/>
              <a:gd name="adj2" fmla="val 36836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птицами, зайцами, лосями кто-нибудь питается?</a:t>
            </a:r>
          </a:p>
        </p:txBody>
      </p:sp>
      <p:pic>
        <p:nvPicPr>
          <p:cNvPr id="20" name="Рисунок 19" descr="Изображение выглядит как нести, коричневый, животное, стоит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62F91FA-48FC-4112-86E0-165D90BE89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14" y="1831189"/>
            <a:ext cx="5733757" cy="430031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 descr="Изображение выглядит как вода, животное, млекопитающее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E3C94F0-8CB2-4541-9697-C1E6238DA9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4" y="3429000"/>
            <a:ext cx="5490411" cy="30883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" name="Рисунок 23" descr="Изображение выглядит как животное, млекопитающее, волк, собак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7A4404A9-55A3-4EBB-8ED4-BE730097F9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6" y="125173"/>
            <a:ext cx="3731310" cy="23320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595692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14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дерево, книга&#10;&#10;Описание создано с высокой степенью достоверности">
            <a:extLst>
              <a:ext uri="{FF2B5EF4-FFF2-40B4-BE49-F238E27FC236}">
                <a16:creationId xmlns="" xmlns:a16="http://schemas.microsoft.com/office/drawing/2014/main" id="{4BA59792-F28B-454E-AC6D-BB42DBD56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" y="480060"/>
            <a:ext cx="7000420" cy="5897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1CA5D06-22B6-4785-94EB-87FD861B2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70" y="1048047"/>
            <a:ext cx="3809524" cy="4761905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="" xmlns:a16="http://schemas.microsoft.com/office/drawing/2014/main" id="{3DD80A6F-63A4-40D6-914C-354171B40E3A}"/>
              </a:ext>
            </a:extLst>
          </p:cNvPr>
          <p:cNvSpPr/>
          <p:nvPr/>
        </p:nvSpPr>
        <p:spPr>
          <a:xfrm>
            <a:off x="6414868" y="1350498"/>
            <a:ext cx="2546252" cy="1842868"/>
          </a:xfrm>
          <a:prstGeom prst="wedgeRoundRectCallout">
            <a:avLst>
              <a:gd name="adj1" fmla="val 70880"/>
              <a:gd name="adj2" fmla="val 5792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 кто питается лисой и волком?</a:t>
            </a:r>
          </a:p>
        </p:txBody>
      </p:sp>
      <p:pic>
        <p:nvPicPr>
          <p:cNvPr id="13" name="Рисунок 12" descr="Изображение выглядит как трава, стол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FB17FBF-8264-4FF4-A557-9FA6FC91D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8" y="787791"/>
            <a:ext cx="5323567" cy="52917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57078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6" name="chimes.wav"/>
          </p:stSnd>
        </p:sndAc>
      </p:transition>
    </mc:Choice>
    <mc:Fallback>
      <p:transition spd="slow"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4670E2-4952-4DFC-A8E9-B1F939000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Волна 1">
            <a:extLst>
              <a:ext uri="{FF2B5EF4-FFF2-40B4-BE49-F238E27FC236}">
                <a16:creationId xmlns="" xmlns:a16="http://schemas.microsoft.com/office/drawing/2014/main" id="{347428E0-88B5-48D9-B737-215A3B17F6C2}"/>
              </a:ext>
            </a:extLst>
          </p:cNvPr>
          <p:cNvSpPr/>
          <p:nvPr/>
        </p:nvSpPr>
        <p:spPr>
          <a:xfrm>
            <a:off x="3573194" y="4944794"/>
            <a:ext cx="8229600" cy="1702191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в лесу все кого-то едят. Лес кормит сам себя. При этом животных и растений меньше не становится, лес сохраняется.</a:t>
            </a:r>
          </a:p>
        </p:txBody>
      </p:sp>
    </p:spTree>
    <p:extLst>
      <p:ext uri="{BB962C8B-B14F-4D97-AF65-F5344CB8AC3E}">
        <p14:creationId xmlns="" xmlns:p14="http://schemas.microsoft.com/office/powerpoint/2010/main" val="3493059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  <p:sndAc>
          <p:stSnd>
            <p:snd r:embed="rId4" name="chimes.wav"/>
          </p:stSnd>
        </p:sndAc>
      </p:transition>
    </mc:Choice>
    <mc:Fallback>
      <p:transition spd="slow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птица, белка, животное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14756BFB-A425-47F6-A4E7-F13313817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994C7E7-7F19-4ABF-9561-84BB5DFFB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0" y="893302"/>
            <a:ext cx="3809524" cy="4761905"/>
          </a:xfrm>
          <a:prstGeom prst="rect">
            <a:avLst/>
          </a:prstGeom>
        </p:spPr>
      </p:pic>
      <p:sp>
        <p:nvSpPr>
          <p:cNvPr id="6" name="Облачко с текстом: прямоугольное 5">
            <a:extLst>
              <a:ext uri="{FF2B5EF4-FFF2-40B4-BE49-F238E27FC236}">
                <a16:creationId xmlns="" xmlns:a16="http://schemas.microsoft.com/office/drawing/2014/main" id="{1EF24302-299F-446D-9AFA-88AF3015FE52}"/>
              </a:ext>
            </a:extLst>
          </p:cNvPr>
          <p:cNvSpPr/>
          <p:nvPr/>
        </p:nvSpPr>
        <p:spPr>
          <a:xfrm>
            <a:off x="3221502" y="407963"/>
            <a:ext cx="3967089" cy="2011680"/>
          </a:xfrm>
          <a:prstGeom prst="wedgeRectCallout">
            <a:avLst>
              <a:gd name="adj1" fmla="val -65514"/>
              <a:gd name="adj2" fmla="val 8697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Представьте себе, что в лесу стало много мышей. Кому от этого хорошо? Почему?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 descr="Изображение выглядит как животное, птица, внешний, небо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3DD86030-9917-4D17-8AC1-F8D9C001E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735" y="499403"/>
            <a:ext cx="3179299" cy="23844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Изображение выглядит как вода, животное, млекопитающее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6672FF81-EC60-41DC-886A-A7D1FA059A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630" t="852" r="9631" b="-1938"/>
          <a:stretch/>
        </p:blipFill>
        <p:spPr>
          <a:xfrm>
            <a:off x="8755728" y="3274254"/>
            <a:ext cx="3173674" cy="262531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64934D8-D530-458B-9B20-8BEDCD602F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10" t="29538" r="3897" b="13026"/>
          <a:stretch/>
        </p:blipFill>
        <p:spPr>
          <a:xfrm>
            <a:off x="4736123" y="4065564"/>
            <a:ext cx="3894738" cy="23844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7088098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900">
        <p14:glitter pattern="hexagon"/>
        <p:sndAc>
          <p:stSnd>
            <p:snd r:embed="rId8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животное, дерево, млекопитающее, внешний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F5F43307-2890-4CE2-8FF9-A0C1D44E5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7537267-A2AB-4AF9-9AAC-D9D4FB5F6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69" y="858129"/>
            <a:ext cx="3809524" cy="5584869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="" xmlns:a16="http://schemas.microsoft.com/office/drawing/2014/main" id="{8B2A74AB-FDCA-401B-8B1C-89C1D52296DE}"/>
              </a:ext>
            </a:extLst>
          </p:cNvPr>
          <p:cNvSpPr/>
          <p:nvPr/>
        </p:nvSpPr>
        <p:spPr>
          <a:xfrm>
            <a:off x="7329268" y="604911"/>
            <a:ext cx="2926080" cy="2433710"/>
          </a:xfrm>
          <a:prstGeom prst="wedgeRoundRectCallout">
            <a:avLst>
              <a:gd name="adj1" fmla="val 59936"/>
              <a:gd name="adj2" fmla="val 69447"/>
              <a:gd name="adj3" fmla="val 16667"/>
            </a:avLst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А если вдруг в лесу станет огромное количество волков и лисиц. Кому от этого плохо?</a:t>
            </a:r>
          </a:p>
        </p:txBody>
      </p:sp>
      <p:pic>
        <p:nvPicPr>
          <p:cNvPr id="8" name="Рисунок 7" descr="Изображение выглядит как трава, животное, млекопитающее, представитель отряда зайцеобразных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AD58CCBB-929C-4A24-8660-DBF348550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3615199"/>
            <a:ext cx="4253034" cy="30353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angle"/>
            <a:extrusionClr>
              <a:srgbClr val="000000"/>
            </a:extrusionClr>
          </a:sp3d>
        </p:spPr>
      </p:pic>
      <p:pic>
        <p:nvPicPr>
          <p:cNvPr id="10" name="Рисунок 9" descr="Изображение выглядит как животное, млекопитающее, небо, групп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2B1DFB1B-EC04-41FD-9E46-395C0B013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3615199"/>
            <a:ext cx="4351507" cy="32428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Изображение выглядит как дерево, внешний, животное, трава&#10;&#10;Описание создано с очень высокой степенью достоверности">
            <a:extLst>
              <a:ext uri="{FF2B5EF4-FFF2-40B4-BE49-F238E27FC236}">
                <a16:creationId xmlns="" xmlns:a16="http://schemas.microsoft.com/office/drawing/2014/main" id="{06576583-0969-4BC3-B075-F4237B204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314" y="3429000"/>
            <a:ext cx="4816034" cy="3429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20911215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  <p:sndAc>
          <p:stSnd>
            <p:snd r:embed="rId9" name="chimes.wav"/>
          </p:stSnd>
        </p:sndAc>
      </p:transition>
    </mc:Choice>
    <mc:Fallback>
      <p:transition spd="slow">
        <p:dissolv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351</Words>
  <Application>Microsoft Office PowerPoint</Application>
  <PresentationFormat>Произвольный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zaripov1217@outlook.com</dc:creator>
  <cp:lastModifiedBy>User</cp:lastModifiedBy>
  <cp:revision>68</cp:revision>
  <dcterms:created xsi:type="dcterms:W3CDTF">2018-01-22T17:06:38Z</dcterms:created>
  <dcterms:modified xsi:type="dcterms:W3CDTF">2021-04-26T09:37:41Z</dcterms:modified>
</cp:coreProperties>
</file>