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94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42235" y="919937"/>
            <a:ext cx="7367270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8949" y="4981702"/>
            <a:ext cx="437451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068" y="101152"/>
            <a:ext cx="9846945" cy="1836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4369" y="1386966"/>
            <a:ext cx="7800975" cy="2991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ga.chat/" TargetMode="External"/><Relationship Id="rId13" Type="http://schemas.openxmlformats.org/officeDocument/2006/relationships/hyperlink" Target="https://apihost.ru/gpt-chat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bing.com/" TargetMode="External"/><Relationship Id="rId12" Type="http://schemas.openxmlformats.org/officeDocument/2006/relationships/hyperlink" Target="https://ya.ru/ai/gpt-3" TargetMode="External"/><Relationship Id="rId2" Type="http://schemas.openxmlformats.org/officeDocument/2006/relationships/image" Target="../media/image14.png"/><Relationship Id="rId16" Type="http://schemas.openxmlformats.org/officeDocument/2006/relationships/hyperlink" Target="https://rytr.m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hatgpt.com/" TargetMode="External"/><Relationship Id="rId11" Type="http://schemas.openxmlformats.org/officeDocument/2006/relationships/hyperlink" Target="https://wordify.ru/" TargetMode="External"/><Relationship Id="rId5" Type="http://schemas.openxmlformats.org/officeDocument/2006/relationships/image" Target="../media/image43.png"/><Relationship Id="rId15" Type="http://schemas.openxmlformats.org/officeDocument/2006/relationships/hyperlink" Target="https://gerwin.io/ru" TargetMode="External"/><Relationship Id="rId10" Type="http://schemas.openxmlformats.org/officeDocument/2006/relationships/hyperlink" Target="https://www.perplexity.ai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euro-texter.ru/" TargetMode="External"/><Relationship Id="rId14" Type="http://schemas.openxmlformats.org/officeDocument/2006/relationships/hyperlink" Target="https://retext.ai/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usionbrain.ai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pika.art/hom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search.runwayml.com/gen2" TargetMode="External"/><Relationship Id="rId5" Type="http://schemas.openxmlformats.org/officeDocument/2006/relationships/image" Target="../media/image43.png"/><Relationship Id="rId10" Type="http://schemas.openxmlformats.org/officeDocument/2006/relationships/hyperlink" Target="https://www.voki.com/site/create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kreadoai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futurelogopedist.ru/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71.png"/><Relationship Id="rId7" Type="http://schemas.openxmlformats.org/officeDocument/2006/relationships/image" Target="../media/image5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alle3.org/ru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sberbank.com/promo/kandinsky/" TargetMode="External"/><Relationship Id="rId12" Type="http://schemas.openxmlformats.org/officeDocument/2006/relationships/hyperlink" Target="https://gerwin.i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tabledifffusion.com/stable-diffusion-3-medium" TargetMode="External"/><Relationship Id="rId11" Type="http://schemas.openxmlformats.org/officeDocument/2006/relationships/hyperlink" Target="https://products.businesstech.store/ai_art/" TargetMode="External"/><Relationship Id="rId5" Type="http://schemas.openxmlformats.org/officeDocument/2006/relationships/hyperlink" Target="https://midjourney.com.ru/" TargetMode="External"/><Relationship Id="rId10" Type="http://schemas.openxmlformats.org/officeDocument/2006/relationships/hyperlink" Target="https://lexica.art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shedevrum.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3851097"/>
            <a:ext cx="362712" cy="3612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9605" y="3810000"/>
            <a:ext cx="6840220" cy="3361818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109980" marR="5080" indent="-1097280">
              <a:lnSpc>
                <a:spcPts val="4610"/>
              </a:lnSpc>
              <a:spcBef>
                <a:spcPts val="815"/>
              </a:spcBef>
            </a:pP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</a:t>
            </a:r>
            <a:r>
              <a:rPr sz="4400" b="1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нейросетей 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4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работе</a:t>
            </a:r>
            <a:r>
              <a:rPr sz="4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логопеда</a:t>
            </a:r>
            <a:r>
              <a:rPr sz="4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ru-RU" sz="4400" b="1" spc="-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09980" marR="5080" indent="-1097280">
              <a:lnSpc>
                <a:spcPts val="4610"/>
              </a:lnSpc>
              <a:spcBef>
                <a:spcPts val="815"/>
              </a:spcBef>
            </a:pPr>
            <a:r>
              <a:rPr lang="ru-RU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    Подготовила Катюшина А.В. , учитель – логопед 1КК</a:t>
            </a:r>
            <a:endParaRPr lang="ru-RU" b="1" spc="-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09980" marR="5080" indent="-1097280">
              <a:lnSpc>
                <a:spcPts val="4610"/>
              </a:lnSpc>
              <a:spcBef>
                <a:spcPts val="815"/>
              </a:spcBef>
            </a:pPr>
            <a:endParaRPr lang="ru-RU" sz="4400" b="1" spc="-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09980" marR="5080" indent="-1097280">
              <a:lnSpc>
                <a:spcPts val="4610"/>
              </a:lnSpc>
              <a:spcBef>
                <a:spcPts val="815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"/>
            <a:ext cx="12191999" cy="37719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71600" y="86752"/>
            <a:ext cx="1059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106« Анютины глазки» комбинированного  вида» г. Орска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6" y="278891"/>
              <a:ext cx="3028188" cy="3026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8659" y="3305555"/>
              <a:ext cx="2964180" cy="2964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8995" y="464819"/>
              <a:ext cx="2965704" cy="2964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3564" y="3276600"/>
              <a:ext cx="2964179" cy="2964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172" y="3253740"/>
              <a:ext cx="3067812" cy="30678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74819" y="919937"/>
            <a:ext cx="26955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Картотека</a:t>
            </a:r>
            <a:endParaRPr sz="2400">
              <a:latin typeface="Cambria"/>
              <a:cs typeface="Cambria"/>
            </a:endParaRPr>
          </a:p>
          <a:p>
            <a:pPr marL="12700" marR="5080" indent="31496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картинок</a:t>
            </a:r>
            <a:r>
              <a:rPr sz="2400" b="1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для артикуляционной</a:t>
            </a:r>
            <a:endParaRPr sz="2400">
              <a:latin typeface="Cambria"/>
              <a:cs typeface="Cambria"/>
            </a:endParaRPr>
          </a:p>
          <a:p>
            <a:pPr marL="413384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гимнастики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824221" y="159765"/>
            <a:ext cx="54356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9515" marR="5080" indent="-118745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mbria"/>
                <a:cs typeface="Cambria"/>
              </a:rPr>
              <a:t>Автоматизация</a:t>
            </a:r>
            <a:r>
              <a:rPr sz="3200" b="1" spc="6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звука</a:t>
            </a:r>
            <a:r>
              <a:rPr sz="3200" b="1" spc="90" dirty="0">
                <a:latin typeface="Cambria"/>
                <a:cs typeface="Cambria"/>
              </a:rPr>
              <a:t> </a:t>
            </a:r>
            <a:r>
              <a:rPr sz="3200" dirty="0">
                <a:latin typeface="Arial Black"/>
                <a:cs typeface="Arial Black"/>
              </a:rPr>
              <a:t>[</a:t>
            </a:r>
            <a:r>
              <a:rPr sz="3200" b="1" dirty="0">
                <a:latin typeface="Cambria"/>
                <a:cs typeface="Cambria"/>
              </a:rPr>
              <a:t>Л</a:t>
            </a:r>
            <a:r>
              <a:rPr sz="3200" dirty="0">
                <a:latin typeface="Arial Black"/>
                <a:cs typeface="Arial Black"/>
              </a:rPr>
              <a:t>’]</a:t>
            </a:r>
            <a:r>
              <a:rPr sz="3200" spc="-265" dirty="0">
                <a:latin typeface="Arial Black"/>
                <a:cs typeface="Arial Black"/>
              </a:rPr>
              <a:t> </a:t>
            </a:r>
            <a:r>
              <a:rPr sz="3200" b="1" spc="-50" dirty="0">
                <a:latin typeface="Cambria"/>
                <a:cs typeface="Cambria"/>
              </a:rPr>
              <a:t>в </a:t>
            </a:r>
            <a:r>
              <a:rPr sz="3200" b="1" spc="-10" dirty="0">
                <a:latin typeface="Cambria"/>
                <a:cs typeface="Cambria"/>
              </a:rPr>
              <a:t>предложениях</a:t>
            </a:r>
            <a:r>
              <a:rPr sz="3200" spc="-10" dirty="0">
                <a:latin typeface="Arial Black"/>
                <a:cs typeface="Arial Black"/>
              </a:rPr>
              <a:t>.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5591" y="790955"/>
            <a:ext cx="8646160" cy="5454650"/>
            <a:chOff x="545591" y="790955"/>
            <a:chExt cx="8646160" cy="5454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1003" y="2246375"/>
              <a:ext cx="2814828" cy="28163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591" y="790955"/>
              <a:ext cx="2814827" cy="2816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6415" y="3429000"/>
              <a:ext cx="2814828" cy="28163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6544" y="5428284"/>
            <a:ext cx="4447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Картинки</a:t>
            </a:r>
            <a:r>
              <a:rPr sz="24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4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автоматизации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4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дифференциации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 звуков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67070">
              <a:lnSpc>
                <a:spcPct val="100000"/>
              </a:lnSpc>
              <a:spcBef>
                <a:spcPts val="100"/>
              </a:spcBef>
            </a:pPr>
            <a:r>
              <a:rPr dirty="0"/>
              <a:t>Лиса</a:t>
            </a:r>
            <a:r>
              <a:rPr spc="-5" dirty="0"/>
              <a:t> </a:t>
            </a:r>
            <a:r>
              <a:rPr dirty="0"/>
              <a:t>лежит</a:t>
            </a:r>
            <a:r>
              <a:rPr spc="-10" dirty="0"/>
              <a:t> </a:t>
            </a:r>
            <a:r>
              <a:rPr spc="-25" dirty="0"/>
              <a:t>на </a:t>
            </a:r>
            <a:r>
              <a:rPr spc="-10" dirty="0"/>
              <a:t>поляне</a:t>
            </a:r>
            <a:r>
              <a:rPr spc="-10" dirty="0">
                <a:latin typeface="Georgia"/>
                <a:cs typeface="Georgia"/>
              </a:rPr>
              <a:t>.</a:t>
            </a:r>
          </a:p>
          <a:p>
            <a:pPr marL="2753360" marR="2939415">
              <a:lnSpc>
                <a:spcPct val="100000"/>
              </a:lnSpc>
              <a:spcBef>
                <a:spcPts val="2320"/>
              </a:spcBef>
            </a:pPr>
            <a:r>
              <a:rPr dirty="0"/>
              <a:t>Лиса</a:t>
            </a:r>
            <a:r>
              <a:rPr spc="-85" dirty="0"/>
              <a:t> </a:t>
            </a:r>
            <a:r>
              <a:rPr dirty="0"/>
              <a:t>глядит</a:t>
            </a:r>
            <a:r>
              <a:rPr spc="-70" dirty="0"/>
              <a:t> </a:t>
            </a:r>
            <a:r>
              <a:rPr spc="-25" dirty="0"/>
              <a:t>на </a:t>
            </a:r>
            <a:r>
              <a:rPr spc="-10" dirty="0"/>
              <a:t>липу</a:t>
            </a:r>
            <a:r>
              <a:rPr spc="-10" dirty="0">
                <a:latin typeface="Georgia"/>
                <a:cs typeface="Georgia"/>
              </a:rPr>
              <a:t>.</a:t>
            </a: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/>
          </a:p>
          <a:p>
            <a:pPr marL="5725795">
              <a:lnSpc>
                <a:spcPct val="100000"/>
              </a:lnSpc>
            </a:pPr>
            <a:r>
              <a:rPr dirty="0"/>
              <a:t>Лиса</a:t>
            </a:r>
            <a:r>
              <a:rPr spc="-50" dirty="0"/>
              <a:t> </a:t>
            </a:r>
            <a:r>
              <a:rPr dirty="0"/>
              <a:t>гуляет</a:t>
            </a:r>
            <a:r>
              <a:rPr spc="-35" dirty="0"/>
              <a:t> </a:t>
            </a:r>
            <a:r>
              <a:rPr spc="-25" dirty="0"/>
              <a:t>по</a:t>
            </a:r>
          </a:p>
          <a:p>
            <a:pPr marL="5725795">
              <a:lnSpc>
                <a:spcPct val="100000"/>
              </a:lnSpc>
            </a:pPr>
            <a:r>
              <a:rPr spc="-10" dirty="0"/>
              <a:t>лесу</a:t>
            </a:r>
            <a:r>
              <a:rPr spc="-10" dirty="0">
                <a:latin typeface="Georgia"/>
                <a:cs typeface="Georgia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7998" rIns="0" bIns="0" rtlCol="0">
            <a:spAutoFit/>
          </a:bodyPr>
          <a:lstStyle/>
          <a:p>
            <a:pPr marL="3589020" marR="5080" indent="-22606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mbria"/>
                <a:cs typeface="Cambria"/>
              </a:rPr>
              <a:t>Формирование</a:t>
            </a:r>
            <a:r>
              <a:rPr sz="4000" b="1" spc="-200" dirty="0">
                <a:latin typeface="Cambria"/>
                <a:cs typeface="Cambria"/>
              </a:rPr>
              <a:t> </a:t>
            </a:r>
            <a:r>
              <a:rPr sz="4000" b="1" spc="-10" dirty="0">
                <a:latin typeface="Cambria"/>
                <a:cs typeface="Cambria"/>
              </a:rPr>
              <a:t>грамматической </a:t>
            </a:r>
            <a:r>
              <a:rPr sz="4000" b="1" dirty="0">
                <a:latin typeface="Cambria"/>
                <a:cs typeface="Cambria"/>
              </a:rPr>
              <a:t>стороны</a:t>
            </a:r>
            <a:r>
              <a:rPr sz="4000" b="1" spc="-30" dirty="0">
                <a:latin typeface="Cambria"/>
                <a:cs typeface="Cambria"/>
              </a:rPr>
              <a:t> </a:t>
            </a:r>
            <a:r>
              <a:rPr sz="4000" b="1" spc="-20" dirty="0">
                <a:latin typeface="Cambria"/>
                <a:cs typeface="Cambria"/>
              </a:rPr>
              <a:t>речи</a:t>
            </a:r>
            <a:endParaRPr sz="4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5527" y="1720595"/>
            <a:ext cx="10429240" cy="4061460"/>
            <a:chOff x="795527" y="1720595"/>
            <a:chExt cx="10429240" cy="40614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1935479"/>
              <a:ext cx="1671827" cy="16718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6811" y="1935479"/>
              <a:ext cx="1671827" cy="16718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527" y="3745991"/>
              <a:ext cx="3563112" cy="2036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3747" y="1744979"/>
              <a:ext cx="1810511" cy="1810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0204" y="3659123"/>
              <a:ext cx="1874520" cy="1874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2195" y="1720595"/>
              <a:ext cx="1860803" cy="18608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06083" y="3672839"/>
              <a:ext cx="1860804" cy="186080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75538" y="5934862"/>
            <a:ext cx="3759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8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24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заяц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2400" spc="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2400" spc="-2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зайца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24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r>
              <a:rPr sz="24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зайцев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1670" y="5862015"/>
            <a:ext cx="58566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Относительные</a:t>
            </a:r>
            <a:r>
              <a:rPr sz="20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прилагательные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стеклянный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endParaRPr sz="20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соломенный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20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деревянный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20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глиняный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/>
          <p:nvPr/>
        </p:nvSpPr>
        <p:spPr>
          <a:xfrm>
            <a:off x="866952" y="1750009"/>
            <a:ext cx="4018279" cy="173291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60985" marR="250190" algn="ctr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Формирование слоговой</a:t>
            </a:r>
            <a:endParaRPr sz="4000">
              <a:latin typeface="Cambria"/>
              <a:cs typeface="Cambria"/>
            </a:endParaRPr>
          </a:p>
          <a:p>
            <a:pPr algn="ctr">
              <a:lnSpc>
                <a:spcPts val="4260"/>
              </a:lnSpc>
            </a:pPr>
            <a:r>
              <a:rPr sz="4000" dirty="0">
                <a:solidFill>
                  <a:srgbClr val="FFFFFF"/>
                </a:solidFill>
                <a:latin typeface="Cambria"/>
                <a:cs typeface="Cambria"/>
              </a:rPr>
              <a:t>структуры</a:t>
            </a:r>
            <a:r>
              <a:rPr sz="40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mbria"/>
                <a:cs typeface="Cambria"/>
              </a:rPr>
              <a:t>слова</a:t>
            </a:r>
            <a:r>
              <a:rPr sz="40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Составление</a:t>
            </a:r>
            <a:r>
              <a:rPr sz="2800" spc="-120" dirty="0"/>
              <a:t> </a:t>
            </a:r>
            <a:r>
              <a:rPr sz="2800" spc="-10" dirty="0"/>
              <a:t>предложений </a:t>
            </a:r>
            <a:r>
              <a:rPr sz="2800" dirty="0"/>
              <a:t>со</a:t>
            </a:r>
            <a:r>
              <a:rPr sz="2800" spc="-40" dirty="0"/>
              <a:t> </a:t>
            </a:r>
            <a:r>
              <a:rPr sz="2800" dirty="0"/>
              <a:t>словами</a:t>
            </a:r>
            <a:r>
              <a:rPr sz="2800" spc="-30" dirty="0"/>
              <a:t> </a:t>
            </a:r>
            <a:r>
              <a:rPr sz="2800" spc="-10" dirty="0"/>
              <a:t>определенного </a:t>
            </a:r>
            <a:r>
              <a:rPr sz="2800" dirty="0"/>
              <a:t>типа</a:t>
            </a:r>
            <a:r>
              <a:rPr sz="2800" spc="-40" dirty="0"/>
              <a:t> </a:t>
            </a:r>
            <a:r>
              <a:rPr sz="2800" spc="-20" dirty="0"/>
              <a:t>ССС</a:t>
            </a:r>
            <a:r>
              <a:rPr sz="2800" spc="-20" dirty="0"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23559" y="321563"/>
            <a:ext cx="6235065" cy="6166485"/>
            <a:chOff x="5623559" y="321563"/>
            <a:chExt cx="6235065" cy="61664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3559" y="321563"/>
              <a:ext cx="2078736" cy="20787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3559" y="3087624"/>
              <a:ext cx="2078736" cy="2078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1031" y="1554480"/>
              <a:ext cx="2077212" cy="20772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80447" y="4410455"/>
              <a:ext cx="2077211" cy="2077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2295" y="775715"/>
              <a:ext cx="2078736" cy="20787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1711" y="3755135"/>
              <a:ext cx="2078736" cy="2078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236" y="2793492"/>
              <a:ext cx="2564891" cy="25664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291" y="2793492"/>
              <a:ext cx="2566416" cy="2566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871" y="2793492"/>
              <a:ext cx="2564892" cy="25664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8928" y="2793492"/>
              <a:ext cx="2566416" cy="25664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84145" y="5649569"/>
            <a:ext cx="655193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>
                <a:solidFill>
                  <a:srgbClr val="FFFFFF"/>
                </a:solidFill>
                <a:latin typeface="Cambria"/>
                <a:cs typeface="Cambria"/>
              </a:rPr>
              <a:t>Серии</a:t>
            </a:r>
            <a:r>
              <a:rPr sz="4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100" dirty="0">
                <a:solidFill>
                  <a:srgbClr val="FFFFFF"/>
                </a:solidFill>
                <a:latin typeface="Cambria"/>
                <a:cs typeface="Cambria"/>
              </a:rPr>
              <a:t>сюжетных</a:t>
            </a:r>
            <a:r>
              <a:rPr sz="41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4100" spc="-10" dirty="0">
                <a:solidFill>
                  <a:srgbClr val="FFFFFF"/>
                </a:solidFill>
                <a:latin typeface="Cambria"/>
                <a:cs typeface="Cambria"/>
              </a:rPr>
              <a:t>картинок</a:t>
            </a:r>
            <a:r>
              <a:rPr sz="41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4100">
              <a:latin typeface="Georgia"/>
              <a:cs typeface="Georgia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Развитие</a:t>
            </a:r>
            <a:r>
              <a:rPr spc="-75" dirty="0"/>
              <a:t> </a:t>
            </a:r>
            <a:r>
              <a:rPr dirty="0"/>
              <a:t>связной</a:t>
            </a:r>
            <a:r>
              <a:rPr spc="-100" dirty="0"/>
              <a:t> </a:t>
            </a:r>
            <a:r>
              <a:rPr spc="-10" dirty="0"/>
              <a:t>речи</a:t>
            </a:r>
            <a:r>
              <a:rPr spc="-10" dirty="0">
                <a:latin typeface="Georgia"/>
                <a:cs typeface="Georgia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8811" y="332181"/>
            <a:ext cx="361188" cy="361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5573267"/>
            <a:ext cx="566420" cy="566420"/>
            <a:chOff x="304800" y="5573267"/>
            <a:chExt cx="5664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573267"/>
              <a:ext cx="565988" cy="566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29" y="5712504"/>
              <a:ext cx="426986" cy="42698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23594" y="1912442"/>
            <a:ext cx="9260840" cy="3805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28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помощью</a:t>
            </a:r>
            <a:r>
              <a:rPr sz="28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текстовых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нейронных</a:t>
            </a:r>
            <a:r>
              <a:rPr sz="28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сетей</a:t>
            </a:r>
            <a:r>
              <a:rPr sz="2800" i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логопеды</a:t>
            </a:r>
            <a:r>
              <a:rPr sz="28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могут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создавать</a:t>
            </a:r>
            <a:r>
              <a:rPr sz="2800" i="1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наглядные</a:t>
            </a:r>
            <a:r>
              <a:rPr sz="2800" i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материалы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i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которые</a:t>
            </a:r>
            <a:r>
              <a:rPr sz="2800" i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помогут</a:t>
            </a:r>
            <a:r>
              <a:rPr sz="2800" i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50" dirty="0">
                <a:solidFill>
                  <a:srgbClr val="FFFFFF"/>
                </a:solidFill>
                <a:latin typeface="Cambria"/>
                <a:cs typeface="Cambria"/>
              </a:rPr>
              <a:t>в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обучении</a:t>
            </a:r>
            <a:r>
              <a:rPr sz="28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коррекции</a:t>
            </a:r>
            <a:r>
              <a:rPr sz="280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речи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i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а</a:t>
            </a:r>
            <a:r>
              <a:rPr sz="28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именно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288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написание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конспектов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занятиям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составление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консультаций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родителей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780" indent="-259079">
              <a:lnSpc>
                <a:spcPct val="100000"/>
              </a:lnSpc>
              <a:buFont typeface="Georgia"/>
              <a:buChar char="•"/>
              <a:tabLst>
                <a:tab pos="27178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написание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рассказов и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сказок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детей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spcBef>
                <a:spcPts val="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написание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текстов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заданный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звук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помощь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создании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викторин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конкурсов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загадок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820417" y="649985"/>
            <a:ext cx="85547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Текстовые</a:t>
            </a:r>
            <a:r>
              <a:rPr spc="-110" dirty="0"/>
              <a:t> </a:t>
            </a:r>
            <a:r>
              <a:rPr dirty="0"/>
              <a:t>нейронные</a:t>
            </a:r>
            <a:r>
              <a:rPr spc="-120" dirty="0"/>
              <a:t> </a:t>
            </a:r>
            <a:r>
              <a:rPr spc="-20" dirty="0"/>
              <a:t>сети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8811" y="332181"/>
            <a:ext cx="361188" cy="361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573267"/>
              <a:ext cx="565988" cy="566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29" y="5712504"/>
              <a:ext cx="426986" cy="4269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63904" y="334136"/>
            <a:ext cx="8085455" cy="606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100"/>
              </a:spcBef>
              <a:buSzPct val="98611"/>
              <a:buAutoNum type="arabicPeriod"/>
              <a:tabLst>
                <a:tab pos="370840" algn="l"/>
              </a:tabLst>
            </a:pPr>
            <a:r>
              <a:rPr sz="3600" dirty="0">
                <a:solidFill>
                  <a:srgbClr val="FFFFFF"/>
                </a:solidFill>
                <a:latin typeface="Georgia"/>
                <a:cs typeface="Georgia"/>
              </a:rPr>
              <a:t>ChatGPT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7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6"/>
              </a:rPr>
              <a:t>https://chatgpt.com/</a:t>
            </a:r>
            <a:endParaRPr sz="3600">
              <a:latin typeface="Georgia"/>
              <a:cs typeface="Georgia"/>
            </a:endParaRPr>
          </a:p>
          <a:p>
            <a:pPr marL="469900" indent="-457200">
              <a:lnSpc>
                <a:spcPts val="4295"/>
              </a:lnSpc>
              <a:spcBef>
                <a:spcPts val="45"/>
              </a:spcBef>
              <a:buSzPct val="98611"/>
              <a:buFont typeface="Georgia"/>
              <a:buAutoNum type="arabicPeriod"/>
              <a:tabLst>
                <a:tab pos="469900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Бинг</a:t>
            </a:r>
            <a:r>
              <a:rPr sz="3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u="sng" spc="-4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7"/>
              </a:rPr>
              <a:t>https://www.bing.com</a:t>
            </a:r>
            <a:endParaRPr sz="3600">
              <a:latin typeface="Georgia"/>
              <a:cs typeface="Georgia"/>
            </a:endParaRPr>
          </a:p>
          <a:p>
            <a:pPr marL="451484" indent="-438784">
              <a:lnSpc>
                <a:spcPts val="4295"/>
              </a:lnSpc>
              <a:buSzPct val="98611"/>
              <a:buAutoNum type="arabicPeriod"/>
              <a:tabLst>
                <a:tab pos="451484" algn="l"/>
              </a:tabLst>
            </a:pPr>
            <a:r>
              <a:rPr sz="3600" dirty="0">
                <a:solidFill>
                  <a:srgbClr val="FFFFFF"/>
                </a:solidFill>
                <a:latin typeface="Georgia"/>
                <a:cs typeface="Georgia"/>
              </a:rPr>
              <a:t>GigaChat</a:t>
            </a:r>
            <a:r>
              <a:rPr sz="3600" spc="-1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7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8"/>
              </a:rPr>
              <a:t>https://giga.chat/</a:t>
            </a:r>
            <a:endParaRPr sz="3600">
              <a:latin typeface="Georgia"/>
              <a:cs typeface="Georgia"/>
            </a:endParaRPr>
          </a:p>
          <a:p>
            <a:pPr marL="450215" indent="-437515">
              <a:lnSpc>
                <a:spcPts val="4295"/>
              </a:lnSpc>
              <a:spcBef>
                <a:spcPts val="55"/>
              </a:spcBef>
              <a:buSzPct val="98611"/>
              <a:buFont typeface="Georgia"/>
              <a:buAutoNum type="arabicPeriod"/>
              <a:tabLst>
                <a:tab pos="450215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Нейротекстер</a:t>
            </a:r>
            <a:r>
              <a:rPr sz="36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u="sng" spc="-13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9"/>
              </a:rPr>
              <a:t>https://neuro-</a:t>
            </a:r>
            <a:r>
              <a:rPr sz="3600" u="sng" spc="-8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9"/>
              </a:rPr>
              <a:t>texter.ru/</a:t>
            </a:r>
            <a:endParaRPr sz="3600">
              <a:latin typeface="Georgia"/>
              <a:cs typeface="Georgia"/>
            </a:endParaRPr>
          </a:p>
          <a:p>
            <a:pPr marL="450215" indent="-437515">
              <a:lnSpc>
                <a:spcPts val="4295"/>
              </a:lnSpc>
              <a:buSzPct val="98611"/>
              <a:buAutoNum type="arabicPeriod"/>
              <a:tabLst>
                <a:tab pos="450215" algn="l"/>
              </a:tabLst>
            </a:pPr>
            <a:r>
              <a:rPr sz="3600" spc="-20" dirty="0">
                <a:solidFill>
                  <a:srgbClr val="FFFFFF"/>
                </a:solidFill>
                <a:latin typeface="Georgia"/>
                <a:cs typeface="Georgia"/>
              </a:rPr>
              <a:t>Perplexity</a:t>
            </a:r>
            <a:r>
              <a:rPr sz="3600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6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https://www.perplexity.ai/</a:t>
            </a:r>
            <a:endParaRPr sz="3600">
              <a:latin typeface="Georgia"/>
              <a:cs typeface="Georgia"/>
            </a:endParaRPr>
          </a:p>
          <a:p>
            <a:pPr marL="460375" indent="-447675">
              <a:lnSpc>
                <a:spcPct val="100000"/>
              </a:lnSpc>
              <a:buSzPct val="98611"/>
              <a:buAutoNum type="arabicPeriod"/>
              <a:tabLst>
                <a:tab pos="460375" algn="l"/>
              </a:tabLst>
            </a:pP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Wordify</a:t>
            </a:r>
            <a:r>
              <a:rPr sz="3600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9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1"/>
              </a:rPr>
              <a:t>https://wordify.ru/</a:t>
            </a:r>
            <a:endParaRPr sz="3600">
              <a:latin typeface="Georgia"/>
              <a:cs typeface="Georgia"/>
            </a:endParaRPr>
          </a:p>
          <a:p>
            <a:pPr marL="368935" indent="-366395">
              <a:lnSpc>
                <a:spcPct val="100000"/>
              </a:lnSpc>
              <a:buSzPct val="98611"/>
              <a:buAutoNum type="arabicPeriod"/>
              <a:tabLst>
                <a:tab pos="368935" algn="l"/>
              </a:tabLst>
            </a:pP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YandexGPT2</a:t>
            </a:r>
            <a:r>
              <a:rPr sz="3600" spc="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17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2"/>
              </a:rPr>
              <a:t>https://ya.ru/ai/gpt-</a:t>
            </a:r>
            <a:r>
              <a:rPr sz="3600" u="sng" spc="-5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2"/>
              </a:rPr>
              <a:t>3</a:t>
            </a:r>
            <a:endParaRPr sz="3600">
              <a:latin typeface="Georgia"/>
              <a:cs typeface="Georgia"/>
            </a:endParaRPr>
          </a:p>
          <a:p>
            <a:pPr marL="463550" indent="-450850">
              <a:lnSpc>
                <a:spcPct val="100000"/>
              </a:lnSpc>
              <a:buSzPct val="98611"/>
              <a:buAutoNum type="arabicPeriod"/>
              <a:tabLst>
                <a:tab pos="463550" algn="l"/>
              </a:tabLst>
            </a:pPr>
            <a:r>
              <a:rPr sz="3600" spc="-70" dirty="0">
                <a:solidFill>
                  <a:srgbClr val="FFFFFF"/>
                </a:solidFill>
                <a:latin typeface="Georgia"/>
                <a:cs typeface="Georgia"/>
              </a:rPr>
              <a:t>Apihost</a:t>
            </a:r>
            <a:r>
              <a:rPr sz="3600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14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3"/>
              </a:rPr>
              <a:t>https://apihost.ru/gpt-</a:t>
            </a:r>
            <a:r>
              <a:rPr sz="3600" u="sng" spc="-2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3"/>
              </a:rPr>
              <a:t>chat</a:t>
            </a:r>
            <a:endParaRPr sz="3600">
              <a:latin typeface="Georgia"/>
              <a:cs typeface="Georgia"/>
            </a:endParaRPr>
          </a:p>
          <a:p>
            <a:pPr marL="441325" indent="-428625">
              <a:lnSpc>
                <a:spcPct val="100000"/>
              </a:lnSpc>
              <a:buSzPct val="98611"/>
              <a:buAutoNum type="arabicPeriod"/>
              <a:tabLst>
                <a:tab pos="441325" algn="l"/>
              </a:tabLst>
            </a:pPr>
            <a:r>
              <a:rPr sz="3600" spc="-60" dirty="0">
                <a:solidFill>
                  <a:srgbClr val="FFFFFF"/>
                </a:solidFill>
                <a:latin typeface="Georgia"/>
                <a:cs typeface="Georgia"/>
              </a:rPr>
              <a:t>Retext.AI</a:t>
            </a:r>
            <a:r>
              <a:rPr sz="36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7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4"/>
              </a:rPr>
              <a:t>https://retext.ai/ru</a:t>
            </a:r>
            <a:endParaRPr sz="3600">
              <a:latin typeface="Georgia"/>
              <a:cs typeface="Georgia"/>
            </a:endParaRPr>
          </a:p>
          <a:p>
            <a:pPr marL="635635" indent="-622935">
              <a:lnSpc>
                <a:spcPct val="100000"/>
              </a:lnSpc>
              <a:spcBef>
                <a:spcPts val="5"/>
              </a:spcBef>
              <a:buSzPct val="98611"/>
              <a:buAutoNum type="arabicPeriod"/>
              <a:tabLst>
                <a:tab pos="635635" algn="l"/>
              </a:tabLst>
            </a:pPr>
            <a:r>
              <a:rPr sz="3600" spc="-25" dirty="0">
                <a:solidFill>
                  <a:srgbClr val="FFFFFF"/>
                </a:solidFill>
                <a:latin typeface="Georgia"/>
                <a:cs typeface="Georgia"/>
              </a:rPr>
              <a:t>GERWIN</a:t>
            </a:r>
            <a:r>
              <a:rPr sz="3600" spc="-1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160" dirty="0">
                <a:solidFill>
                  <a:srgbClr val="FFFFFF"/>
                </a:solidFill>
                <a:latin typeface="Georgia"/>
                <a:cs typeface="Georgia"/>
              </a:rPr>
              <a:t>AI</a:t>
            </a:r>
            <a:r>
              <a:rPr sz="3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7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5"/>
              </a:rPr>
              <a:t>https://gerwin.io/ru</a:t>
            </a:r>
            <a:endParaRPr sz="3600">
              <a:latin typeface="Georgia"/>
              <a:cs typeface="Georgia"/>
            </a:endParaRPr>
          </a:p>
          <a:p>
            <a:pPr marL="529590" indent="-521970">
              <a:lnSpc>
                <a:spcPct val="100000"/>
              </a:lnSpc>
              <a:buSzPct val="98611"/>
              <a:buAutoNum type="arabicPeriod"/>
              <a:tabLst>
                <a:tab pos="529590" algn="l"/>
              </a:tabLst>
            </a:pPr>
            <a:r>
              <a:rPr sz="3600" spc="-100" dirty="0">
                <a:solidFill>
                  <a:srgbClr val="FFFFFF"/>
                </a:solidFill>
                <a:latin typeface="Georgia"/>
                <a:cs typeface="Georgia"/>
              </a:rPr>
              <a:t>RYTR</a:t>
            </a:r>
            <a:r>
              <a:rPr sz="36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7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6"/>
              </a:rPr>
              <a:t>https://rytr.me/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8811" y="332181"/>
            <a:ext cx="361188" cy="361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5573267"/>
            <a:ext cx="566420" cy="566420"/>
            <a:chOff x="304800" y="5573267"/>
            <a:chExt cx="5664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573267"/>
              <a:ext cx="565988" cy="566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29" y="5712504"/>
              <a:ext cx="426986" cy="426986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967232" y="442910"/>
            <a:ext cx="10257155" cy="183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0910" marR="5080" indent="-2188845">
              <a:lnSpc>
                <a:spcPct val="110000"/>
              </a:lnSpc>
              <a:spcBef>
                <a:spcPts val="100"/>
              </a:spcBef>
            </a:pPr>
            <a:r>
              <a:rPr spc="-210" dirty="0">
                <a:latin typeface="Georgia"/>
                <a:cs typeface="Georgia"/>
              </a:rPr>
              <a:t>3.</a:t>
            </a:r>
            <a:r>
              <a:rPr spc="-105" dirty="0">
                <a:latin typeface="Georgia"/>
                <a:cs typeface="Georgia"/>
              </a:rPr>
              <a:t> </a:t>
            </a:r>
            <a:r>
              <a:rPr dirty="0"/>
              <a:t>Нейросети</a:t>
            </a:r>
            <a:r>
              <a:rPr spc="35" dirty="0"/>
              <a:t> </a:t>
            </a:r>
            <a:r>
              <a:rPr dirty="0"/>
              <a:t>по</a:t>
            </a:r>
            <a:r>
              <a:rPr spc="20" dirty="0"/>
              <a:t> </a:t>
            </a:r>
            <a:r>
              <a:rPr dirty="0"/>
              <a:t>созданию</a:t>
            </a:r>
            <a:r>
              <a:rPr spc="20" dirty="0"/>
              <a:t> </a:t>
            </a:r>
            <a:r>
              <a:rPr spc="-65" dirty="0"/>
              <a:t>аудио</a:t>
            </a:r>
            <a:r>
              <a:rPr spc="-65" dirty="0">
                <a:latin typeface="Georgia"/>
                <a:cs typeface="Georgia"/>
              </a:rPr>
              <a:t>, </a:t>
            </a:r>
            <a:r>
              <a:rPr dirty="0"/>
              <a:t>видео</a:t>
            </a:r>
            <a:r>
              <a:rPr spc="50" dirty="0"/>
              <a:t> </a:t>
            </a:r>
            <a:r>
              <a:rPr dirty="0"/>
              <a:t>и</a:t>
            </a:r>
            <a:r>
              <a:rPr spc="45" dirty="0"/>
              <a:t> </a:t>
            </a:r>
            <a:r>
              <a:rPr spc="-10" dirty="0"/>
              <a:t>анимации</a:t>
            </a:r>
            <a:r>
              <a:rPr spc="-10" dirty="0">
                <a:latin typeface="Georgia"/>
                <a:cs typeface="Georgia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399" y="2957829"/>
            <a:ext cx="78765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145" indent="-258445">
              <a:lnSpc>
                <a:spcPct val="100000"/>
              </a:lnSpc>
              <a:spcBef>
                <a:spcPts val="9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создание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говорящих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персонажей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визуализация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различных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действий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сюжетов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озвучивание</a:t>
            </a:r>
            <a:r>
              <a:rPr sz="2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различного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речевого</a:t>
            </a:r>
            <a:r>
              <a:rPr sz="2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материала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spcBef>
                <a:spcPts val="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создание</a:t>
            </a: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обучающих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видеороликов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создание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аудиорассказов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генерация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песенок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разные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темы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8811" y="332181"/>
            <a:ext cx="361188" cy="361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573267"/>
              <a:ext cx="565988" cy="566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29" y="5712504"/>
              <a:ext cx="426986" cy="4269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6660" y="1817065"/>
            <a:ext cx="824992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6940" indent="3575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70205" algn="l"/>
              </a:tabLst>
            </a:pPr>
            <a:r>
              <a:rPr sz="3600" spc="-85" dirty="0">
                <a:solidFill>
                  <a:srgbClr val="FFFFFF"/>
                </a:solidFill>
                <a:latin typeface="Georgia"/>
                <a:cs typeface="Georgia"/>
              </a:rPr>
              <a:t>Runway</a:t>
            </a:r>
            <a:r>
              <a:rPr sz="36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110" dirty="0">
                <a:solidFill>
                  <a:srgbClr val="FFFFFF"/>
                </a:solidFill>
                <a:latin typeface="Georgia"/>
                <a:cs typeface="Georgia"/>
              </a:rPr>
              <a:t>ML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Gen-</a:t>
            </a:r>
            <a:r>
              <a:rPr sz="360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Georgia"/>
                <a:cs typeface="Georgia"/>
              </a:rPr>
              <a:t>- </a:t>
            </a:r>
            <a:r>
              <a:rPr sz="3600" u="sng" spc="-9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6"/>
              </a:rPr>
              <a:t>https://research.runwayml.com/gen2</a:t>
            </a:r>
            <a:endParaRPr sz="36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Pika</a:t>
            </a:r>
            <a:r>
              <a:rPr sz="3600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6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7"/>
              </a:rPr>
              <a:t>https://pika.art/home</a:t>
            </a:r>
            <a:endParaRPr sz="3600">
              <a:latin typeface="Georgia"/>
              <a:cs typeface="Georgia"/>
            </a:endParaRPr>
          </a:p>
          <a:p>
            <a:pPr marL="451484" indent="-438784">
              <a:lnSpc>
                <a:spcPts val="4295"/>
              </a:lnSpc>
              <a:spcBef>
                <a:spcPts val="50"/>
              </a:spcBef>
              <a:buFont typeface="Georgia"/>
              <a:buAutoNum type="arabicPeriod"/>
              <a:tabLst>
                <a:tab pos="451484" algn="l"/>
              </a:tabLst>
            </a:pPr>
            <a:r>
              <a:rPr sz="3600" dirty="0">
                <a:solidFill>
                  <a:srgbClr val="FFFFFF"/>
                </a:solidFill>
                <a:latin typeface="Cambria"/>
                <a:cs typeface="Cambria"/>
              </a:rPr>
              <a:t>Кандинский</a:t>
            </a:r>
            <a:r>
              <a:rPr sz="36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-235" dirty="0">
                <a:solidFill>
                  <a:srgbClr val="FFFFFF"/>
                </a:solidFill>
                <a:latin typeface="Georgia"/>
                <a:cs typeface="Georgia"/>
              </a:rPr>
              <a:t>3.1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6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8"/>
              </a:rPr>
              <a:t>https://fusionbrain.ai</a:t>
            </a:r>
            <a:endParaRPr sz="3600">
              <a:latin typeface="Georgia"/>
              <a:cs typeface="Georgia"/>
            </a:endParaRPr>
          </a:p>
          <a:p>
            <a:pPr marL="450215" indent="-437515">
              <a:lnSpc>
                <a:spcPts val="4295"/>
              </a:lnSpc>
              <a:buAutoNum type="arabicPeriod"/>
              <a:tabLst>
                <a:tab pos="450215" algn="l"/>
              </a:tabLst>
            </a:pPr>
            <a:r>
              <a:rPr sz="3600" dirty="0">
                <a:solidFill>
                  <a:srgbClr val="FFFFFF"/>
                </a:solidFill>
                <a:latin typeface="Georgia"/>
                <a:cs typeface="Georgia"/>
              </a:rPr>
              <a:t>Kreado</a:t>
            </a:r>
            <a:r>
              <a:rPr sz="36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170" dirty="0">
                <a:solidFill>
                  <a:srgbClr val="FFFFFF"/>
                </a:solidFill>
                <a:latin typeface="Georgia"/>
                <a:cs typeface="Georgia"/>
              </a:rPr>
              <a:t>AI</a:t>
            </a:r>
            <a:r>
              <a:rPr sz="3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8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9"/>
              </a:rPr>
              <a:t>https://www.kreadoai.com/</a:t>
            </a:r>
            <a:endParaRPr sz="3600">
              <a:latin typeface="Georgia"/>
              <a:cs typeface="Georgia"/>
            </a:endParaRPr>
          </a:p>
          <a:p>
            <a:pPr marL="450215" indent="-437515">
              <a:lnSpc>
                <a:spcPct val="100000"/>
              </a:lnSpc>
              <a:buAutoNum type="arabicPeriod"/>
              <a:tabLst>
                <a:tab pos="450215" algn="l"/>
              </a:tabLst>
            </a:pPr>
            <a:r>
              <a:rPr sz="3600" spc="-185" dirty="0">
                <a:solidFill>
                  <a:srgbClr val="FFFFFF"/>
                </a:solidFill>
                <a:latin typeface="Georgia"/>
                <a:cs typeface="Georgia"/>
              </a:rPr>
              <a:t>Voki</a:t>
            </a:r>
            <a:r>
              <a:rPr sz="3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204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36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u="sng" spc="-5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h</a:t>
            </a:r>
            <a:r>
              <a:rPr sz="3600" u="sng" spc="-7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t</a:t>
            </a:r>
            <a:r>
              <a:rPr sz="3600" u="sng" spc="-2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t</a:t>
            </a:r>
            <a:r>
              <a:rPr sz="3600" u="sng" spc="-4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p</a:t>
            </a:r>
            <a:r>
              <a:rPr sz="36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s:/</a:t>
            </a:r>
            <a:r>
              <a:rPr sz="3600" u="sng" spc="-16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/</a:t>
            </a:r>
            <a:r>
              <a:rPr sz="36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ww</a:t>
            </a:r>
            <a:r>
              <a:rPr sz="3600" u="sng" spc="-36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w</a:t>
            </a:r>
            <a:r>
              <a:rPr sz="3600" u="sng" spc="-55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.</a:t>
            </a:r>
            <a:r>
              <a:rPr sz="3600" u="sng" spc="-14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v</a:t>
            </a:r>
            <a:r>
              <a:rPr sz="3600" u="sng" spc="-3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o</a:t>
            </a:r>
            <a:r>
              <a:rPr sz="36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ki</a:t>
            </a:r>
            <a:r>
              <a:rPr sz="3600" u="sng" spc="-7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.</a:t>
            </a:r>
            <a:r>
              <a:rPr sz="3600" u="sng" spc="-1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c</a:t>
            </a:r>
            <a:r>
              <a:rPr sz="3600" u="sng" spc="-2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o</a:t>
            </a:r>
            <a:r>
              <a:rPr sz="3600" u="sng" spc="-18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m</a:t>
            </a:r>
            <a:r>
              <a:rPr sz="3600" u="sng" spc="-27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/</a:t>
            </a:r>
            <a:r>
              <a:rPr sz="36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si</a:t>
            </a:r>
            <a:r>
              <a:rPr sz="3600" u="sng" spc="-10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t</a:t>
            </a:r>
            <a:r>
              <a:rPr sz="3600" u="sng" spc="-114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e</a:t>
            </a:r>
            <a:r>
              <a:rPr sz="3600" u="sng" spc="-31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/</a:t>
            </a:r>
            <a:r>
              <a:rPr sz="3600" u="sng" spc="-6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c</a:t>
            </a:r>
            <a:r>
              <a:rPr sz="36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r</a:t>
            </a:r>
            <a:r>
              <a:rPr sz="3600" u="sng" spc="-4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e</a:t>
            </a:r>
            <a:r>
              <a:rPr sz="3600" u="sng" spc="-10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a</a:t>
            </a:r>
            <a:r>
              <a:rPr sz="3600" u="sng" spc="-9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t</a:t>
            </a:r>
            <a:r>
              <a:rPr sz="36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e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8811" y="332181"/>
            <a:ext cx="361188" cy="361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5573267"/>
            <a:ext cx="566420" cy="566420"/>
            <a:chOff x="304800" y="5573267"/>
            <a:chExt cx="5664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573267"/>
              <a:ext cx="565988" cy="566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29" y="5712504"/>
              <a:ext cx="426986" cy="426986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080" indent="-329565">
              <a:lnSpc>
                <a:spcPct val="110000"/>
              </a:lnSpc>
              <a:spcBef>
                <a:spcPts val="100"/>
              </a:spcBef>
            </a:pPr>
            <a:r>
              <a:rPr spc="-295" dirty="0">
                <a:latin typeface="Georgia"/>
                <a:cs typeface="Georgia"/>
              </a:rPr>
              <a:t>4.</a:t>
            </a:r>
            <a:r>
              <a:rPr spc="-40" dirty="0">
                <a:latin typeface="Georgia"/>
                <a:cs typeface="Georgia"/>
              </a:rPr>
              <a:t> </a:t>
            </a:r>
            <a:r>
              <a:rPr dirty="0"/>
              <a:t>Инструменты</a:t>
            </a:r>
            <a:r>
              <a:rPr spc="-90" dirty="0"/>
              <a:t> </a:t>
            </a:r>
            <a:r>
              <a:rPr spc="-10" dirty="0"/>
              <a:t>распознавания </a:t>
            </a:r>
            <a:r>
              <a:rPr dirty="0"/>
              <a:t>и</a:t>
            </a:r>
            <a:r>
              <a:rPr spc="60" dirty="0"/>
              <a:t> </a:t>
            </a:r>
            <a:r>
              <a:rPr dirty="0"/>
              <a:t>анализа</a:t>
            </a:r>
            <a:r>
              <a:rPr spc="65" dirty="0"/>
              <a:t> </a:t>
            </a:r>
            <a:r>
              <a:rPr dirty="0"/>
              <a:t>речи</a:t>
            </a:r>
            <a:r>
              <a:rPr spc="50" dirty="0"/>
              <a:t> </a:t>
            </a:r>
            <a:r>
              <a:rPr dirty="0"/>
              <a:t>на</a:t>
            </a:r>
            <a:r>
              <a:rPr spc="65" dirty="0"/>
              <a:t> </a:t>
            </a:r>
            <a:r>
              <a:rPr dirty="0"/>
              <a:t>основе</a:t>
            </a:r>
            <a:r>
              <a:rPr spc="35" dirty="0"/>
              <a:t> </a:t>
            </a:r>
            <a:r>
              <a:rPr spc="-25" dirty="0"/>
              <a:t>ИИ</a:t>
            </a:r>
            <a:r>
              <a:rPr spc="-25" dirty="0">
                <a:latin typeface="Georgia"/>
                <a:cs typeface="Georgia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6675" y="2126437"/>
            <a:ext cx="9661525" cy="3841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1394" indent="-258445">
              <a:lnSpc>
                <a:spcPct val="100000"/>
              </a:lnSpc>
              <a:spcBef>
                <a:spcPts val="95"/>
              </a:spcBef>
              <a:buFont typeface="Georgia"/>
              <a:buChar char="•"/>
              <a:tabLst>
                <a:tab pos="1001394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диагностика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речевых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нарушений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1001394" indent="-258445">
              <a:lnSpc>
                <a:spcPct val="100000"/>
              </a:lnSpc>
              <a:spcBef>
                <a:spcPts val="5"/>
              </a:spcBef>
              <a:buFont typeface="Georgia"/>
              <a:buChar char="•"/>
              <a:tabLst>
                <a:tab pos="1001394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контроль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правильным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выполнением</a:t>
            </a:r>
            <a:endParaRPr sz="2800">
              <a:latin typeface="Cambria"/>
              <a:cs typeface="Cambria"/>
            </a:endParaRPr>
          </a:p>
          <a:p>
            <a:pPr marL="742950" marR="824865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артикуляционных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упражнений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произношением звуков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1001394" indent="-258445">
              <a:lnSpc>
                <a:spcPct val="100000"/>
              </a:lnSpc>
              <a:buFont typeface="Georgia"/>
              <a:buChar char="•"/>
              <a:tabLst>
                <a:tab pos="1001394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голосовые</a:t>
            </a:r>
            <a:r>
              <a:rPr sz="2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помощники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292100" indent="-279400">
              <a:lnSpc>
                <a:spcPct val="100000"/>
              </a:lnSpc>
              <a:spcBef>
                <a:spcPts val="3160"/>
              </a:spcBef>
              <a:buFont typeface="Georgia"/>
              <a:buAutoNum type="arabicPeriod"/>
              <a:tabLst>
                <a:tab pos="292100" algn="l"/>
              </a:tabLst>
            </a:pP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Умное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зеркало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ArtikMe.</a:t>
            </a:r>
            <a:endParaRPr sz="2800">
              <a:latin typeface="Georgia"/>
              <a:cs typeface="Georgia"/>
            </a:endParaRPr>
          </a:p>
          <a:p>
            <a:pPr marL="367030" indent="-354330">
              <a:lnSpc>
                <a:spcPct val="100000"/>
              </a:lnSpc>
              <a:buFont typeface="Georgia"/>
              <a:buAutoNum type="arabicPeriod"/>
              <a:tabLst>
                <a:tab pos="367030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Логопед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будущего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u="sng" spc="-6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5"/>
              </a:rPr>
              <a:t>https://futurelogopedist.ru/#howitworks</a:t>
            </a:r>
            <a:endParaRPr sz="2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Georgia"/>
              <a:buAutoNum type="arabicPeriod"/>
              <a:tabLst>
                <a:tab pos="355600" algn="l"/>
              </a:tabLst>
            </a:pP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Голосовые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помощники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Алиса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Маруся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695" y="2794952"/>
            <a:ext cx="720851" cy="7224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96016" y="2398826"/>
            <a:ext cx="1232915" cy="12328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91200" y="6256020"/>
            <a:ext cx="403860" cy="402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755" y="5058155"/>
            <a:ext cx="1080516" cy="10805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797540" y="4163580"/>
            <a:ext cx="717550" cy="626110"/>
            <a:chOff x="10797540" y="4163580"/>
            <a:chExt cx="717550" cy="626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5848" y="4163580"/>
              <a:ext cx="539242" cy="317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7540" y="4168101"/>
              <a:ext cx="353186" cy="6210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1276" y="4479074"/>
              <a:ext cx="543814" cy="310222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13715" y="842264"/>
            <a:ext cx="6054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Что</a:t>
            </a:r>
            <a:r>
              <a:rPr sz="4800" spc="40" dirty="0"/>
              <a:t> </a:t>
            </a:r>
            <a:r>
              <a:rPr sz="4800" dirty="0"/>
              <a:t>такое</a:t>
            </a:r>
            <a:r>
              <a:rPr sz="4800" spc="35" dirty="0"/>
              <a:t> </a:t>
            </a:r>
            <a:r>
              <a:rPr sz="4800" spc="-30" dirty="0"/>
              <a:t>нейросети</a:t>
            </a:r>
            <a:r>
              <a:rPr sz="4800" spc="-30" dirty="0">
                <a:latin typeface="Georgia"/>
                <a:cs typeface="Georgia"/>
              </a:rPr>
              <a:t>?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5" y="2411983"/>
            <a:ext cx="457263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Нейронные</a:t>
            </a:r>
            <a:r>
              <a:rPr sz="28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сети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415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это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такая искусственно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созданная система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1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которая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способна имитировать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интеллектуальную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2800">
              <a:latin typeface="Cambria"/>
              <a:cs typeface="Cambria"/>
            </a:endParaRPr>
          </a:p>
          <a:p>
            <a:pPr marL="12700" marR="33401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творческую</a:t>
            </a:r>
            <a:r>
              <a:rPr sz="2800" spc="-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деятельность человека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1269491"/>
            <a:ext cx="5132832" cy="51328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96531" y="1330528"/>
            <a:ext cx="469455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Нейросети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могут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оказать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большую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помощь</a:t>
            </a:r>
            <a:r>
              <a:rPr sz="28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логопедам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только</a:t>
            </a: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создании</a:t>
            </a:r>
            <a:endParaRPr sz="2800">
              <a:latin typeface="Cambria"/>
              <a:cs typeface="Cambria"/>
            </a:endParaRPr>
          </a:p>
          <a:p>
            <a:pPr marL="59690" marR="50800" indent="-1270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визуальных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материалов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но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написании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статей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разработке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интерактивных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игр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1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приложений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или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программ</a:t>
            </a:r>
            <a:r>
              <a:rPr sz="28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занятий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дома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или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дистанционном</a:t>
            </a:r>
            <a:endParaRPr sz="28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формате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068" y="649161"/>
            <a:ext cx="5554853" cy="620407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736" y="5320284"/>
            <a:ext cx="836930" cy="840740"/>
            <a:chOff x="554736" y="5320284"/>
            <a:chExt cx="836930" cy="840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6" y="5367528"/>
              <a:ext cx="792352" cy="7933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992" y="5858538"/>
              <a:ext cx="166724" cy="1667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474" y="5368059"/>
              <a:ext cx="166737" cy="1667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28" y="5320284"/>
              <a:ext cx="824293" cy="82429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985504" y="1534667"/>
            <a:ext cx="718820" cy="625475"/>
            <a:chOff x="8985504" y="1534667"/>
            <a:chExt cx="718820" cy="62547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63812" y="1534667"/>
              <a:ext cx="540004" cy="3172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85504" y="1539201"/>
              <a:ext cx="353949" cy="6204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0764" y="1850148"/>
              <a:ext cx="543051" cy="30974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66604" y="384098"/>
            <a:ext cx="1082040" cy="108046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691116" y="2735516"/>
            <a:ext cx="2497455" cy="3409315"/>
            <a:chOff x="9691116" y="2735516"/>
            <a:chExt cx="2497455" cy="34093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1116" y="2977832"/>
              <a:ext cx="2497454" cy="31667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50552" y="2735516"/>
              <a:ext cx="2424429" cy="332524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221641" y="2968763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24548" y="0"/>
                  </a:moveTo>
                  <a:lnTo>
                    <a:pt x="7954" y="7989"/>
                  </a:lnTo>
                  <a:lnTo>
                    <a:pt x="0" y="24579"/>
                  </a:lnTo>
                  <a:lnTo>
                    <a:pt x="856" y="48724"/>
                  </a:lnTo>
                  <a:lnTo>
                    <a:pt x="26915" y="116337"/>
                  </a:lnTo>
                  <a:lnTo>
                    <a:pt x="51071" y="158134"/>
                  </a:lnTo>
                  <a:lnTo>
                    <a:pt x="81948" y="204146"/>
                  </a:lnTo>
                  <a:lnTo>
                    <a:pt x="119022" y="253536"/>
                  </a:lnTo>
                  <a:lnTo>
                    <a:pt x="161773" y="305469"/>
                  </a:lnTo>
                  <a:lnTo>
                    <a:pt x="209675" y="359111"/>
                  </a:lnTo>
                  <a:lnTo>
                    <a:pt x="262208" y="413627"/>
                  </a:lnTo>
                  <a:lnTo>
                    <a:pt x="316693" y="466159"/>
                  </a:lnTo>
                  <a:lnTo>
                    <a:pt x="370317" y="514061"/>
                  </a:lnTo>
                  <a:lnTo>
                    <a:pt x="422243" y="556809"/>
                  </a:lnTo>
                  <a:lnTo>
                    <a:pt x="471634" y="593879"/>
                  </a:lnTo>
                  <a:lnTo>
                    <a:pt x="517653" y="624748"/>
                  </a:lnTo>
                  <a:lnTo>
                    <a:pt x="559461" y="648893"/>
                  </a:lnTo>
                  <a:lnTo>
                    <a:pt x="596222" y="665789"/>
                  </a:lnTo>
                  <a:lnTo>
                    <a:pt x="651252" y="675743"/>
                  </a:lnTo>
                  <a:lnTo>
                    <a:pt x="667846" y="667754"/>
                  </a:lnTo>
                  <a:lnTo>
                    <a:pt x="675801" y="651163"/>
                  </a:lnTo>
                  <a:lnTo>
                    <a:pt x="674944" y="627018"/>
                  </a:lnTo>
                  <a:lnTo>
                    <a:pt x="648886" y="559405"/>
                  </a:lnTo>
                  <a:lnTo>
                    <a:pt x="624730" y="517608"/>
                  </a:lnTo>
                  <a:lnTo>
                    <a:pt x="593853" y="471597"/>
                  </a:lnTo>
                  <a:lnTo>
                    <a:pt x="556778" y="422207"/>
                  </a:lnTo>
                  <a:lnTo>
                    <a:pt x="514028" y="370273"/>
                  </a:lnTo>
                  <a:lnTo>
                    <a:pt x="466125" y="316631"/>
                  </a:lnTo>
                  <a:lnTo>
                    <a:pt x="413592" y="262116"/>
                  </a:lnTo>
                  <a:lnTo>
                    <a:pt x="359108" y="209583"/>
                  </a:lnTo>
                  <a:lnTo>
                    <a:pt x="305484" y="161681"/>
                  </a:lnTo>
                  <a:lnTo>
                    <a:pt x="253557" y="118933"/>
                  </a:lnTo>
                  <a:lnTo>
                    <a:pt x="204166" y="81863"/>
                  </a:lnTo>
                  <a:lnTo>
                    <a:pt x="158148" y="50994"/>
                  </a:lnTo>
                  <a:lnTo>
                    <a:pt x="116339" y="26850"/>
                  </a:lnTo>
                  <a:lnTo>
                    <a:pt x="79578" y="9954"/>
                  </a:lnTo>
                  <a:lnTo>
                    <a:pt x="24548" y="0"/>
                  </a:lnTo>
                  <a:close/>
                </a:path>
              </a:pathLst>
            </a:custGeom>
            <a:solidFill>
              <a:srgbClr val="2C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01867" y="4047807"/>
              <a:ext cx="1130808" cy="11308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03597" y="4049522"/>
              <a:ext cx="853918" cy="8539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788314" y="691387"/>
            <a:ext cx="106159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48379" marR="5080" indent="-3536315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Промпт</a:t>
            </a:r>
            <a:r>
              <a:rPr sz="4000" spc="-114" dirty="0"/>
              <a:t> </a:t>
            </a:r>
            <a:r>
              <a:rPr sz="4000" spc="-595" dirty="0">
                <a:latin typeface="Georgia"/>
                <a:cs typeface="Georgia"/>
              </a:rPr>
              <a:t>–</a:t>
            </a:r>
            <a:r>
              <a:rPr sz="4000" spc="-25" dirty="0">
                <a:latin typeface="Georgia"/>
                <a:cs typeface="Georgia"/>
              </a:rPr>
              <a:t> </a:t>
            </a:r>
            <a:r>
              <a:rPr sz="4000" dirty="0"/>
              <a:t>это</a:t>
            </a:r>
            <a:r>
              <a:rPr sz="4000" spc="-30" dirty="0"/>
              <a:t> </a:t>
            </a:r>
            <a:r>
              <a:rPr sz="4000" dirty="0"/>
              <a:t>ваша</a:t>
            </a:r>
            <a:r>
              <a:rPr sz="4000" spc="-45" dirty="0"/>
              <a:t> </a:t>
            </a:r>
            <a:r>
              <a:rPr sz="4000" spc="-20" dirty="0"/>
              <a:t>инструкция</a:t>
            </a:r>
            <a:r>
              <a:rPr sz="4000" spc="-20" dirty="0">
                <a:latin typeface="Georgia"/>
                <a:cs typeface="Georgia"/>
              </a:rPr>
              <a:t>,</a:t>
            </a:r>
            <a:r>
              <a:rPr sz="4000" spc="-95" dirty="0">
                <a:latin typeface="Georgia"/>
                <a:cs typeface="Georgia"/>
              </a:rPr>
              <a:t> </a:t>
            </a:r>
            <a:r>
              <a:rPr sz="4000" spc="-10" dirty="0"/>
              <a:t>указание</a:t>
            </a:r>
            <a:r>
              <a:rPr sz="4000" spc="-10" dirty="0">
                <a:latin typeface="Georgia"/>
                <a:cs typeface="Georgia"/>
              </a:rPr>
              <a:t>,</a:t>
            </a:r>
            <a:r>
              <a:rPr sz="4000" spc="-114" dirty="0">
                <a:latin typeface="Georgia"/>
                <a:cs typeface="Georgia"/>
              </a:rPr>
              <a:t> </a:t>
            </a:r>
            <a:r>
              <a:rPr sz="4000" spc="-25" dirty="0"/>
              <a:t>что </a:t>
            </a:r>
            <a:r>
              <a:rPr sz="4000" dirty="0"/>
              <a:t>нужно</a:t>
            </a:r>
            <a:r>
              <a:rPr sz="4000" spc="35" dirty="0"/>
              <a:t> </a:t>
            </a:r>
            <a:r>
              <a:rPr sz="4000" spc="-10" dirty="0"/>
              <a:t>сделать</a:t>
            </a:r>
            <a:r>
              <a:rPr sz="4000" spc="-10" dirty="0">
                <a:latin typeface="Georgia"/>
                <a:cs typeface="Georgia"/>
              </a:rPr>
              <a:t>.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378" y="2361082"/>
            <a:ext cx="11020425" cy="37814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93060">
              <a:lnSpc>
                <a:spcPct val="100000"/>
              </a:lnSpc>
              <a:spcBef>
                <a:spcPts val="434"/>
              </a:spcBef>
            </a:pP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Как</a:t>
            </a:r>
            <a:r>
              <a:rPr sz="2800" i="1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составить</a:t>
            </a:r>
            <a:r>
              <a:rPr sz="2800" i="1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dirty="0">
                <a:solidFill>
                  <a:srgbClr val="FFFFFF"/>
                </a:solidFill>
                <a:latin typeface="Cambria"/>
                <a:cs typeface="Cambria"/>
              </a:rPr>
              <a:t>хороший</a:t>
            </a:r>
            <a:r>
              <a:rPr sz="2800" i="1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i="1" spc="-10" dirty="0">
                <a:solidFill>
                  <a:srgbClr val="FFFFFF"/>
                </a:solidFill>
                <a:latin typeface="Cambria"/>
                <a:cs typeface="Cambria"/>
              </a:rPr>
              <a:t>промпт</a:t>
            </a:r>
            <a:r>
              <a:rPr sz="2800" i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33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Будьте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конкретными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spcBef>
                <a:spcPts val="340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Укажите</a:t>
            </a:r>
            <a:r>
              <a:rPr sz="28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как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можно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больше</a:t>
            </a: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деталей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spcBef>
                <a:spcPts val="33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Обязательно</a:t>
            </a:r>
            <a:r>
              <a:rPr sz="2800" spc="-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используйте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прилагательные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spcBef>
                <a:spcPts val="33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Укажите</a:t>
            </a:r>
            <a:r>
              <a:rPr sz="2800" spc="-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стиль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spcBef>
                <a:spcPts val="340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Добавьте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контекст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12700" marR="5080" indent="258445">
              <a:lnSpc>
                <a:spcPct val="11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spc="-30" dirty="0">
                <a:solidFill>
                  <a:srgbClr val="FFFFFF"/>
                </a:solidFill>
                <a:latin typeface="Cambria"/>
                <a:cs typeface="Cambria"/>
              </a:rPr>
              <a:t>Экспериментируйте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r>
              <a:rPr sz="2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не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бойтесь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пробовать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разные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формулировки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детали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чтобы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увидеть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как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изменится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результат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84654" y="2134361"/>
              <a:ext cx="7899400" cy="0"/>
            </a:xfrm>
            <a:custGeom>
              <a:avLst/>
              <a:gdLst/>
              <a:ahLst/>
              <a:cxnLst/>
              <a:rect l="l" t="t" r="r" b="b"/>
              <a:pathLst>
                <a:path w="7899400">
                  <a:moveTo>
                    <a:pt x="0" y="0"/>
                  </a:moveTo>
                  <a:lnTo>
                    <a:pt x="78994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715" y="413004"/>
              <a:ext cx="2169160" cy="3385185"/>
            </a:xfrm>
            <a:custGeom>
              <a:avLst/>
              <a:gdLst/>
              <a:ahLst/>
              <a:cxnLst/>
              <a:rect l="l" t="t" r="r" b="b"/>
              <a:pathLst>
                <a:path w="2169160" h="3385185">
                  <a:moveTo>
                    <a:pt x="1807210" y="0"/>
                  </a:moveTo>
                  <a:lnTo>
                    <a:pt x="0" y="0"/>
                  </a:lnTo>
                  <a:lnTo>
                    <a:pt x="0" y="3384804"/>
                  </a:lnTo>
                  <a:lnTo>
                    <a:pt x="2168652" y="3384804"/>
                  </a:lnTo>
                  <a:lnTo>
                    <a:pt x="2168652" y="361442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715" y="413004"/>
              <a:ext cx="2169160" cy="3385185"/>
            </a:xfrm>
            <a:custGeom>
              <a:avLst/>
              <a:gdLst/>
              <a:ahLst/>
              <a:cxnLst/>
              <a:rect l="l" t="t" r="r" b="b"/>
              <a:pathLst>
                <a:path w="2169160" h="3385185">
                  <a:moveTo>
                    <a:pt x="0" y="0"/>
                  </a:moveTo>
                  <a:lnTo>
                    <a:pt x="1807210" y="0"/>
                  </a:lnTo>
                  <a:lnTo>
                    <a:pt x="2168652" y="361442"/>
                  </a:lnTo>
                  <a:lnTo>
                    <a:pt x="2168652" y="3384804"/>
                  </a:lnTo>
                  <a:lnTo>
                    <a:pt x="0" y="33848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E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5038" y="1482090"/>
            <a:ext cx="1804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Параметр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изображения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плакат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стикер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662" y="2305303"/>
            <a:ext cx="172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открытка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кадр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из</a:t>
            </a:r>
            <a:r>
              <a:rPr sz="18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фильма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80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др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90417" y="418845"/>
            <a:ext cx="1786383" cy="3397885"/>
            <a:chOff x="3090417" y="418845"/>
            <a:chExt cx="1600835" cy="3397885"/>
          </a:xfrm>
        </p:grpSpPr>
        <p:sp>
          <p:nvSpPr>
            <p:cNvPr id="10" name="object 10"/>
            <p:cNvSpPr/>
            <p:nvPr/>
          </p:nvSpPr>
          <p:spPr>
            <a:xfrm>
              <a:off x="3096767" y="425195"/>
              <a:ext cx="1588135" cy="3385185"/>
            </a:xfrm>
            <a:custGeom>
              <a:avLst/>
              <a:gdLst/>
              <a:ahLst/>
              <a:cxnLst/>
              <a:rect l="l" t="t" r="r" b="b"/>
              <a:pathLst>
                <a:path w="1588135" h="3385185">
                  <a:moveTo>
                    <a:pt x="1323340" y="0"/>
                  </a:moveTo>
                  <a:lnTo>
                    <a:pt x="0" y="0"/>
                  </a:lnTo>
                  <a:lnTo>
                    <a:pt x="0" y="3384804"/>
                  </a:lnTo>
                  <a:lnTo>
                    <a:pt x="1588008" y="3384804"/>
                  </a:lnTo>
                  <a:lnTo>
                    <a:pt x="1588008" y="264667"/>
                  </a:lnTo>
                  <a:lnTo>
                    <a:pt x="13233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6767" y="425195"/>
              <a:ext cx="1588135" cy="3385185"/>
            </a:xfrm>
            <a:custGeom>
              <a:avLst/>
              <a:gdLst/>
              <a:ahLst/>
              <a:cxnLst/>
              <a:rect l="l" t="t" r="r" b="b"/>
              <a:pathLst>
                <a:path w="1588135" h="3385185">
                  <a:moveTo>
                    <a:pt x="0" y="0"/>
                  </a:moveTo>
                  <a:lnTo>
                    <a:pt x="1323340" y="0"/>
                  </a:lnTo>
                  <a:lnTo>
                    <a:pt x="1588008" y="264667"/>
                  </a:lnTo>
                  <a:lnTo>
                    <a:pt x="1588008" y="3384804"/>
                  </a:lnTo>
                  <a:lnTo>
                    <a:pt x="0" y="33848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E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14242" y="1342085"/>
            <a:ext cx="1219835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Характерис</a:t>
            </a:r>
            <a:endParaRPr sz="1800">
              <a:latin typeface="Cambria"/>
              <a:cs typeface="Cambria"/>
            </a:endParaRPr>
          </a:p>
          <a:p>
            <a:pPr marL="230504" marR="223520" indent="135255">
              <a:lnSpc>
                <a:spcPts val="2160"/>
              </a:lnSpc>
              <a:spcBef>
                <a:spcPts val="40"/>
              </a:spcBef>
            </a:pPr>
            <a:r>
              <a:rPr sz="1800" spc="-20" dirty="0">
                <a:solidFill>
                  <a:srgbClr val="92F4D5"/>
                </a:solidFill>
                <a:latin typeface="Cambria"/>
                <a:cs typeface="Cambria"/>
              </a:rPr>
              <a:t>тика </a:t>
            </a: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снимка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0839" y="2156586"/>
            <a:ext cx="825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план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5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ракурс съемки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11826" y="412750"/>
            <a:ext cx="1753235" cy="3397885"/>
            <a:chOff x="5211826" y="412750"/>
            <a:chExt cx="1753235" cy="3397885"/>
          </a:xfrm>
        </p:grpSpPr>
        <p:sp>
          <p:nvSpPr>
            <p:cNvPr id="15" name="object 15"/>
            <p:cNvSpPr/>
            <p:nvPr/>
          </p:nvSpPr>
          <p:spPr>
            <a:xfrm>
              <a:off x="5218176" y="419100"/>
              <a:ext cx="1740535" cy="3385185"/>
            </a:xfrm>
            <a:custGeom>
              <a:avLst/>
              <a:gdLst/>
              <a:ahLst/>
              <a:cxnLst/>
              <a:rect l="l" t="t" r="r" b="b"/>
              <a:pathLst>
                <a:path w="1740534" h="3385185">
                  <a:moveTo>
                    <a:pt x="1450340" y="0"/>
                  </a:moveTo>
                  <a:lnTo>
                    <a:pt x="0" y="0"/>
                  </a:lnTo>
                  <a:lnTo>
                    <a:pt x="0" y="3384804"/>
                  </a:lnTo>
                  <a:lnTo>
                    <a:pt x="1740407" y="3384804"/>
                  </a:lnTo>
                  <a:lnTo>
                    <a:pt x="1740407" y="290067"/>
                  </a:lnTo>
                  <a:lnTo>
                    <a:pt x="14503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18176" y="419100"/>
              <a:ext cx="1740535" cy="3385185"/>
            </a:xfrm>
            <a:custGeom>
              <a:avLst/>
              <a:gdLst/>
              <a:ahLst/>
              <a:cxnLst/>
              <a:rect l="l" t="t" r="r" b="b"/>
              <a:pathLst>
                <a:path w="1740534" h="3385185">
                  <a:moveTo>
                    <a:pt x="0" y="0"/>
                  </a:moveTo>
                  <a:lnTo>
                    <a:pt x="1450340" y="0"/>
                  </a:lnTo>
                  <a:lnTo>
                    <a:pt x="1740407" y="290067"/>
                  </a:lnTo>
                  <a:lnTo>
                    <a:pt x="1740407" y="3384804"/>
                  </a:lnTo>
                  <a:lnTo>
                    <a:pt x="0" y="33848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E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02402" y="1332941"/>
            <a:ext cx="102743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Объект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описание объекта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10378" y="2156586"/>
            <a:ext cx="1410970" cy="84899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77800">
              <a:lnSpc>
                <a:spcPct val="103299"/>
              </a:lnSpc>
              <a:spcBef>
                <a:spcPts val="25"/>
              </a:spcBef>
            </a:pP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действие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характерист</a:t>
            </a:r>
            <a:endParaRPr sz="1800">
              <a:latin typeface="Cambria"/>
              <a:cs typeface="Cambria"/>
            </a:endParaRPr>
          </a:p>
          <a:p>
            <a:pPr marL="489584">
              <a:lnSpc>
                <a:spcPts val="2090"/>
              </a:lnSpc>
            </a:pP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ики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85633" y="406654"/>
            <a:ext cx="1753235" cy="3397885"/>
            <a:chOff x="7485633" y="406654"/>
            <a:chExt cx="1753235" cy="3397885"/>
          </a:xfrm>
        </p:grpSpPr>
        <p:sp>
          <p:nvSpPr>
            <p:cNvPr id="20" name="object 20"/>
            <p:cNvSpPr/>
            <p:nvPr/>
          </p:nvSpPr>
          <p:spPr>
            <a:xfrm>
              <a:off x="7491983" y="413004"/>
              <a:ext cx="1740535" cy="3385185"/>
            </a:xfrm>
            <a:custGeom>
              <a:avLst/>
              <a:gdLst/>
              <a:ahLst/>
              <a:cxnLst/>
              <a:rect l="l" t="t" r="r" b="b"/>
              <a:pathLst>
                <a:path w="1740534" h="3385185">
                  <a:moveTo>
                    <a:pt x="1450340" y="0"/>
                  </a:moveTo>
                  <a:lnTo>
                    <a:pt x="0" y="0"/>
                  </a:lnTo>
                  <a:lnTo>
                    <a:pt x="0" y="3384804"/>
                  </a:lnTo>
                  <a:lnTo>
                    <a:pt x="1740408" y="3384804"/>
                  </a:lnTo>
                  <a:lnTo>
                    <a:pt x="1740408" y="290068"/>
                  </a:lnTo>
                  <a:lnTo>
                    <a:pt x="14503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1983" y="413004"/>
              <a:ext cx="1740535" cy="3385185"/>
            </a:xfrm>
            <a:custGeom>
              <a:avLst/>
              <a:gdLst/>
              <a:ahLst/>
              <a:cxnLst/>
              <a:rect l="l" t="t" r="r" b="b"/>
              <a:pathLst>
                <a:path w="1740534" h="3385185">
                  <a:moveTo>
                    <a:pt x="0" y="0"/>
                  </a:moveTo>
                  <a:lnTo>
                    <a:pt x="1450340" y="0"/>
                  </a:lnTo>
                  <a:lnTo>
                    <a:pt x="1740408" y="290068"/>
                  </a:lnTo>
                  <a:lnTo>
                    <a:pt x="1740408" y="3384804"/>
                  </a:lnTo>
                  <a:lnTo>
                    <a:pt x="0" y="33848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E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95945" y="1601470"/>
            <a:ext cx="1189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Окружение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фон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19745" y="2150109"/>
            <a:ext cx="1341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детали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ambria"/>
                <a:cs typeface="Cambria"/>
              </a:rPr>
              <a:t>тип</a:t>
            </a:r>
            <a:endParaRPr sz="1800">
              <a:latin typeface="Cambria"/>
              <a:cs typeface="Cambria"/>
            </a:endParaRPr>
          </a:p>
          <a:p>
            <a:pPr marL="102235">
              <a:lnSpc>
                <a:spcPct val="100000"/>
              </a:lnSpc>
            </a:pP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освещение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759442" y="406654"/>
            <a:ext cx="2044700" cy="3397885"/>
            <a:chOff x="9759442" y="406654"/>
            <a:chExt cx="2044700" cy="3397885"/>
          </a:xfrm>
        </p:grpSpPr>
        <p:sp>
          <p:nvSpPr>
            <p:cNvPr id="25" name="object 25"/>
            <p:cNvSpPr/>
            <p:nvPr/>
          </p:nvSpPr>
          <p:spPr>
            <a:xfrm>
              <a:off x="9765792" y="413004"/>
              <a:ext cx="2032000" cy="3385185"/>
            </a:xfrm>
            <a:custGeom>
              <a:avLst/>
              <a:gdLst/>
              <a:ahLst/>
              <a:cxnLst/>
              <a:rect l="l" t="t" r="r" b="b"/>
              <a:pathLst>
                <a:path w="2032000" h="3385185">
                  <a:moveTo>
                    <a:pt x="1692909" y="0"/>
                  </a:moveTo>
                  <a:lnTo>
                    <a:pt x="0" y="0"/>
                  </a:lnTo>
                  <a:lnTo>
                    <a:pt x="0" y="3384804"/>
                  </a:lnTo>
                  <a:lnTo>
                    <a:pt x="2031491" y="3384804"/>
                  </a:lnTo>
                  <a:lnTo>
                    <a:pt x="2031491" y="338582"/>
                  </a:lnTo>
                  <a:lnTo>
                    <a:pt x="169290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65792" y="413004"/>
              <a:ext cx="2032000" cy="3385185"/>
            </a:xfrm>
            <a:custGeom>
              <a:avLst/>
              <a:gdLst/>
              <a:ahLst/>
              <a:cxnLst/>
              <a:rect l="l" t="t" r="r" b="b"/>
              <a:pathLst>
                <a:path w="2032000" h="3385185">
                  <a:moveTo>
                    <a:pt x="0" y="0"/>
                  </a:moveTo>
                  <a:lnTo>
                    <a:pt x="1692909" y="0"/>
                  </a:lnTo>
                  <a:lnTo>
                    <a:pt x="2031491" y="338582"/>
                  </a:lnTo>
                  <a:lnTo>
                    <a:pt x="2031491" y="3384804"/>
                  </a:lnTo>
                  <a:lnTo>
                    <a:pt x="0" y="338480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EE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902697" y="1064767"/>
            <a:ext cx="15919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Стиль</a:t>
            </a:r>
            <a:endParaRPr sz="1800">
              <a:latin typeface="Cambria"/>
              <a:cs typeface="Cambria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800" spc="-10" dirty="0">
                <a:solidFill>
                  <a:srgbClr val="92F4D5"/>
                </a:solidFill>
                <a:latin typeface="Cambria"/>
                <a:cs typeface="Cambria"/>
              </a:rPr>
              <a:t>изображения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фотореализм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мультяшный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11842" y="2162302"/>
            <a:ext cx="15735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аниме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рисунок карандашом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или</a:t>
            </a:r>
            <a:r>
              <a:rPr sz="1800" i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акварелью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800" i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др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1147" y="4139946"/>
            <a:ext cx="11310620" cy="24403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«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Создайте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акварельную</a:t>
            </a:r>
            <a:r>
              <a:rPr sz="24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иллюстрацию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логопедическому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упражнению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«</a:t>
            </a:r>
            <a:r>
              <a:rPr sz="2400" spc="-55" dirty="0">
                <a:solidFill>
                  <a:srgbClr val="FFFFFF"/>
                </a:solidFill>
                <a:latin typeface="Cambria"/>
                <a:cs typeface="Cambria"/>
              </a:rPr>
              <a:t>Лошадка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».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Изобразите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милую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лошадку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стоящую на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зелёном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лугу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цветами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Лошадка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должна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быть яркой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дружелюбной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длинной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гривой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развевающейся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ветру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заднем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плане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добавьте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нежное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голубое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небо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лёгкими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облаками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marL="463550" marR="457200" algn="ctr">
              <a:lnSpc>
                <a:spcPct val="110000"/>
              </a:lnSpc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Стиль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изображения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30" dirty="0">
                <a:solidFill>
                  <a:srgbClr val="FFFFFF"/>
                </a:solidFill>
                <a:latin typeface="Georgia"/>
                <a:cs typeface="Georgia"/>
              </a:rPr>
              <a:t>—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акварель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мягкими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переходами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цветов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тёплыми оттенками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».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228600"/>
            <a:ext cx="42672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9264" y="702576"/>
            <a:ext cx="717550" cy="626110"/>
            <a:chOff x="4779264" y="702576"/>
            <a:chExt cx="717550" cy="626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7572" y="702576"/>
              <a:ext cx="538733" cy="3178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264" y="707110"/>
              <a:ext cx="352678" cy="6211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1018070"/>
              <a:ext cx="543305" cy="31034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196" y="5230367"/>
            <a:ext cx="1082040" cy="10820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779264" y="702576"/>
            <a:ext cx="717550" cy="626110"/>
            <a:chOff x="4779264" y="702576"/>
            <a:chExt cx="717550" cy="6261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7572" y="702576"/>
              <a:ext cx="538733" cy="317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9264" y="707110"/>
              <a:ext cx="352678" cy="6211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1018070"/>
              <a:ext cx="543305" cy="3103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05890" y="974216"/>
            <a:ext cx="426974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9275" marR="54292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Нейросети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могут проявлять</a:t>
            </a:r>
            <a:endParaRPr sz="3200">
              <a:latin typeface="Cambria"/>
              <a:cs typeface="Cambria"/>
            </a:endParaRPr>
          </a:p>
          <a:p>
            <a:pPr marL="389255" marR="379730" indent="-4445"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галлюцинации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25" dirty="0">
                <a:solidFill>
                  <a:srgbClr val="FFFFFF"/>
                </a:solidFill>
                <a:latin typeface="Georgia"/>
                <a:cs typeface="Georgia"/>
              </a:rPr>
              <a:t>–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некорректные</a:t>
            </a:r>
            <a:r>
              <a:rPr sz="32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или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неожиданные</a:t>
            </a:r>
            <a:endParaRPr sz="3200">
              <a:latin typeface="Cambria"/>
              <a:cs typeface="Cambria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5"/>
              </a:spcBef>
            </a:pPr>
            <a:r>
              <a:rPr sz="3200" spc="-30" dirty="0">
                <a:solidFill>
                  <a:srgbClr val="FFFFFF"/>
                </a:solidFill>
                <a:latin typeface="Cambria"/>
                <a:cs typeface="Cambria"/>
              </a:rPr>
              <a:t>результаты</a:t>
            </a:r>
            <a:r>
              <a:rPr sz="3200" spc="-3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32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которые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могут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возникать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Cambria"/>
                <a:cs typeface="Cambria"/>
              </a:rPr>
              <a:t>из</a:t>
            </a:r>
            <a:r>
              <a:rPr sz="3200" spc="-75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за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ограничений</a:t>
            </a:r>
            <a:r>
              <a:rPr sz="3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данных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или</a:t>
            </a:r>
            <a:r>
              <a:rPr sz="32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алгоритмах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96255" y="2834690"/>
            <a:ext cx="722376" cy="72080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67419" y="343888"/>
            <a:ext cx="137795" cy="693420"/>
          </a:xfrm>
          <a:custGeom>
            <a:avLst/>
            <a:gdLst/>
            <a:ahLst/>
            <a:cxnLst/>
            <a:rect l="l" t="t" r="r" b="b"/>
            <a:pathLst>
              <a:path w="137795" h="693419">
                <a:moveTo>
                  <a:pt x="137564" y="0"/>
                </a:moveTo>
                <a:lnTo>
                  <a:pt x="0" y="0"/>
                </a:lnTo>
                <a:lnTo>
                  <a:pt x="11443" y="693182"/>
                </a:lnTo>
                <a:lnTo>
                  <a:pt x="126120" y="693182"/>
                </a:lnTo>
                <a:lnTo>
                  <a:pt x="1375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811" y="1111517"/>
            <a:ext cx="194781" cy="19494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976791" y="343888"/>
            <a:ext cx="137795" cy="693420"/>
          </a:xfrm>
          <a:custGeom>
            <a:avLst/>
            <a:gdLst/>
            <a:ahLst/>
            <a:cxnLst/>
            <a:rect l="l" t="t" r="r" b="b"/>
            <a:pathLst>
              <a:path w="137794" h="693419">
                <a:moveTo>
                  <a:pt x="137564" y="0"/>
                </a:moveTo>
                <a:lnTo>
                  <a:pt x="0" y="0"/>
                </a:lnTo>
                <a:lnTo>
                  <a:pt x="11443" y="693182"/>
                </a:lnTo>
                <a:lnTo>
                  <a:pt x="126120" y="693182"/>
                </a:lnTo>
                <a:lnTo>
                  <a:pt x="1375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8183" y="1111517"/>
            <a:ext cx="194781" cy="19494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58923" y="343888"/>
            <a:ext cx="137795" cy="693420"/>
          </a:xfrm>
          <a:custGeom>
            <a:avLst/>
            <a:gdLst/>
            <a:ahLst/>
            <a:cxnLst/>
            <a:rect l="l" t="t" r="r" b="b"/>
            <a:pathLst>
              <a:path w="137795" h="693419">
                <a:moveTo>
                  <a:pt x="137393" y="0"/>
                </a:moveTo>
                <a:lnTo>
                  <a:pt x="0" y="0"/>
                </a:lnTo>
                <a:lnTo>
                  <a:pt x="11429" y="693182"/>
                </a:lnTo>
                <a:lnTo>
                  <a:pt x="125964" y="693182"/>
                </a:lnTo>
                <a:lnTo>
                  <a:pt x="1373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0350" y="1111517"/>
            <a:ext cx="194540" cy="194948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417564" y="-1"/>
            <a:ext cx="5774690" cy="6858000"/>
            <a:chOff x="6417564" y="-1"/>
            <a:chExt cx="5774690" cy="685800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9252" y="-1"/>
              <a:ext cx="5222748" cy="68579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7564" y="795527"/>
              <a:ext cx="5265420" cy="5266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1996" y="5425440"/>
            <a:ext cx="1082039" cy="108203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4736" y="5320284"/>
            <a:ext cx="836930" cy="840740"/>
            <a:chOff x="554736" y="5320284"/>
            <a:chExt cx="836930" cy="8407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24" y="5583936"/>
              <a:ext cx="565873" cy="5654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0538" y="5584848"/>
              <a:ext cx="427355" cy="427355"/>
            </a:xfrm>
            <a:custGeom>
              <a:avLst/>
              <a:gdLst/>
              <a:ahLst/>
              <a:cxnLst/>
              <a:rect l="l" t="t" r="r" b="b"/>
              <a:pathLst>
                <a:path w="427355" h="427354">
                  <a:moveTo>
                    <a:pt x="343027" y="0"/>
                  </a:moveTo>
                  <a:lnTo>
                    <a:pt x="302766" y="4812"/>
                  </a:lnTo>
                  <a:lnTo>
                    <a:pt x="258417" y="19592"/>
                  </a:lnTo>
                  <a:lnTo>
                    <a:pt x="211700" y="43767"/>
                  </a:lnTo>
                  <a:lnTo>
                    <a:pt x="164334" y="76768"/>
                  </a:lnTo>
                  <a:lnTo>
                    <a:pt x="118039" y="118023"/>
                  </a:lnTo>
                  <a:lnTo>
                    <a:pt x="76782" y="164318"/>
                  </a:lnTo>
                  <a:lnTo>
                    <a:pt x="43777" y="211683"/>
                  </a:lnTo>
                  <a:lnTo>
                    <a:pt x="19596" y="258400"/>
                  </a:lnTo>
                  <a:lnTo>
                    <a:pt x="4813" y="302749"/>
                  </a:lnTo>
                  <a:lnTo>
                    <a:pt x="0" y="343011"/>
                  </a:lnTo>
                  <a:lnTo>
                    <a:pt x="5729" y="377466"/>
                  </a:lnTo>
                  <a:lnTo>
                    <a:pt x="22573" y="404395"/>
                  </a:lnTo>
                  <a:lnTo>
                    <a:pt x="49507" y="421244"/>
                  </a:lnTo>
                  <a:lnTo>
                    <a:pt x="83964" y="426975"/>
                  </a:lnTo>
                  <a:lnTo>
                    <a:pt x="124226" y="422162"/>
                  </a:lnTo>
                  <a:lnTo>
                    <a:pt x="168575" y="407378"/>
                  </a:lnTo>
                  <a:lnTo>
                    <a:pt x="215292" y="383198"/>
                  </a:lnTo>
                  <a:lnTo>
                    <a:pt x="262659" y="350195"/>
                  </a:lnTo>
                  <a:lnTo>
                    <a:pt x="308958" y="308942"/>
                  </a:lnTo>
                  <a:lnTo>
                    <a:pt x="350211" y="262642"/>
                  </a:lnTo>
                  <a:lnTo>
                    <a:pt x="383215" y="215273"/>
                  </a:lnTo>
                  <a:lnTo>
                    <a:pt x="407395" y="168554"/>
                  </a:lnTo>
                  <a:lnTo>
                    <a:pt x="422178" y="124204"/>
                  </a:lnTo>
                  <a:lnTo>
                    <a:pt x="426991" y="83941"/>
                  </a:lnTo>
                  <a:lnTo>
                    <a:pt x="421260" y="49486"/>
                  </a:lnTo>
                  <a:lnTo>
                    <a:pt x="404412" y="22557"/>
                  </a:lnTo>
                  <a:lnTo>
                    <a:pt x="377482" y="5724"/>
                  </a:lnTo>
                  <a:lnTo>
                    <a:pt x="343027" y="0"/>
                  </a:lnTo>
                  <a:close/>
                </a:path>
              </a:pathLst>
            </a:custGeom>
            <a:solidFill>
              <a:srgbClr val="2C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6" y="5367528"/>
              <a:ext cx="792352" cy="7933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1992" y="5858538"/>
              <a:ext cx="166724" cy="1667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474" y="5368059"/>
              <a:ext cx="166737" cy="1667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928" y="5320284"/>
              <a:ext cx="824293" cy="82429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79119" y="2106879"/>
            <a:ext cx="3626485" cy="25863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96240" marR="387985" algn="ctr">
              <a:lnSpc>
                <a:spcPts val="6480"/>
              </a:lnSpc>
              <a:spcBef>
                <a:spcPts val="915"/>
              </a:spcBef>
            </a:pPr>
            <a:r>
              <a:rPr sz="6000" spc="-10" dirty="0">
                <a:solidFill>
                  <a:srgbClr val="FFFFFF"/>
                </a:solidFill>
                <a:latin typeface="Cambria"/>
                <a:cs typeface="Cambria"/>
              </a:rPr>
              <a:t>Спасибо </a:t>
            </a:r>
            <a:r>
              <a:rPr sz="6000" spc="-25" dirty="0">
                <a:solidFill>
                  <a:srgbClr val="FFFFFF"/>
                </a:solidFill>
                <a:latin typeface="Cambria"/>
                <a:cs typeface="Cambria"/>
              </a:rPr>
              <a:t>за</a:t>
            </a:r>
            <a:endParaRPr sz="6000">
              <a:latin typeface="Cambria"/>
              <a:cs typeface="Cambria"/>
            </a:endParaRPr>
          </a:p>
          <a:p>
            <a:pPr algn="ctr">
              <a:lnSpc>
                <a:spcPts val="6385"/>
              </a:lnSpc>
            </a:pPr>
            <a:r>
              <a:rPr sz="6000" spc="-80" dirty="0">
                <a:solidFill>
                  <a:srgbClr val="FFFFFF"/>
                </a:solidFill>
                <a:latin typeface="Cambria"/>
                <a:cs typeface="Cambria"/>
              </a:rPr>
              <a:t>внимание</a:t>
            </a:r>
            <a:r>
              <a:rPr sz="6000" spc="-80" dirty="0">
                <a:solidFill>
                  <a:srgbClr val="FFFFFF"/>
                </a:solidFill>
                <a:latin typeface="Georgia"/>
                <a:cs typeface="Georgia"/>
              </a:rPr>
              <a:t>!</a:t>
            </a:r>
            <a:endParaRPr sz="60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88379" y="-1"/>
            <a:ext cx="6103620" cy="6858000"/>
            <a:chOff x="6088379" y="-1"/>
            <a:chExt cx="6103620" cy="68580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4067" y="-1"/>
              <a:ext cx="4027931" cy="68579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8379" y="990662"/>
              <a:ext cx="5058029" cy="58625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86755" y="1690116"/>
              <a:ext cx="5638800" cy="4811395"/>
            </a:xfrm>
            <a:custGeom>
              <a:avLst/>
              <a:gdLst/>
              <a:ahLst/>
              <a:cxnLst/>
              <a:rect l="l" t="t" r="r" b="b"/>
              <a:pathLst>
                <a:path w="5638800" h="4811395">
                  <a:moveTo>
                    <a:pt x="5638800" y="0"/>
                  </a:moveTo>
                  <a:lnTo>
                    <a:pt x="0" y="0"/>
                  </a:lnTo>
                  <a:lnTo>
                    <a:pt x="0" y="4811268"/>
                  </a:lnTo>
                  <a:lnTo>
                    <a:pt x="5638800" y="4811268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62C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6755" y="1690116"/>
              <a:ext cx="5638800" cy="4811395"/>
            </a:xfrm>
            <a:custGeom>
              <a:avLst/>
              <a:gdLst/>
              <a:ahLst/>
              <a:cxnLst/>
              <a:rect l="l" t="t" r="r" b="b"/>
              <a:pathLst>
                <a:path w="5638800" h="4811395">
                  <a:moveTo>
                    <a:pt x="0" y="4811268"/>
                  </a:moveTo>
                  <a:lnTo>
                    <a:pt x="5638800" y="4811268"/>
                  </a:lnTo>
                  <a:lnTo>
                    <a:pt x="5638800" y="0"/>
                  </a:lnTo>
                  <a:lnTo>
                    <a:pt x="0" y="0"/>
                  </a:lnTo>
                  <a:lnTo>
                    <a:pt x="0" y="4811268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610105" y="372821"/>
            <a:ext cx="86226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Нейронные</a:t>
            </a:r>
            <a:r>
              <a:rPr spc="30" dirty="0"/>
              <a:t> </a:t>
            </a:r>
            <a:r>
              <a:rPr dirty="0"/>
              <a:t>сети</a:t>
            </a:r>
            <a:r>
              <a:rPr spc="55" dirty="0"/>
              <a:t> </a:t>
            </a:r>
            <a:r>
              <a:rPr dirty="0"/>
              <a:t>состоят</a:t>
            </a:r>
            <a:r>
              <a:rPr spc="45" dirty="0"/>
              <a:t> </a:t>
            </a:r>
            <a:r>
              <a:rPr spc="-25" dirty="0"/>
              <a:t>из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02919" y="1991804"/>
            <a:ext cx="9921875" cy="4861560"/>
            <a:chOff x="502919" y="1991804"/>
            <a:chExt cx="9921875" cy="48615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" y="1991804"/>
              <a:ext cx="4142104" cy="48614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19872" y="5431536"/>
              <a:ext cx="1757680" cy="408305"/>
            </a:xfrm>
            <a:custGeom>
              <a:avLst/>
              <a:gdLst/>
              <a:ahLst/>
              <a:cxnLst/>
              <a:rect l="l" t="t" r="r" b="b"/>
              <a:pathLst>
                <a:path w="1757679" h="408304">
                  <a:moveTo>
                    <a:pt x="0" y="407835"/>
                  </a:moveTo>
                  <a:lnTo>
                    <a:pt x="1757552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59779" y="2973324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8" y="0"/>
                  </a:moveTo>
                  <a:lnTo>
                    <a:pt x="221262" y="4346"/>
                  </a:lnTo>
                  <a:lnTo>
                    <a:pt x="175626" y="16876"/>
                  </a:lnTo>
                  <a:lnTo>
                    <a:pt x="133604" y="36829"/>
                  </a:lnTo>
                  <a:lnTo>
                    <a:pt x="95955" y="63443"/>
                  </a:lnTo>
                  <a:lnTo>
                    <a:pt x="63443" y="95955"/>
                  </a:lnTo>
                  <a:lnTo>
                    <a:pt x="36830" y="133603"/>
                  </a:lnTo>
                  <a:lnTo>
                    <a:pt x="16876" y="175626"/>
                  </a:lnTo>
                  <a:lnTo>
                    <a:pt x="4346" y="221262"/>
                  </a:lnTo>
                  <a:lnTo>
                    <a:pt x="0" y="269748"/>
                  </a:lnTo>
                  <a:lnTo>
                    <a:pt x="4346" y="318233"/>
                  </a:lnTo>
                  <a:lnTo>
                    <a:pt x="16876" y="363869"/>
                  </a:lnTo>
                  <a:lnTo>
                    <a:pt x="36830" y="405891"/>
                  </a:lnTo>
                  <a:lnTo>
                    <a:pt x="63443" y="443540"/>
                  </a:lnTo>
                  <a:lnTo>
                    <a:pt x="95955" y="476052"/>
                  </a:lnTo>
                  <a:lnTo>
                    <a:pt x="133604" y="502665"/>
                  </a:lnTo>
                  <a:lnTo>
                    <a:pt x="175626" y="522619"/>
                  </a:lnTo>
                  <a:lnTo>
                    <a:pt x="221262" y="535149"/>
                  </a:lnTo>
                  <a:lnTo>
                    <a:pt x="269748" y="539496"/>
                  </a:lnTo>
                  <a:lnTo>
                    <a:pt x="318233" y="535149"/>
                  </a:lnTo>
                  <a:lnTo>
                    <a:pt x="363869" y="522619"/>
                  </a:lnTo>
                  <a:lnTo>
                    <a:pt x="405891" y="502665"/>
                  </a:lnTo>
                  <a:lnTo>
                    <a:pt x="443540" y="476052"/>
                  </a:lnTo>
                  <a:lnTo>
                    <a:pt x="476052" y="443540"/>
                  </a:lnTo>
                  <a:lnTo>
                    <a:pt x="502665" y="405891"/>
                  </a:lnTo>
                  <a:lnTo>
                    <a:pt x="522619" y="363869"/>
                  </a:lnTo>
                  <a:lnTo>
                    <a:pt x="535149" y="318233"/>
                  </a:lnTo>
                  <a:lnTo>
                    <a:pt x="539496" y="269748"/>
                  </a:lnTo>
                  <a:lnTo>
                    <a:pt x="535149" y="221262"/>
                  </a:lnTo>
                  <a:lnTo>
                    <a:pt x="522619" y="175626"/>
                  </a:lnTo>
                  <a:lnTo>
                    <a:pt x="502666" y="133604"/>
                  </a:lnTo>
                  <a:lnTo>
                    <a:pt x="476052" y="95955"/>
                  </a:lnTo>
                  <a:lnTo>
                    <a:pt x="443540" y="63443"/>
                  </a:lnTo>
                  <a:lnTo>
                    <a:pt x="405892" y="36830"/>
                  </a:lnTo>
                  <a:lnTo>
                    <a:pt x="363869" y="16876"/>
                  </a:lnTo>
                  <a:lnTo>
                    <a:pt x="318233" y="434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9779" y="2973324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6" y="221262"/>
                  </a:lnTo>
                  <a:lnTo>
                    <a:pt x="16876" y="175626"/>
                  </a:lnTo>
                  <a:lnTo>
                    <a:pt x="36830" y="133603"/>
                  </a:lnTo>
                  <a:lnTo>
                    <a:pt x="63443" y="95955"/>
                  </a:lnTo>
                  <a:lnTo>
                    <a:pt x="95955" y="63443"/>
                  </a:lnTo>
                  <a:lnTo>
                    <a:pt x="133604" y="36829"/>
                  </a:lnTo>
                  <a:lnTo>
                    <a:pt x="175626" y="16876"/>
                  </a:lnTo>
                  <a:lnTo>
                    <a:pt x="221262" y="4346"/>
                  </a:lnTo>
                  <a:lnTo>
                    <a:pt x="269748" y="0"/>
                  </a:lnTo>
                  <a:lnTo>
                    <a:pt x="318233" y="4346"/>
                  </a:lnTo>
                  <a:lnTo>
                    <a:pt x="363869" y="16876"/>
                  </a:lnTo>
                  <a:lnTo>
                    <a:pt x="405892" y="36830"/>
                  </a:lnTo>
                  <a:lnTo>
                    <a:pt x="443540" y="63443"/>
                  </a:lnTo>
                  <a:lnTo>
                    <a:pt x="476052" y="95955"/>
                  </a:lnTo>
                  <a:lnTo>
                    <a:pt x="502666" y="133604"/>
                  </a:lnTo>
                  <a:lnTo>
                    <a:pt x="522619" y="175626"/>
                  </a:lnTo>
                  <a:lnTo>
                    <a:pt x="535149" y="221262"/>
                  </a:lnTo>
                  <a:lnTo>
                    <a:pt x="539496" y="269748"/>
                  </a:lnTo>
                  <a:lnTo>
                    <a:pt x="535149" y="318233"/>
                  </a:lnTo>
                  <a:lnTo>
                    <a:pt x="522619" y="363869"/>
                  </a:lnTo>
                  <a:lnTo>
                    <a:pt x="502665" y="405891"/>
                  </a:lnTo>
                  <a:lnTo>
                    <a:pt x="476052" y="443540"/>
                  </a:lnTo>
                  <a:lnTo>
                    <a:pt x="443540" y="476052"/>
                  </a:lnTo>
                  <a:lnTo>
                    <a:pt x="405891" y="502665"/>
                  </a:lnTo>
                  <a:lnTo>
                    <a:pt x="363869" y="522619"/>
                  </a:lnTo>
                  <a:lnTo>
                    <a:pt x="318233" y="535149"/>
                  </a:lnTo>
                  <a:lnTo>
                    <a:pt x="269748" y="539496"/>
                  </a:lnTo>
                  <a:lnTo>
                    <a:pt x="221262" y="535149"/>
                  </a:lnTo>
                  <a:lnTo>
                    <a:pt x="175626" y="522619"/>
                  </a:lnTo>
                  <a:lnTo>
                    <a:pt x="133604" y="502665"/>
                  </a:lnTo>
                  <a:lnTo>
                    <a:pt x="95955" y="476052"/>
                  </a:lnTo>
                  <a:lnTo>
                    <a:pt x="63443" y="443540"/>
                  </a:lnTo>
                  <a:lnTo>
                    <a:pt x="36830" y="405891"/>
                  </a:lnTo>
                  <a:lnTo>
                    <a:pt x="16876" y="363869"/>
                  </a:lnTo>
                  <a:lnTo>
                    <a:pt x="4346" y="318233"/>
                  </a:lnTo>
                  <a:lnTo>
                    <a:pt x="0" y="269748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4163" y="3842004"/>
              <a:ext cx="539750" cy="508000"/>
            </a:xfrm>
            <a:custGeom>
              <a:avLst/>
              <a:gdLst/>
              <a:ahLst/>
              <a:cxnLst/>
              <a:rect l="l" t="t" r="r" b="b"/>
              <a:pathLst>
                <a:path w="539750" h="508000">
                  <a:moveTo>
                    <a:pt x="269748" y="0"/>
                  </a:moveTo>
                  <a:lnTo>
                    <a:pt x="221262" y="4090"/>
                  </a:lnTo>
                  <a:lnTo>
                    <a:pt x="175626" y="15881"/>
                  </a:lnTo>
                  <a:lnTo>
                    <a:pt x="133604" y="34656"/>
                  </a:lnTo>
                  <a:lnTo>
                    <a:pt x="95955" y="59697"/>
                  </a:lnTo>
                  <a:lnTo>
                    <a:pt x="63443" y="90284"/>
                  </a:lnTo>
                  <a:lnTo>
                    <a:pt x="36830" y="125701"/>
                  </a:lnTo>
                  <a:lnTo>
                    <a:pt x="16876" y="165229"/>
                  </a:lnTo>
                  <a:lnTo>
                    <a:pt x="4346" y="208150"/>
                  </a:lnTo>
                  <a:lnTo>
                    <a:pt x="0" y="253746"/>
                  </a:lnTo>
                  <a:lnTo>
                    <a:pt x="4346" y="299341"/>
                  </a:lnTo>
                  <a:lnTo>
                    <a:pt x="16876" y="342262"/>
                  </a:lnTo>
                  <a:lnTo>
                    <a:pt x="36829" y="381790"/>
                  </a:lnTo>
                  <a:lnTo>
                    <a:pt x="63443" y="417207"/>
                  </a:lnTo>
                  <a:lnTo>
                    <a:pt x="95955" y="447794"/>
                  </a:lnTo>
                  <a:lnTo>
                    <a:pt x="133603" y="472835"/>
                  </a:lnTo>
                  <a:lnTo>
                    <a:pt x="175626" y="491610"/>
                  </a:lnTo>
                  <a:lnTo>
                    <a:pt x="221262" y="503401"/>
                  </a:lnTo>
                  <a:lnTo>
                    <a:pt x="269748" y="507492"/>
                  </a:lnTo>
                  <a:lnTo>
                    <a:pt x="318233" y="503401"/>
                  </a:lnTo>
                  <a:lnTo>
                    <a:pt x="363869" y="491610"/>
                  </a:lnTo>
                  <a:lnTo>
                    <a:pt x="405891" y="472835"/>
                  </a:lnTo>
                  <a:lnTo>
                    <a:pt x="443540" y="447794"/>
                  </a:lnTo>
                  <a:lnTo>
                    <a:pt x="476052" y="417207"/>
                  </a:lnTo>
                  <a:lnTo>
                    <a:pt x="502665" y="381790"/>
                  </a:lnTo>
                  <a:lnTo>
                    <a:pt x="522619" y="342262"/>
                  </a:lnTo>
                  <a:lnTo>
                    <a:pt x="535149" y="299341"/>
                  </a:lnTo>
                  <a:lnTo>
                    <a:pt x="539496" y="253746"/>
                  </a:lnTo>
                  <a:lnTo>
                    <a:pt x="535149" y="208150"/>
                  </a:lnTo>
                  <a:lnTo>
                    <a:pt x="522619" y="165229"/>
                  </a:lnTo>
                  <a:lnTo>
                    <a:pt x="502666" y="125701"/>
                  </a:lnTo>
                  <a:lnTo>
                    <a:pt x="476052" y="90284"/>
                  </a:lnTo>
                  <a:lnTo>
                    <a:pt x="443540" y="59697"/>
                  </a:lnTo>
                  <a:lnTo>
                    <a:pt x="405892" y="34656"/>
                  </a:lnTo>
                  <a:lnTo>
                    <a:pt x="363869" y="15881"/>
                  </a:lnTo>
                  <a:lnTo>
                    <a:pt x="318233" y="409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84163" y="3842004"/>
              <a:ext cx="539750" cy="508000"/>
            </a:xfrm>
            <a:custGeom>
              <a:avLst/>
              <a:gdLst/>
              <a:ahLst/>
              <a:cxnLst/>
              <a:rect l="l" t="t" r="r" b="b"/>
              <a:pathLst>
                <a:path w="539750" h="508000">
                  <a:moveTo>
                    <a:pt x="0" y="253746"/>
                  </a:moveTo>
                  <a:lnTo>
                    <a:pt x="4346" y="208150"/>
                  </a:lnTo>
                  <a:lnTo>
                    <a:pt x="16876" y="165229"/>
                  </a:lnTo>
                  <a:lnTo>
                    <a:pt x="36830" y="125701"/>
                  </a:lnTo>
                  <a:lnTo>
                    <a:pt x="63443" y="90284"/>
                  </a:lnTo>
                  <a:lnTo>
                    <a:pt x="95955" y="59697"/>
                  </a:lnTo>
                  <a:lnTo>
                    <a:pt x="133604" y="34656"/>
                  </a:lnTo>
                  <a:lnTo>
                    <a:pt x="175626" y="15881"/>
                  </a:lnTo>
                  <a:lnTo>
                    <a:pt x="221262" y="4090"/>
                  </a:lnTo>
                  <a:lnTo>
                    <a:pt x="269748" y="0"/>
                  </a:lnTo>
                  <a:lnTo>
                    <a:pt x="318233" y="4090"/>
                  </a:lnTo>
                  <a:lnTo>
                    <a:pt x="363869" y="15881"/>
                  </a:lnTo>
                  <a:lnTo>
                    <a:pt x="405892" y="34656"/>
                  </a:lnTo>
                  <a:lnTo>
                    <a:pt x="443540" y="59697"/>
                  </a:lnTo>
                  <a:lnTo>
                    <a:pt x="476052" y="90284"/>
                  </a:lnTo>
                  <a:lnTo>
                    <a:pt x="502666" y="125701"/>
                  </a:lnTo>
                  <a:lnTo>
                    <a:pt x="522619" y="165229"/>
                  </a:lnTo>
                  <a:lnTo>
                    <a:pt x="535149" y="208150"/>
                  </a:lnTo>
                  <a:lnTo>
                    <a:pt x="539496" y="253746"/>
                  </a:lnTo>
                  <a:lnTo>
                    <a:pt x="535149" y="299341"/>
                  </a:lnTo>
                  <a:lnTo>
                    <a:pt x="522619" y="342262"/>
                  </a:lnTo>
                  <a:lnTo>
                    <a:pt x="502665" y="381790"/>
                  </a:lnTo>
                  <a:lnTo>
                    <a:pt x="476052" y="417207"/>
                  </a:lnTo>
                  <a:lnTo>
                    <a:pt x="443540" y="447794"/>
                  </a:lnTo>
                  <a:lnTo>
                    <a:pt x="405891" y="472835"/>
                  </a:lnTo>
                  <a:lnTo>
                    <a:pt x="363869" y="491610"/>
                  </a:lnTo>
                  <a:lnTo>
                    <a:pt x="318233" y="503401"/>
                  </a:lnTo>
                  <a:lnTo>
                    <a:pt x="269748" y="507492"/>
                  </a:lnTo>
                  <a:lnTo>
                    <a:pt x="221262" y="503401"/>
                  </a:lnTo>
                  <a:lnTo>
                    <a:pt x="175626" y="491610"/>
                  </a:lnTo>
                  <a:lnTo>
                    <a:pt x="133603" y="472835"/>
                  </a:lnTo>
                  <a:lnTo>
                    <a:pt x="95955" y="447794"/>
                  </a:lnTo>
                  <a:lnTo>
                    <a:pt x="63443" y="417207"/>
                  </a:lnTo>
                  <a:lnTo>
                    <a:pt x="36829" y="381790"/>
                  </a:lnTo>
                  <a:lnTo>
                    <a:pt x="16876" y="342262"/>
                  </a:lnTo>
                  <a:lnTo>
                    <a:pt x="4346" y="299341"/>
                  </a:lnTo>
                  <a:lnTo>
                    <a:pt x="0" y="253746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87211" y="4687824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270510" y="0"/>
                  </a:moveTo>
                  <a:lnTo>
                    <a:pt x="221897" y="4346"/>
                  </a:lnTo>
                  <a:lnTo>
                    <a:pt x="176139" y="16876"/>
                  </a:lnTo>
                  <a:lnTo>
                    <a:pt x="133999" y="36829"/>
                  </a:lnTo>
                  <a:lnTo>
                    <a:pt x="96243" y="63443"/>
                  </a:lnTo>
                  <a:lnTo>
                    <a:pt x="63635" y="95955"/>
                  </a:lnTo>
                  <a:lnTo>
                    <a:pt x="36942" y="133603"/>
                  </a:lnTo>
                  <a:lnTo>
                    <a:pt x="16929" y="175626"/>
                  </a:lnTo>
                  <a:lnTo>
                    <a:pt x="4359" y="221262"/>
                  </a:lnTo>
                  <a:lnTo>
                    <a:pt x="0" y="269748"/>
                  </a:lnTo>
                  <a:lnTo>
                    <a:pt x="4359" y="318233"/>
                  </a:lnTo>
                  <a:lnTo>
                    <a:pt x="16929" y="363869"/>
                  </a:lnTo>
                  <a:lnTo>
                    <a:pt x="36942" y="405891"/>
                  </a:lnTo>
                  <a:lnTo>
                    <a:pt x="63635" y="443540"/>
                  </a:lnTo>
                  <a:lnTo>
                    <a:pt x="96243" y="476052"/>
                  </a:lnTo>
                  <a:lnTo>
                    <a:pt x="133999" y="502665"/>
                  </a:lnTo>
                  <a:lnTo>
                    <a:pt x="176139" y="522619"/>
                  </a:lnTo>
                  <a:lnTo>
                    <a:pt x="221897" y="535149"/>
                  </a:lnTo>
                  <a:lnTo>
                    <a:pt x="270510" y="539495"/>
                  </a:lnTo>
                  <a:lnTo>
                    <a:pt x="319122" y="535149"/>
                  </a:lnTo>
                  <a:lnTo>
                    <a:pt x="364880" y="522619"/>
                  </a:lnTo>
                  <a:lnTo>
                    <a:pt x="407020" y="502665"/>
                  </a:lnTo>
                  <a:lnTo>
                    <a:pt x="444776" y="476052"/>
                  </a:lnTo>
                  <a:lnTo>
                    <a:pt x="477384" y="443540"/>
                  </a:lnTo>
                  <a:lnTo>
                    <a:pt x="504077" y="405891"/>
                  </a:lnTo>
                  <a:lnTo>
                    <a:pt x="524090" y="363869"/>
                  </a:lnTo>
                  <a:lnTo>
                    <a:pt x="536660" y="318233"/>
                  </a:lnTo>
                  <a:lnTo>
                    <a:pt x="541020" y="269748"/>
                  </a:lnTo>
                  <a:lnTo>
                    <a:pt x="536660" y="221262"/>
                  </a:lnTo>
                  <a:lnTo>
                    <a:pt x="524090" y="175626"/>
                  </a:lnTo>
                  <a:lnTo>
                    <a:pt x="504077" y="133604"/>
                  </a:lnTo>
                  <a:lnTo>
                    <a:pt x="477384" y="95955"/>
                  </a:lnTo>
                  <a:lnTo>
                    <a:pt x="444776" y="63443"/>
                  </a:lnTo>
                  <a:lnTo>
                    <a:pt x="407020" y="36830"/>
                  </a:lnTo>
                  <a:lnTo>
                    <a:pt x="364880" y="16876"/>
                  </a:lnTo>
                  <a:lnTo>
                    <a:pt x="319122" y="4346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92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7211" y="4687824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0" y="269748"/>
                  </a:moveTo>
                  <a:lnTo>
                    <a:pt x="4359" y="221262"/>
                  </a:lnTo>
                  <a:lnTo>
                    <a:pt x="16929" y="175626"/>
                  </a:lnTo>
                  <a:lnTo>
                    <a:pt x="36942" y="133603"/>
                  </a:lnTo>
                  <a:lnTo>
                    <a:pt x="63635" y="95955"/>
                  </a:lnTo>
                  <a:lnTo>
                    <a:pt x="96243" y="63443"/>
                  </a:lnTo>
                  <a:lnTo>
                    <a:pt x="133999" y="36829"/>
                  </a:lnTo>
                  <a:lnTo>
                    <a:pt x="176139" y="16876"/>
                  </a:lnTo>
                  <a:lnTo>
                    <a:pt x="221897" y="4346"/>
                  </a:lnTo>
                  <a:lnTo>
                    <a:pt x="270510" y="0"/>
                  </a:lnTo>
                  <a:lnTo>
                    <a:pt x="319122" y="4346"/>
                  </a:lnTo>
                  <a:lnTo>
                    <a:pt x="364880" y="16876"/>
                  </a:lnTo>
                  <a:lnTo>
                    <a:pt x="407020" y="36830"/>
                  </a:lnTo>
                  <a:lnTo>
                    <a:pt x="444776" y="63443"/>
                  </a:lnTo>
                  <a:lnTo>
                    <a:pt x="477384" y="95955"/>
                  </a:lnTo>
                  <a:lnTo>
                    <a:pt x="504077" y="133604"/>
                  </a:lnTo>
                  <a:lnTo>
                    <a:pt x="524090" y="175626"/>
                  </a:lnTo>
                  <a:lnTo>
                    <a:pt x="536660" y="221262"/>
                  </a:lnTo>
                  <a:lnTo>
                    <a:pt x="541020" y="269748"/>
                  </a:lnTo>
                  <a:lnTo>
                    <a:pt x="536660" y="318233"/>
                  </a:lnTo>
                  <a:lnTo>
                    <a:pt x="524090" y="363869"/>
                  </a:lnTo>
                  <a:lnTo>
                    <a:pt x="504077" y="405891"/>
                  </a:lnTo>
                  <a:lnTo>
                    <a:pt x="477384" y="443540"/>
                  </a:lnTo>
                  <a:lnTo>
                    <a:pt x="444776" y="476052"/>
                  </a:lnTo>
                  <a:lnTo>
                    <a:pt x="407020" y="502665"/>
                  </a:lnTo>
                  <a:lnTo>
                    <a:pt x="364880" y="522619"/>
                  </a:lnTo>
                  <a:lnTo>
                    <a:pt x="319122" y="535149"/>
                  </a:lnTo>
                  <a:lnTo>
                    <a:pt x="270510" y="539495"/>
                  </a:lnTo>
                  <a:lnTo>
                    <a:pt x="221897" y="535149"/>
                  </a:lnTo>
                  <a:lnTo>
                    <a:pt x="176139" y="522619"/>
                  </a:lnTo>
                  <a:lnTo>
                    <a:pt x="133999" y="502665"/>
                  </a:lnTo>
                  <a:lnTo>
                    <a:pt x="96243" y="476052"/>
                  </a:lnTo>
                  <a:lnTo>
                    <a:pt x="63635" y="443540"/>
                  </a:lnTo>
                  <a:lnTo>
                    <a:pt x="36942" y="405891"/>
                  </a:lnTo>
                  <a:lnTo>
                    <a:pt x="16929" y="363869"/>
                  </a:lnTo>
                  <a:lnTo>
                    <a:pt x="4359" y="318233"/>
                  </a:lnTo>
                  <a:lnTo>
                    <a:pt x="0" y="269748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58255" y="5590032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270510" y="0"/>
                  </a:moveTo>
                  <a:lnTo>
                    <a:pt x="221897" y="4358"/>
                  </a:lnTo>
                  <a:lnTo>
                    <a:pt x="176139" y="16923"/>
                  </a:lnTo>
                  <a:lnTo>
                    <a:pt x="133999" y="36931"/>
                  </a:lnTo>
                  <a:lnTo>
                    <a:pt x="96243" y="63619"/>
                  </a:lnTo>
                  <a:lnTo>
                    <a:pt x="63635" y="96222"/>
                  </a:lnTo>
                  <a:lnTo>
                    <a:pt x="36942" y="133976"/>
                  </a:lnTo>
                  <a:lnTo>
                    <a:pt x="16929" y="176118"/>
                  </a:lnTo>
                  <a:lnTo>
                    <a:pt x="4359" y="221884"/>
                  </a:lnTo>
                  <a:lnTo>
                    <a:pt x="0" y="270510"/>
                  </a:lnTo>
                  <a:lnTo>
                    <a:pt x="4359" y="319135"/>
                  </a:lnTo>
                  <a:lnTo>
                    <a:pt x="16929" y="364901"/>
                  </a:lnTo>
                  <a:lnTo>
                    <a:pt x="36942" y="407043"/>
                  </a:lnTo>
                  <a:lnTo>
                    <a:pt x="63635" y="444797"/>
                  </a:lnTo>
                  <a:lnTo>
                    <a:pt x="96243" y="477400"/>
                  </a:lnTo>
                  <a:lnTo>
                    <a:pt x="133999" y="504088"/>
                  </a:lnTo>
                  <a:lnTo>
                    <a:pt x="176139" y="524096"/>
                  </a:lnTo>
                  <a:lnTo>
                    <a:pt x="221897" y="536661"/>
                  </a:lnTo>
                  <a:lnTo>
                    <a:pt x="270510" y="541020"/>
                  </a:lnTo>
                  <a:lnTo>
                    <a:pt x="319122" y="536661"/>
                  </a:lnTo>
                  <a:lnTo>
                    <a:pt x="364880" y="524096"/>
                  </a:lnTo>
                  <a:lnTo>
                    <a:pt x="407020" y="504088"/>
                  </a:lnTo>
                  <a:lnTo>
                    <a:pt x="444776" y="477400"/>
                  </a:lnTo>
                  <a:lnTo>
                    <a:pt x="477384" y="444797"/>
                  </a:lnTo>
                  <a:lnTo>
                    <a:pt x="504077" y="407043"/>
                  </a:lnTo>
                  <a:lnTo>
                    <a:pt x="524090" y="364901"/>
                  </a:lnTo>
                  <a:lnTo>
                    <a:pt x="536660" y="319135"/>
                  </a:lnTo>
                  <a:lnTo>
                    <a:pt x="541020" y="270510"/>
                  </a:lnTo>
                  <a:lnTo>
                    <a:pt x="536660" y="221884"/>
                  </a:lnTo>
                  <a:lnTo>
                    <a:pt x="524090" y="176118"/>
                  </a:lnTo>
                  <a:lnTo>
                    <a:pt x="504077" y="133976"/>
                  </a:lnTo>
                  <a:lnTo>
                    <a:pt x="477384" y="96222"/>
                  </a:lnTo>
                  <a:lnTo>
                    <a:pt x="444776" y="63619"/>
                  </a:lnTo>
                  <a:lnTo>
                    <a:pt x="407020" y="36931"/>
                  </a:lnTo>
                  <a:lnTo>
                    <a:pt x="364880" y="16923"/>
                  </a:lnTo>
                  <a:lnTo>
                    <a:pt x="319122" y="4358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92F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58255" y="5590032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0" y="270510"/>
                  </a:moveTo>
                  <a:lnTo>
                    <a:pt x="4359" y="221884"/>
                  </a:lnTo>
                  <a:lnTo>
                    <a:pt x="16929" y="176118"/>
                  </a:lnTo>
                  <a:lnTo>
                    <a:pt x="36942" y="133976"/>
                  </a:lnTo>
                  <a:lnTo>
                    <a:pt x="63635" y="96222"/>
                  </a:lnTo>
                  <a:lnTo>
                    <a:pt x="96243" y="63619"/>
                  </a:lnTo>
                  <a:lnTo>
                    <a:pt x="133999" y="36931"/>
                  </a:lnTo>
                  <a:lnTo>
                    <a:pt x="176139" y="16923"/>
                  </a:lnTo>
                  <a:lnTo>
                    <a:pt x="221897" y="4358"/>
                  </a:lnTo>
                  <a:lnTo>
                    <a:pt x="270510" y="0"/>
                  </a:lnTo>
                  <a:lnTo>
                    <a:pt x="319122" y="4358"/>
                  </a:lnTo>
                  <a:lnTo>
                    <a:pt x="364880" y="16923"/>
                  </a:lnTo>
                  <a:lnTo>
                    <a:pt x="407020" y="36931"/>
                  </a:lnTo>
                  <a:lnTo>
                    <a:pt x="444776" y="63619"/>
                  </a:lnTo>
                  <a:lnTo>
                    <a:pt x="477384" y="96222"/>
                  </a:lnTo>
                  <a:lnTo>
                    <a:pt x="504077" y="133976"/>
                  </a:lnTo>
                  <a:lnTo>
                    <a:pt x="524090" y="176118"/>
                  </a:lnTo>
                  <a:lnTo>
                    <a:pt x="536660" y="221884"/>
                  </a:lnTo>
                  <a:lnTo>
                    <a:pt x="541020" y="270510"/>
                  </a:lnTo>
                  <a:lnTo>
                    <a:pt x="536660" y="319135"/>
                  </a:lnTo>
                  <a:lnTo>
                    <a:pt x="524090" y="364901"/>
                  </a:lnTo>
                  <a:lnTo>
                    <a:pt x="504077" y="407043"/>
                  </a:lnTo>
                  <a:lnTo>
                    <a:pt x="477384" y="444797"/>
                  </a:lnTo>
                  <a:lnTo>
                    <a:pt x="444776" y="477400"/>
                  </a:lnTo>
                  <a:lnTo>
                    <a:pt x="407020" y="504088"/>
                  </a:lnTo>
                  <a:lnTo>
                    <a:pt x="364880" y="524096"/>
                  </a:lnTo>
                  <a:lnTo>
                    <a:pt x="319122" y="536661"/>
                  </a:lnTo>
                  <a:lnTo>
                    <a:pt x="270510" y="541020"/>
                  </a:lnTo>
                  <a:lnTo>
                    <a:pt x="221897" y="536661"/>
                  </a:lnTo>
                  <a:lnTo>
                    <a:pt x="176139" y="524096"/>
                  </a:lnTo>
                  <a:lnTo>
                    <a:pt x="133999" y="504088"/>
                  </a:lnTo>
                  <a:lnTo>
                    <a:pt x="96243" y="477400"/>
                  </a:lnTo>
                  <a:lnTo>
                    <a:pt x="63635" y="444797"/>
                  </a:lnTo>
                  <a:lnTo>
                    <a:pt x="36942" y="407043"/>
                  </a:lnTo>
                  <a:lnTo>
                    <a:pt x="16929" y="364901"/>
                  </a:lnTo>
                  <a:lnTo>
                    <a:pt x="4359" y="319135"/>
                  </a:lnTo>
                  <a:lnTo>
                    <a:pt x="0" y="270510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99149" y="3210559"/>
              <a:ext cx="1210310" cy="2674620"/>
            </a:xfrm>
            <a:custGeom>
              <a:avLst/>
              <a:gdLst/>
              <a:ahLst/>
              <a:cxnLst/>
              <a:rect l="l" t="t" r="r" b="b"/>
              <a:pathLst>
                <a:path w="1210309" h="2674620">
                  <a:moveTo>
                    <a:pt x="1170139" y="1765427"/>
                  </a:moveTo>
                  <a:lnTo>
                    <a:pt x="1118362" y="1765427"/>
                  </a:lnTo>
                  <a:lnTo>
                    <a:pt x="1105649" y="1765427"/>
                  </a:lnTo>
                  <a:lnTo>
                    <a:pt x="1105281" y="1797050"/>
                  </a:lnTo>
                  <a:lnTo>
                    <a:pt x="1170139" y="1765427"/>
                  </a:lnTo>
                  <a:close/>
                </a:path>
                <a:path w="1210309" h="2674620">
                  <a:moveTo>
                    <a:pt x="1171575" y="889254"/>
                  </a:moveTo>
                  <a:lnTo>
                    <a:pt x="1158519" y="882650"/>
                  </a:lnTo>
                  <a:lnTo>
                    <a:pt x="1095502" y="850773"/>
                  </a:lnTo>
                  <a:lnTo>
                    <a:pt x="1095336" y="882599"/>
                  </a:lnTo>
                  <a:lnTo>
                    <a:pt x="24511" y="878078"/>
                  </a:lnTo>
                  <a:lnTo>
                    <a:pt x="24511" y="890778"/>
                  </a:lnTo>
                  <a:lnTo>
                    <a:pt x="1095273" y="895299"/>
                  </a:lnTo>
                  <a:lnTo>
                    <a:pt x="1108062" y="895350"/>
                  </a:lnTo>
                  <a:lnTo>
                    <a:pt x="1095273" y="895350"/>
                  </a:lnTo>
                  <a:lnTo>
                    <a:pt x="1095121" y="926973"/>
                  </a:lnTo>
                  <a:lnTo>
                    <a:pt x="1159217" y="895350"/>
                  </a:lnTo>
                  <a:lnTo>
                    <a:pt x="1171575" y="889254"/>
                  </a:lnTo>
                  <a:close/>
                </a:path>
                <a:path w="1210309" h="2674620">
                  <a:moveTo>
                    <a:pt x="1180846" y="38481"/>
                  </a:moveTo>
                  <a:lnTo>
                    <a:pt x="1167803" y="31877"/>
                  </a:lnTo>
                  <a:lnTo>
                    <a:pt x="1104900" y="0"/>
                  </a:lnTo>
                  <a:lnTo>
                    <a:pt x="1104734" y="31813"/>
                  </a:lnTo>
                  <a:lnTo>
                    <a:pt x="127" y="26162"/>
                  </a:lnTo>
                  <a:lnTo>
                    <a:pt x="127" y="38862"/>
                  </a:lnTo>
                  <a:lnTo>
                    <a:pt x="1104671" y="44513"/>
                  </a:lnTo>
                  <a:lnTo>
                    <a:pt x="1117333" y="44577"/>
                  </a:lnTo>
                  <a:lnTo>
                    <a:pt x="1104671" y="44577"/>
                  </a:lnTo>
                  <a:lnTo>
                    <a:pt x="1104519" y="76200"/>
                  </a:lnTo>
                  <a:lnTo>
                    <a:pt x="1168501" y="44577"/>
                  </a:lnTo>
                  <a:lnTo>
                    <a:pt x="1180846" y="38481"/>
                  </a:lnTo>
                  <a:close/>
                </a:path>
                <a:path w="1210309" h="2674620">
                  <a:moveTo>
                    <a:pt x="1181862" y="1759712"/>
                  </a:moveTo>
                  <a:lnTo>
                    <a:pt x="1106170" y="1720850"/>
                  </a:lnTo>
                  <a:lnTo>
                    <a:pt x="1105789" y="1752587"/>
                  </a:lnTo>
                  <a:lnTo>
                    <a:pt x="29210" y="1740662"/>
                  </a:lnTo>
                  <a:lnTo>
                    <a:pt x="28968" y="1752587"/>
                  </a:lnTo>
                  <a:lnTo>
                    <a:pt x="28956" y="1753362"/>
                  </a:lnTo>
                  <a:lnTo>
                    <a:pt x="1105649" y="1765287"/>
                  </a:lnTo>
                  <a:lnTo>
                    <a:pt x="1118362" y="1765287"/>
                  </a:lnTo>
                  <a:lnTo>
                    <a:pt x="1170419" y="1765287"/>
                  </a:lnTo>
                  <a:lnTo>
                    <a:pt x="1181862" y="1759712"/>
                  </a:lnTo>
                  <a:close/>
                </a:path>
                <a:path w="1210309" h="2674620">
                  <a:moveTo>
                    <a:pt x="1210056" y="2635504"/>
                  </a:moveTo>
                  <a:lnTo>
                    <a:pt x="1198499" y="2629890"/>
                  </a:lnTo>
                  <a:lnTo>
                    <a:pt x="1133475" y="2598293"/>
                  </a:lnTo>
                  <a:lnTo>
                    <a:pt x="1133843" y="2629890"/>
                  </a:lnTo>
                  <a:lnTo>
                    <a:pt x="1133843" y="2630043"/>
                  </a:lnTo>
                  <a:lnTo>
                    <a:pt x="0" y="2643276"/>
                  </a:lnTo>
                  <a:lnTo>
                    <a:pt x="254" y="2655976"/>
                  </a:lnTo>
                  <a:lnTo>
                    <a:pt x="1133983" y="2642743"/>
                  </a:lnTo>
                  <a:lnTo>
                    <a:pt x="1134364" y="2674493"/>
                  </a:lnTo>
                  <a:lnTo>
                    <a:pt x="1210056" y="2635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80376" y="2979420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6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539496" y="539496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91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80376" y="2979420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539496"/>
                  </a:moveTo>
                  <a:lnTo>
                    <a:pt x="539496" y="539496"/>
                  </a:lnTo>
                  <a:lnTo>
                    <a:pt x="539496" y="0"/>
                  </a:lnTo>
                  <a:lnTo>
                    <a:pt x="0" y="0"/>
                  </a:lnTo>
                  <a:lnTo>
                    <a:pt x="0" y="539496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71231" y="3831336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6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539496" y="53949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91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71231" y="3831336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539495"/>
                  </a:moveTo>
                  <a:lnTo>
                    <a:pt x="539496" y="539495"/>
                  </a:lnTo>
                  <a:lnTo>
                    <a:pt x="53949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80376" y="4700016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6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539496" y="53949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91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80376" y="4700016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539495"/>
                  </a:moveTo>
                  <a:lnTo>
                    <a:pt x="539496" y="539495"/>
                  </a:lnTo>
                  <a:lnTo>
                    <a:pt x="53949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80376" y="5570220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539496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539496" y="53949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91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80376" y="5570220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539495"/>
                  </a:moveTo>
                  <a:lnTo>
                    <a:pt x="539496" y="539495"/>
                  </a:lnTo>
                  <a:lnTo>
                    <a:pt x="539496" y="0"/>
                  </a:lnTo>
                  <a:lnTo>
                    <a:pt x="0" y="0"/>
                  </a:lnTo>
                  <a:lnTo>
                    <a:pt x="0" y="539495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10727" y="3249168"/>
              <a:ext cx="1767839" cy="2591435"/>
            </a:xfrm>
            <a:custGeom>
              <a:avLst/>
              <a:gdLst/>
              <a:ahLst/>
              <a:cxnLst/>
              <a:rect l="l" t="t" r="r" b="b"/>
              <a:pathLst>
                <a:path w="1767840" h="2591435">
                  <a:moveTo>
                    <a:pt x="9144" y="0"/>
                  </a:moveTo>
                  <a:lnTo>
                    <a:pt x="1730755" y="450596"/>
                  </a:lnTo>
                </a:path>
                <a:path w="1767840" h="2591435">
                  <a:moveTo>
                    <a:pt x="0" y="851789"/>
                  </a:moveTo>
                  <a:lnTo>
                    <a:pt x="1731391" y="451104"/>
                  </a:lnTo>
                </a:path>
                <a:path w="1767840" h="2591435">
                  <a:moveTo>
                    <a:pt x="9144" y="1721358"/>
                  </a:moveTo>
                  <a:lnTo>
                    <a:pt x="1730755" y="451104"/>
                  </a:lnTo>
                </a:path>
                <a:path w="1767840" h="2591435">
                  <a:moveTo>
                    <a:pt x="9144" y="2590927"/>
                  </a:moveTo>
                  <a:lnTo>
                    <a:pt x="1730755" y="451104"/>
                  </a:lnTo>
                </a:path>
                <a:path w="1767840" h="2591435">
                  <a:moveTo>
                    <a:pt x="9144" y="1720596"/>
                  </a:moveTo>
                  <a:lnTo>
                    <a:pt x="1766697" y="2182368"/>
                  </a:lnTo>
                </a:path>
                <a:path w="1767840" h="2591435">
                  <a:moveTo>
                    <a:pt x="0" y="851916"/>
                  </a:moveTo>
                  <a:lnTo>
                    <a:pt x="1767331" y="2183257"/>
                  </a:lnTo>
                </a:path>
                <a:path w="1767840" h="2591435">
                  <a:moveTo>
                    <a:pt x="0" y="851916"/>
                  </a:moveTo>
                  <a:lnTo>
                    <a:pt x="1739392" y="1304163"/>
                  </a:lnTo>
                </a:path>
                <a:path w="1767840" h="2591435">
                  <a:moveTo>
                    <a:pt x="9144" y="1720469"/>
                  </a:moveTo>
                  <a:lnTo>
                    <a:pt x="1738756" y="1303020"/>
                  </a:lnTo>
                </a:path>
                <a:path w="1767840" h="2591435">
                  <a:moveTo>
                    <a:pt x="9144" y="2589999"/>
                  </a:moveTo>
                  <a:lnTo>
                    <a:pt x="1738756" y="130302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878567" y="5161788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8" y="0"/>
                  </a:moveTo>
                  <a:lnTo>
                    <a:pt x="221262" y="4346"/>
                  </a:lnTo>
                  <a:lnTo>
                    <a:pt x="175626" y="16876"/>
                  </a:lnTo>
                  <a:lnTo>
                    <a:pt x="133603" y="36830"/>
                  </a:lnTo>
                  <a:lnTo>
                    <a:pt x="95955" y="63443"/>
                  </a:lnTo>
                  <a:lnTo>
                    <a:pt x="63443" y="95955"/>
                  </a:lnTo>
                  <a:lnTo>
                    <a:pt x="36829" y="133604"/>
                  </a:lnTo>
                  <a:lnTo>
                    <a:pt x="16876" y="175626"/>
                  </a:lnTo>
                  <a:lnTo>
                    <a:pt x="4346" y="221262"/>
                  </a:lnTo>
                  <a:lnTo>
                    <a:pt x="0" y="269748"/>
                  </a:lnTo>
                  <a:lnTo>
                    <a:pt x="4346" y="318233"/>
                  </a:lnTo>
                  <a:lnTo>
                    <a:pt x="16876" y="363869"/>
                  </a:lnTo>
                  <a:lnTo>
                    <a:pt x="36830" y="405892"/>
                  </a:lnTo>
                  <a:lnTo>
                    <a:pt x="63443" y="443540"/>
                  </a:lnTo>
                  <a:lnTo>
                    <a:pt x="95955" y="476052"/>
                  </a:lnTo>
                  <a:lnTo>
                    <a:pt x="133603" y="502666"/>
                  </a:lnTo>
                  <a:lnTo>
                    <a:pt x="175626" y="522619"/>
                  </a:lnTo>
                  <a:lnTo>
                    <a:pt x="221262" y="535149"/>
                  </a:lnTo>
                  <a:lnTo>
                    <a:pt x="269748" y="539496"/>
                  </a:lnTo>
                  <a:lnTo>
                    <a:pt x="318233" y="535149"/>
                  </a:lnTo>
                  <a:lnTo>
                    <a:pt x="363869" y="522619"/>
                  </a:lnTo>
                  <a:lnTo>
                    <a:pt x="405891" y="502666"/>
                  </a:lnTo>
                  <a:lnTo>
                    <a:pt x="443540" y="476052"/>
                  </a:lnTo>
                  <a:lnTo>
                    <a:pt x="476052" y="443540"/>
                  </a:lnTo>
                  <a:lnTo>
                    <a:pt x="502666" y="405892"/>
                  </a:lnTo>
                  <a:lnTo>
                    <a:pt x="522619" y="363869"/>
                  </a:lnTo>
                  <a:lnTo>
                    <a:pt x="535149" y="318233"/>
                  </a:lnTo>
                  <a:lnTo>
                    <a:pt x="539496" y="269748"/>
                  </a:lnTo>
                  <a:lnTo>
                    <a:pt x="535149" y="221262"/>
                  </a:lnTo>
                  <a:lnTo>
                    <a:pt x="522619" y="175626"/>
                  </a:lnTo>
                  <a:lnTo>
                    <a:pt x="502666" y="133604"/>
                  </a:lnTo>
                  <a:lnTo>
                    <a:pt x="476052" y="95955"/>
                  </a:lnTo>
                  <a:lnTo>
                    <a:pt x="443540" y="63443"/>
                  </a:lnTo>
                  <a:lnTo>
                    <a:pt x="405892" y="36830"/>
                  </a:lnTo>
                  <a:lnTo>
                    <a:pt x="363869" y="16876"/>
                  </a:lnTo>
                  <a:lnTo>
                    <a:pt x="318233" y="434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BA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878567" y="5161788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6" y="221262"/>
                  </a:lnTo>
                  <a:lnTo>
                    <a:pt x="16876" y="175626"/>
                  </a:lnTo>
                  <a:lnTo>
                    <a:pt x="36829" y="133604"/>
                  </a:lnTo>
                  <a:lnTo>
                    <a:pt x="63443" y="95955"/>
                  </a:lnTo>
                  <a:lnTo>
                    <a:pt x="95955" y="63443"/>
                  </a:lnTo>
                  <a:lnTo>
                    <a:pt x="133603" y="36830"/>
                  </a:lnTo>
                  <a:lnTo>
                    <a:pt x="175626" y="16876"/>
                  </a:lnTo>
                  <a:lnTo>
                    <a:pt x="221262" y="4346"/>
                  </a:lnTo>
                  <a:lnTo>
                    <a:pt x="269748" y="0"/>
                  </a:lnTo>
                  <a:lnTo>
                    <a:pt x="318233" y="4346"/>
                  </a:lnTo>
                  <a:lnTo>
                    <a:pt x="363869" y="16876"/>
                  </a:lnTo>
                  <a:lnTo>
                    <a:pt x="405892" y="36830"/>
                  </a:lnTo>
                  <a:lnTo>
                    <a:pt x="443540" y="63443"/>
                  </a:lnTo>
                  <a:lnTo>
                    <a:pt x="476052" y="95955"/>
                  </a:lnTo>
                  <a:lnTo>
                    <a:pt x="502666" y="133604"/>
                  </a:lnTo>
                  <a:lnTo>
                    <a:pt x="522619" y="175626"/>
                  </a:lnTo>
                  <a:lnTo>
                    <a:pt x="535149" y="221262"/>
                  </a:lnTo>
                  <a:lnTo>
                    <a:pt x="539496" y="269748"/>
                  </a:lnTo>
                  <a:lnTo>
                    <a:pt x="535149" y="318233"/>
                  </a:lnTo>
                  <a:lnTo>
                    <a:pt x="522619" y="363869"/>
                  </a:lnTo>
                  <a:lnTo>
                    <a:pt x="502666" y="405892"/>
                  </a:lnTo>
                  <a:lnTo>
                    <a:pt x="476052" y="443540"/>
                  </a:lnTo>
                  <a:lnTo>
                    <a:pt x="443540" y="476052"/>
                  </a:lnTo>
                  <a:lnTo>
                    <a:pt x="405891" y="502666"/>
                  </a:lnTo>
                  <a:lnTo>
                    <a:pt x="363869" y="522619"/>
                  </a:lnTo>
                  <a:lnTo>
                    <a:pt x="318233" y="535149"/>
                  </a:lnTo>
                  <a:lnTo>
                    <a:pt x="269748" y="539496"/>
                  </a:lnTo>
                  <a:lnTo>
                    <a:pt x="221262" y="535149"/>
                  </a:lnTo>
                  <a:lnTo>
                    <a:pt x="175626" y="522619"/>
                  </a:lnTo>
                  <a:lnTo>
                    <a:pt x="133603" y="502666"/>
                  </a:lnTo>
                  <a:lnTo>
                    <a:pt x="95955" y="476052"/>
                  </a:lnTo>
                  <a:lnTo>
                    <a:pt x="63443" y="443540"/>
                  </a:lnTo>
                  <a:lnTo>
                    <a:pt x="36830" y="405892"/>
                  </a:lnTo>
                  <a:lnTo>
                    <a:pt x="16876" y="363869"/>
                  </a:lnTo>
                  <a:lnTo>
                    <a:pt x="4346" y="318233"/>
                  </a:lnTo>
                  <a:lnTo>
                    <a:pt x="0" y="269748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49612" y="4282440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270510" y="0"/>
                  </a:moveTo>
                  <a:lnTo>
                    <a:pt x="221897" y="4346"/>
                  </a:lnTo>
                  <a:lnTo>
                    <a:pt x="176139" y="16876"/>
                  </a:lnTo>
                  <a:lnTo>
                    <a:pt x="133999" y="36830"/>
                  </a:lnTo>
                  <a:lnTo>
                    <a:pt x="96243" y="63443"/>
                  </a:lnTo>
                  <a:lnTo>
                    <a:pt x="63635" y="95955"/>
                  </a:lnTo>
                  <a:lnTo>
                    <a:pt x="36942" y="133604"/>
                  </a:lnTo>
                  <a:lnTo>
                    <a:pt x="16929" y="175626"/>
                  </a:lnTo>
                  <a:lnTo>
                    <a:pt x="4359" y="221262"/>
                  </a:lnTo>
                  <a:lnTo>
                    <a:pt x="0" y="269748"/>
                  </a:lnTo>
                  <a:lnTo>
                    <a:pt x="4359" y="318233"/>
                  </a:lnTo>
                  <a:lnTo>
                    <a:pt x="16929" y="363869"/>
                  </a:lnTo>
                  <a:lnTo>
                    <a:pt x="36942" y="405891"/>
                  </a:lnTo>
                  <a:lnTo>
                    <a:pt x="63635" y="443540"/>
                  </a:lnTo>
                  <a:lnTo>
                    <a:pt x="96243" y="476052"/>
                  </a:lnTo>
                  <a:lnTo>
                    <a:pt x="133999" y="502665"/>
                  </a:lnTo>
                  <a:lnTo>
                    <a:pt x="176139" y="522619"/>
                  </a:lnTo>
                  <a:lnTo>
                    <a:pt x="221897" y="535149"/>
                  </a:lnTo>
                  <a:lnTo>
                    <a:pt x="270510" y="539496"/>
                  </a:lnTo>
                  <a:lnTo>
                    <a:pt x="319122" y="535149"/>
                  </a:lnTo>
                  <a:lnTo>
                    <a:pt x="364880" y="522619"/>
                  </a:lnTo>
                  <a:lnTo>
                    <a:pt x="407020" y="502666"/>
                  </a:lnTo>
                  <a:lnTo>
                    <a:pt x="444776" y="476052"/>
                  </a:lnTo>
                  <a:lnTo>
                    <a:pt x="477384" y="443540"/>
                  </a:lnTo>
                  <a:lnTo>
                    <a:pt x="504077" y="405892"/>
                  </a:lnTo>
                  <a:lnTo>
                    <a:pt x="524090" y="363869"/>
                  </a:lnTo>
                  <a:lnTo>
                    <a:pt x="536660" y="318233"/>
                  </a:lnTo>
                  <a:lnTo>
                    <a:pt x="541020" y="269748"/>
                  </a:lnTo>
                  <a:lnTo>
                    <a:pt x="536660" y="221262"/>
                  </a:lnTo>
                  <a:lnTo>
                    <a:pt x="524090" y="175626"/>
                  </a:lnTo>
                  <a:lnTo>
                    <a:pt x="504077" y="133604"/>
                  </a:lnTo>
                  <a:lnTo>
                    <a:pt x="477384" y="95955"/>
                  </a:lnTo>
                  <a:lnTo>
                    <a:pt x="444776" y="63443"/>
                  </a:lnTo>
                  <a:lnTo>
                    <a:pt x="407020" y="36830"/>
                  </a:lnTo>
                  <a:lnTo>
                    <a:pt x="364880" y="16876"/>
                  </a:lnTo>
                  <a:lnTo>
                    <a:pt x="319122" y="4346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BA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49612" y="4282440"/>
              <a:ext cx="541020" cy="539750"/>
            </a:xfrm>
            <a:custGeom>
              <a:avLst/>
              <a:gdLst/>
              <a:ahLst/>
              <a:cxnLst/>
              <a:rect l="l" t="t" r="r" b="b"/>
              <a:pathLst>
                <a:path w="541020" h="539750">
                  <a:moveTo>
                    <a:pt x="0" y="269748"/>
                  </a:moveTo>
                  <a:lnTo>
                    <a:pt x="4359" y="221262"/>
                  </a:lnTo>
                  <a:lnTo>
                    <a:pt x="16929" y="175626"/>
                  </a:lnTo>
                  <a:lnTo>
                    <a:pt x="36942" y="133604"/>
                  </a:lnTo>
                  <a:lnTo>
                    <a:pt x="63635" y="95955"/>
                  </a:lnTo>
                  <a:lnTo>
                    <a:pt x="96243" y="63443"/>
                  </a:lnTo>
                  <a:lnTo>
                    <a:pt x="133999" y="36830"/>
                  </a:lnTo>
                  <a:lnTo>
                    <a:pt x="176139" y="16876"/>
                  </a:lnTo>
                  <a:lnTo>
                    <a:pt x="221897" y="4346"/>
                  </a:lnTo>
                  <a:lnTo>
                    <a:pt x="270510" y="0"/>
                  </a:lnTo>
                  <a:lnTo>
                    <a:pt x="319122" y="4346"/>
                  </a:lnTo>
                  <a:lnTo>
                    <a:pt x="364880" y="16876"/>
                  </a:lnTo>
                  <a:lnTo>
                    <a:pt x="407020" y="36830"/>
                  </a:lnTo>
                  <a:lnTo>
                    <a:pt x="444776" y="63443"/>
                  </a:lnTo>
                  <a:lnTo>
                    <a:pt x="477384" y="95955"/>
                  </a:lnTo>
                  <a:lnTo>
                    <a:pt x="504077" y="133604"/>
                  </a:lnTo>
                  <a:lnTo>
                    <a:pt x="524090" y="175626"/>
                  </a:lnTo>
                  <a:lnTo>
                    <a:pt x="536660" y="221262"/>
                  </a:lnTo>
                  <a:lnTo>
                    <a:pt x="541020" y="269748"/>
                  </a:lnTo>
                  <a:lnTo>
                    <a:pt x="536660" y="318233"/>
                  </a:lnTo>
                  <a:lnTo>
                    <a:pt x="524090" y="363869"/>
                  </a:lnTo>
                  <a:lnTo>
                    <a:pt x="504077" y="405892"/>
                  </a:lnTo>
                  <a:lnTo>
                    <a:pt x="477384" y="443540"/>
                  </a:lnTo>
                  <a:lnTo>
                    <a:pt x="444776" y="476052"/>
                  </a:lnTo>
                  <a:lnTo>
                    <a:pt x="407020" y="502666"/>
                  </a:lnTo>
                  <a:lnTo>
                    <a:pt x="364880" y="522619"/>
                  </a:lnTo>
                  <a:lnTo>
                    <a:pt x="319122" y="535149"/>
                  </a:lnTo>
                  <a:lnTo>
                    <a:pt x="270510" y="539496"/>
                  </a:lnTo>
                  <a:lnTo>
                    <a:pt x="221897" y="535149"/>
                  </a:lnTo>
                  <a:lnTo>
                    <a:pt x="176139" y="522619"/>
                  </a:lnTo>
                  <a:lnTo>
                    <a:pt x="133999" y="502665"/>
                  </a:lnTo>
                  <a:lnTo>
                    <a:pt x="96243" y="476052"/>
                  </a:lnTo>
                  <a:lnTo>
                    <a:pt x="63635" y="443540"/>
                  </a:lnTo>
                  <a:lnTo>
                    <a:pt x="36942" y="405891"/>
                  </a:lnTo>
                  <a:lnTo>
                    <a:pt x="16929" y="363869"/>
                  </a:lnTo>
                  <a:lnTo>
                    <a:pt x="4359" y="318233"/>
                  </a:lnTo>
                  <a:lnTo>
                    <a:pt x="0" y="269748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41991" y="3430524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269748" y="0"/>
                  </a:moveTo>
                  <a:lnTo>
                    <a:pt x="221262" y="4346"/>
                  </a:lnTo>
                  <a:lnTo>
                    <a:pt x="175626" y="16876"/>
                  </a:lnTo>
                  <a:lnTo>
                    <a:pt x="133603" y="36829"/>
                  </a:lnTo>
                  <a:lnTo>
                    <a:pt x="95955" y="63443"/>
                  </a:lnTo>
                  <a:lnTo>
                    <a:pt x="63443" y="95955"/>
                  </a:lnTo>
                  <a:lnTo>
                    <a:pt x="36829" y="133603"/>
                  </a:lnTo>
                  <a:lnTo>
                    <a:pt x="16876" y="175626"/>
                  </a:lnTo>
                  <a:lnTo>
                    <a:pt x="4346" y="221262"/>
                  </a:lnTo>
                  <a:lnTo>
                    <a:pt x="0" y="269748"/>
                  </a:lnTo>
                  <a:lnTo>
                    <a:pt x="4346" y="318233"/>
                  </a:lnTo>
                  <a:lnTo>
                    <a:pt x="16876" y="363869"/>
                  </a:lnTo>
                  <a:lnTo>
                    <a:pt x="36830" y="405891"/>
                  </a:lnTo>
                  <a:lnTo>
                    <a:pt x="63443" y="443540"/>
                  </a:lnTo>
                  <a:lnTo>
                    <a:pt x="95955" y="476052"/>
                  </a:lnTo>
                  <a:lnTo>
                    <a:pt x="133603" y="502665"/>
                  </a:lnTo>
                  <a:lnTo>
                    <a:pt x="175626" y="522619"/>
                  </a:lnTo>
                  <a:lnTo>
                    <a:pt x="221262" y="535149"/>
                  </a:lnTo>
                  <a:lnTo>
                    <a:pt x="269748" y="539495"/>
                  </a:lnTo>
                  <a:lnTo>
                    <a:pt x="318233" y="535149"/>
                  </a:lnTo>
                  <a:lnTo>
                    <a:pt x="363869" y="522619"/>
                  </a:lnTo>
                  <a:lnTo>
                    <a:pt x="405891" y="502665"/>
                  </a:lnTo>
                  <a:lnTo>
                    <a:pt x="443540" y="476052"/>
                  </a:lnTo>
                  <a:lnTo>
                    <a:pt x="476052" y="443540"/>
                  </a:lnTo>
                  <a:lnTo>
                    <a:pt x="502666" y="405891"/>
                  </a:lnTo>
                  <a:lnTo>
                    <a:pt x="522619" y="363869"/>
                  </a:lnTo>
                  <a:lnTo>
                    <a:pt x="535149" y="318233"/>
                  </a:lnTo>
                  <a:lnTo>
                    <a:pt x="539496" y="269748"/>
                  </a:lnTo>
                  <a:lnTo>
                    <a:pt x="535149" y="221262"/>
                  </a:lnTo>
                  <a:lnTo>
                    <a:pt x="522619" y="175626"/>
                  </a:lnTo>
                  <a:lnTo>
                    <a:pt x="502666" y="133604"/>
                  </a:lnTo>
                  <a:lnTo>
                    <a:pt x="476052" y="95955"/>
                  </a:lnTo>
                  <a:lnTo>
                    <a:pt x="443540" y="63443"/>
                  </a:lnTo>
                  <a:lnTo>
                    <a:pt x="405892" y="36830"/>
                  </a:lnTo>
                  <a:lnTo>
                    <a:pt x="363869" y="16876"/>
                  </a:lnTo>
                  <a:lnTo>
                    <a:pt x="318233" y="434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BAB8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41991" y="3430524"/>
              <a:ext cx="539750" cy="539750"/>
            </a:xfrm>
            <a:custGeom>
              <a:avLst/>
              <a:gdLst/>
              <a:ahLst/>
              <a:cxnLst/>
              <a:rect l="l" t="t" r="r" b="b"/>
              <a:pathLst>
                <a:path w="539750" h="539750">
                  <a:moveTo>
                    <a:pt x="0" y="269748"/>
                  </a:moveTo>
                  <a:lnTo>
                    <a:pt x="4346" y="221262"/>
                  </a:lnTo>
                  <a:lnTo>
                    <a:pt x="16876" y="175626"/>
                  </a:lnTo>
                  <a:lnTo>
                    <a:pt x="36829" y="133603"/>
                  </a:lnTo>
                  <a:lnTo>
                    <a:pt x="63443" y="95955"/>
                  </a:lnTo>
                  <a:lnTo>
                    <a:pt x="95955" y="63443"/>
                  </a:lnTo>
                  <a:lnTo>
                    <a:pt x="133603" y="36829"/>
                  </a:lnTo>
                  <a:lnTo>
                    <a:pt x="175626" y="16876"/>
                  </a:lnTo>
                  <a:lnTo>
                    <a:pt x="221262" y="4346"/>
                  </a:lnTo>
                  <a:lnTo>
                    <a:pt x="269748" y="0"/>
                  </a:lnTo>
                  <a:lnTo>
                    <a:pt x="318233" y="4346"/>
                  </a:lnTo>
                  <a:lnTo>
                    <a:pt x="363869" y="16876"/>
                  </a:lnTo>
                  <a:lnTo>
                    <a:pt x="405892" y="36830"/>
                  </a:lnTo>
                  <a:lnTo>
                    <a:pt x="443540" y="63443"/>
                  </a:lnTo>
                  <a:lnTo>
                    <a:pt x="476052" y="95955"/>
                  </a:lnTo>
                  <a:lnTo>
                    <a:pt x="502666" y="133604"/>
                  </a:lnTo>
                  <a:lnTo>
                    <a:pt x="522619" y="175626"/>
                  </a:lnTo>
                  <a:lnTo>
                    <a:pt x="535149" y="221262"/>
                  </a:lnTo>
                  <a:lnTo>
                    <a:pt x="539496" y="269748"/>
                  </a:lnTo>
                  <a:lnTo>
                    <a:pt x="535149" y="318233"/>
                  </a:lnTo>
                  <a:lnTo>
                    <a:pt x="522619" y="363869"/>
                  </a:lnTo>
                  <a:lnTo>
                    <a:pt x="502666" y="405891"/>
                  </a:lnTo>
                  <a:lnTo>
                    <a:pt x="476052" y="443540"/>
                  </a:lnTo>
                  <a:lnTo>
                    <a:pt x="443540" y="476052"/>
                  </a:lnTo>
                  <a:lnTo>
                    <a:pt x="405891" y="502665"/>
                  </a:lnTo>
                  <a:lnTo>
                    <a:pt x="363869" y="522619"/>
                  </a:lnTo>
                  <a:lnTo>
                    <a:pt x="318233" y="535149"/>
                  </a:lnTo>
                  <a:lnTo>
                    <a:pt x="269748" y="539495"/>
                  </a:lnTo>
                  <a:lnTo>
                    <a:pt x="221262" y="535149"/>
                  </a:lnTo>
                  <a:lnTo>
                    <a:pt x="175626" y="522619"/>
                  </a:lnTo>
                  <a:lnTo>
                    <a:pt x="133603" y="502665"/>
                  </a:lnTo>
                  <a:lnTo>
                    <a:pt x="95955" y="476052"/>
                  </a:lnTo>
                  <a:lnTo>
                    <a:pt x="63443" y="443540"/>
                  </a:lnTo>
                  <a:lnTo>
                    <a:pt x="36830" y="405891"/>
                  </a:lnTo>
                  <a:lnTo>
                    <a:pt x="16876" y="363869"/>
                  </a:lnTo>
                  <a:lnTo>
                    <a:pt x="4346" y="318233"/>
                  </a:lnTo>
                  <a:lnTo>
                    <a:pt x="0" y="269748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19872" y="3249168"/>
              <a:ext cx="1757680" cy="2183130"/>
            </a:xfrm>
            <a:custGeom>
              <a:avLst/>
              <a:gdLst/>
              <a:ahLst/>
              <a:cxnLst/>
              <a:rect l="l" t="t" r="r" b="b"/>
              <a:pathLst>
                <a:path w="1757679" h="2183129">
                  <a:moveTo>
                    <a:pt x="0" y="0"/>
                  </a:moveTo>
                  <a:lnTo>
                    <a:pt x="1729612" y="1303401"/>
                  </a:lnTo>
                </a:path>
                <a:path w="1757679" h="2183129">
                  <a:moveTo>
                    <a:pt x="0" y="0"/>
                  </a:moveTo>
                  <a:lnTo>
                    <a:pt x="1757552" y="2182622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16879" y="1859279"/>
            <a:ext cx="1313815" cy="905510"/>
          </a:xfrm>
          <a:prstGeom prst="rect">
            <a:avLst/>
          </a:prstGeom>
          <a:solidFill>
            <a:srgbClr val="92F4D5"/>
          </a:solidFill>
          <a:ln w="12700">
            <a:solidFill>
              <a:srgbClr val="0A8A62"/>
            </a:solidFill>
          </a:ln>
        </p:spPr>
        <p:txBody>
          <a:bodyPr vert="horz" wrap="square" lIns="0" tIns="163830" rIns="0" bIns="0" rtlCol="0">
            <a:spAutoFit/>
          </a:bodyPr>
          <a:lstStyle/>
          <a:p>
            <a:pPr marL="396875" marR="180975" indent="-207645">
              <a:lnSpc>
                <a:spcPct val="100000"/>
              </a:lnSpc>
              <a:spcBef>
                <a:spcPts val="1290"/>
              </a:spcBef>
            </a:pPr>
            <a:r>
              <a:rPr sz="1800" b="1" spc="-30" dirty="0">
                <a:latin typeface="Cambria"/>
                <a:cs typeface="Cambria"/>
              </a:rPr>
              <a:t>Входной </a:t>
            </a:r>
            <a:r>
              <a:rPr sz="1800" b="1" spc="-20" dirty="0">
                <a:latin typeface="Cambria"/>
                <a:cs typeface="Cambria"/>
              </a:rPr>
              <a:t>слой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79919" y="1871472"/>
            <a:ext cx="1722120" cy="919480"/>
          </a:xfrm>
          <a:prstGeom prst="rect">
            <a:avLst/>
          </a:prstGeom>
          <a:solidFill>
            <a:srgbClr val="91ECF5"/>
          </a:solidFill>
          <a:ln w="12700">
            <a:solidFill>
              <a:srgbClr val="0A8A62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1800" b="1" spc="-10" dirty="0">
                <a:latin typeface="Cambria"/>
                <a:cs typeface="Cambria"/>
              </a:rPr>
              <a:t>Скрытый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latin typeface="Cambria"/>
                <a:cs typeface="Cambria"/>
              </a:rPr>
              <a:t>слой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81743" y="1892807"/>
            <a:ext cx="1315720" cy="905510"/>
          </a:xfrm>
          <a:prstGeom prst="rect">
            <a:avLst/>
          </a:prstGeom>
          <a:solidFill>
            <a:srgbClr val="BAB8D7"/>
          </a:solidFill>
          <a:ln w="12700">
            <a:solidFill>
              <a:srgbClr val="0A8A62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398145" marR="89535" indent="-300355">
              <a:lnSpc>
                <a:spcPct val="100000"/>
              </a:lnSpc>
              <a:spcBef>
                <a:spcPts val="1285"/>
              </a:spcBef>
            </a:pPr>
            <a:r>
              <a:rPr sz="1800" b="1" spc="-30" dirty="0">
                <a:latin typeface="Cambria"/>
                <a:cs typeface="Cambria"/>
              </a:rPr>
              <a:t>Выходной </a:t>
            </a:r>
            <a:r>
              <a:rPr sz="1800" b="1" spc="-20" dirty="0">
                <a:latin typeface="Cambria"/>
                <a:cs typeface="Cambria"/>
              </a:rPr>
              <a:t>слой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755" y="5058155"/>
            <a:ext cx="1080516" cy="10805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920483" y="812291"/>
            <a:ext cx="5133340" cy="5131435"/>
            <a:chOff x="6920483" y="812291"/>
            <a:chExt cx="5133340" cy="51314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5847" y="4163580"/>
              <a:ext cx="539242" cy="317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7539" y="4168101"/>
              <a:ext cx="353186" cy="6210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1275" y="4479073"/>
              <a:ext cx="543814" cy="3102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0483" y="812291"/>
              <a:ext cx="5132832" cy="513130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88340" y="1143457"/>
            <a:ext cx="5129530" cy="4417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Никакого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мышления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сознания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нейросети</a:t>
            </a:r>
            <a:r>
              <a:rPr sz="3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нет</a:t>
            </a:r>
            <a:r>
              <a:rPr sz="3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25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endParaRPr sz="3200">
              <a:latin typeface="Georgia"/>
              <a:cs typeface="Georgia"/>
            </a:endParaRPr>
          </a:p>
          <a:p>
            <a:pPr marL="12700" marR="31623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только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алгоритмы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формулы</a:t>
            </a:r>
            <a:r>
              <a:rPr sz="3200" spc="-35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3200" spc="-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Единственное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что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отличает</a:t>
            </a:r>
            <a:r>
              <a:rPr sz="3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её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от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других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программ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75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32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это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способность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обучаться</a:t>
            </a:r>
            <a:r>
              <a:rPr sz="3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адаптироваться</a:t>
            </a:r>
            <a:r>
              <a:rPr sz="3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3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новым задачам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755" y="5058155"/>
            <a:ext cx="1080516" cy="10805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797540" y="4163580"/>
            <a:ext cx="717550" cy="626110"/>
            <a:chOff x="10797540" y="4163580"/>
            <a:chExt cx="717550" cy="626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5848" y="4163580"/>
              <a:ext cx="539242" cy="3177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7540" y="4168101"/>
              <a:ext cx="353186" cy="6210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1276" y="4479074"/>
              <a:ext cx="543814" cy="3102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75628" y="1057782"/>
            <a:ext cx="505968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Искусственные</a:t>
            </a:r>
            <a:r>
              <a:rPr sz="3200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нейронные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сети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32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подобно</a:t>
            </a:r>
            <a:endParaRPr sz="3200">
              <a:latin typeface="Cambria"/>
              <a:cs typeface="Cambria"/>
            </a:endParaRPr>
          </a:p>
          <a:p>
            <a:pPr marL="12700" marR="4889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биологическим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32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являются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вычислительной</a:t>
            </a:r>
            <a:r>
              <a:rPr sz="32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системой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огромным</a:t>
            </a:r>
            <a:r>
              <a:rPr sz="3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числом параллельно</a:t>
            </a:r>
            <a:endParaRPr sz="3200">
              <a:latin typeface="Cambria"/>
              <a:cs typeface="Cambria"/>
            </a:endParaRPr>
          </a:p>
          <a:p>
            <a:pPr marL="12700" marR="77724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функционирующих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простых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процессоров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mbria"/>
                <a:cs typeface="Cambria"/>
              </a:rPr>
              <a:t>с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множеством</a:t>
            </a:r>
            <a:r>
              <a:rPr sz="32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связей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672" y="908303"/>
            <a:ext cx="5132832" cy="51313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829561" y="627964"/>
            <a:ext cx="83102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Виды</a:t>
            </a:r>
            <a:r>
              <a:rPr sz="6000" spc="-30" dirty="0"/>
              <a:t> </a:t>
            </a:r>
            <a:r>
              <a:rPr sz="6000" dirty="0"/>
              <a:t>нейронных</a:t>
            </a:r>
            <a:r>
              <a:rPr sz="6000" spc="5" dirty="0"/>
              <a:t> </a:t>
            </a:r>
            <a:r>
              <a:rPr sz="6000" spc="-20" dirty="0"/>
              <a:t>сетей</a:t>
            </a:r>
            <a:r>
              <a:rPr sz="6000" spc="-20" dirty="0">
                <a:latin typeface="Georgia"/>
                <a:cs typeface="Georgia"/>
              </a:rPr>
              <a:t>.</a:t>
            </a:r>
            <a:endParaRPr sz="60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87085" y="4146550"/>
            <a:ext cx="850900" cy="739775"/>
            <a:chOff x="5387085" y="4146550"/>
            <a:chExt cx="850900" cy="739775"/>
          </a:xfrm>
        </p:grpSpPr>
        <p:sp>
          <p:nvSpPr>
            <p:cNvPr id="5" name="object 5"/>
            <p:cNvSpPr/>
            <p:nvPr/>
          </p:nvSpPr>
          <p:spPr>
            <a:xfrm>
              <a:off x="5393435" y="4152900"/>
              <a:ext cx="838200" cy="727075"/>
            </a:xfrm>
            <a:custGeom>
              <a:avLst/>
              <a:gdLst/>
              <a:ahLst/>
              <a:cxnLst/>
              <a:rect l="l" t="t" r="r" b="b"/>
              <a:pathLst>
                <a:path w="838200" h="727075">
                  <a:moveTo>
                    <a:pt x="628650" y="0"/>
                  </a:moveTo>
                  <a:lnTo>
                    <a:pt x="209550" y="0"/>
                  </a:lnTo>
                  <a:lnTo>
                    <a:pt x="209550" y="363474"/>
                  </a:lnTo>
                  <a:lnTo>
                    <a:pt x="0" y="363474"/>
                  </a:lnTo>
                  <a:lnTo>
                    <a:pt x="419100" y="726948"/>
                  </a:lnTo>
                  <a:lnTo>
                    <a:pt x="838200" y="363474"/>
                  </a:lnTo>
                  <a:lnTo>
                    <a:pt x="628650" y="363474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3435" y="4152900"/>
              <a:ext cx="838200" cy="727075"/>
            </a:xfrm>
            <a:custGeom>
              <a:avLst/>
              <a:gdLst/>
              <a:ahLst/>
              <a:cxnLst/>
              <a:rect l="l" t="t" r="r" b="b"/>
              <a:pathLst>
                <a:path w="838200" h="727075">
                  <a:moveTo>
                    <a:pt x="628650" y="0"/>
                  </a:moveTo>
                  <a:lnTo>
                    <a:pt x="628650" y="363474"/>
                  </a:lnTo>
                  <a:lnTo>
                    <a:pt x="838200" y="363474"/>
                  </a:lnTo>
                  <a:lnTo>
                    <a:pt x="419100" y="726948"/>
                  </a:lnTo>
                  <a:lnTo>
                    <a:pt x="0" y="363474"/>
                  </a:lnTo>
                  <a:lnTo>
                    <a:pt x="209550" y="363474"/>
                  </a:lnTo>
                  <a:lnTo>
                    <a:pt x="209550" y="0"/>
                  </a:lnTo>
                  <a:lnTo>
                    <a:pt x="628650" y="0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35202" y="2280920"/>
            <a:ext cx="9896475" cy="345440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717675" marR="59055" indent="-1158240">
              <a:lnSpc>
                <a:spcPts val="4800"/>
              </a:lnSpc>
              <a:spcBef>
                <a:spcPts val="1265"/>
              </a:spcBef>
            </a:pPr>
            <a:r>
              <a:rPr sz="5000" dirty="0">
                <a:solidFill>
                  <a:srgbClr val="D2D0E4"/>
                </a:solidFill>
                <a:latin typeface="Cambria"/>
                <a:cs typeface="Cambria"/>
              </a:rPr>
              <a:t>Существует</a:t>
            </a:r>
            <a:r>
              <a:rPr sz="5000" spc="-140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5000" dirty="0">
                <a:solidFill>
                  <a:srgbClr val="D2D0E4"/>
                </a:solidFill>
                <a:latin typeface="Cambria"/>
                <a:cs typeface="Cambria"/>
              </a:rPr>
              <a:t>несколько</a:t>
            </a:r>
            <a:r>
              <a:rPr sz="5000" spc="-105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5000" spc="-10" dirty="0">
                <a:solidFill>
                  <a:srgbClr val="D2D0E4"/>
                </a:solidFill>
                <a:latin typeface="Cambria"/>
                <a:cs typeface="Cambria"/>
              </a:rPr>
              <a:t>десятков </a:t>
            </a:r>
            <a:r>
              <a:rPr sz="5000" dirty="0">
                <a:solidFill>
                  <a:srgbClr val="D2D0E4"/>
                </a:solidFill>
                <a:latin typeface="Cambria"/>
                <a:cs typeface="Cambria"/>
              </a:rPr>
              <a:t>архитектур</a:t>
            </a:r>
            <a:r>
              <a:rPr sz="5000" spc="-30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5000" spc="-10" dirty="0">
                <a:solidFill>
                  <a:srgbClr val="D2D0E4"/>
                </a:solidFill>
                <a:latin typeface="Cambria"/>
                <a:cs typeface="Cambria"/>
              </a:rPr>
              <a:t>нейросетей</a:t>
            </a:r>
            <a:r>
              <a:rPr sz="5000" spc="-10" dirty="0">
                <a:solidFill>
                  <a:srgbClr val="D2D0E4"/>
                </a:solidFill>
                <a:latin typeface="Georgia"/>
                <a:cs typeface="Georgia"/>
              </a:rPr>
              <a:t>.</a:t>
            </a:r>
            <a:endParaRPr sz="5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70"/>
              </a:spcBef>
            </a:pPr>
            <a:endParaRPr sz="5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5400" spc="-20" dirty="0">
                <a:solidFill>
                  <a:srgbClr val="D2D0E4"/>
                </a:solidFill>
                <a:latin typeface="Cambria"/>
                <a:cs typeface="Cambria"/>
              </a:rPr>
              <a:t>Генеративные</a:t>
            </a:r>
            <a:r>
              <a:rPr sz="5400" spc="-65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5400" dirty="0">
                <a:solidFill>
                  <a:srgbClr val="D2D0E4"/>
                </a:solidFill>
                <a:latin typeface="Cambria"/>
                <a:cs typeface="Cambria"/>
              </a:rPr>
              <a:t>нейронные</a:t>
            </a:r>
            <a:r>
              <a:rPr sz="5400" spc="-95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5400" spc="-30" dirty="0">
                <a:solidFill>
                  <a:srgbClr val="D2D0E4"/>
                </a:solidFill>
                <a:latin typeface="Cambria"/>
                <a:cs typeface="Cambria"/>
              </a:rPr>
              <a:t>сети</a:t>
            </a:r>
            <a:r>
              <a:rPr sz="5400" spc="-30" dirty="0">
                <a:solidFill>
                  <a:srgbClr val="D2D0E4"/>
                </a:solidFill>
                <a:latin typeface="Georgia"/>
                <a:cs typeface="Georgia"/>
              </a:rPr>
              <a:t>.</a:t>
            </a:r>
            <a:endParaRPr sz="5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" y="0"/>
            <a:ext cx="12003024" cy="6190488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49274" y="709041"/>
            <a:ext cx="10480675" cy="2280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575"/>
              </a:spcBef>
            </a:pPr>
            <a:r>
              <a:rPr sz="4000" b="1" spc="-30" dirty="0">
                <a:solidFill>
                  <a:srgbClr val="D2D0E4"/>
                </a:solidFill>
                <a:latin typeface="Cambria"/>
                <a:cs typeface="Cambria"/>
              </a:rPr>
              <a:t>Генеративные</a:t>
            </a:r>
            <a:r>
              <a:rPr sz="4000" b="1" spc="-170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D2D0E4"/>
                </a:solidFill>
                <a:latin typeface="Cambria"/>
                <a:cs typeface="Cambria"/>
              </a:rPr>
              <a:t>нейронные</a:t>
            </a:r>
            <a:r>
              <a:rPr sz="4000" b="1" spc="-60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4000" b="1" dirty="0">
                <a:solidFill>
                  <a:srgbClr val="D2D0E4"/>
                </a:solidFill>
                <a:latin typeface="Cambria"/>
                <a:cs typeface="Cambria"/>
              </a:rPr>
              <a:t>сети</a:t>
            </a:r>
            <a:r>
              <a:rPr sz="4000" b="1" spc="-60" dirty="0">
                <a:solidFill>
                  <a:srgbClr val="D2D0E4"/>
                </a:solidFill>
                <a:latin typeface="Cambria"/>
                <a:cs typeface="Cambria"/>
              </a:rPr>
              <a:t> </a:t>
            </a:r>
            <a:r>
              <a:rPr sz="4000" spc="-595" dirty="0">
                <a:solidFill>
                  <a:srgbClr val="D2D0E4"/>
                </a:solidFill>
                <a:latin typeface="Georgia"/>
                <a:cs typeface="Georgia"/>
              </a:rPr>
              <a:t>–</a:t>
            </a:r>
            <a:r>
              <a:rPr sz="4000" spc="-25" dirty="0">
                <a:solidFill>
                  <a:srgbClr val="D2D0E4"/>
                </a:solidFill>
                <a:latin typeface="Georgia"/>
                <a:cs typeface="Georgia"/>
              </a:rPr>
              <a:t> </a:t>
            </a:r>
            <a:r>
              <a:rPr sz="4000" dirty="0">
                <a:solidFill>
                  <a:srgbClr val="D2D0E4"/>
                </a:solidFill>
              </a:rPr>
              <a:t>это</a:t>
            </a:r>
            <a:r>
              <a:rPr sz="4000" spc="-75" dirty="0">
                <a:solidFill>
                  <a:srgbClr val="D2D0E4"/>
                </a:solidFill>
              </a:rPr>
              <a:t> </a:t>
            </a:r>
            <a:r>
              <a:rPr sz="4000" spc="-10" dirty="0">
                <a:solidFill>
                  <a:srgbClr val="D2D0E4"/>
                </a:solidFill>
              </a:rPr>
              <a:t>класс искусственных</a:t>
            </a:r>
            <a:r>
              <a:rPr sz="4000" spc="-65" dirty="0">
                <a:solidFill>
                  <a:srgbClr val="D2D0E4"/>
                </a:solidFill>
              </a:rPr>
              <a:t> </a:t>
            </a:r>
            <a:r>
              <a:rPr sz="4000" dirty="0">
                <a:solidFill>
                  <a:srgbClr val="D2D0E4"/>
                </a:solidFill>
              </a:rPr>
              <a:t>нейронных</a:t>
            </a:r>
            <a:r>
              <a:rPr sz="4000" spc="-60" dirty="0">
                <a:solidFill>
                  <a:srgbClr val="D2D0E4"/>
                </a:solidFill>
              </a:rPr>
              <a:t> </a:t>
            </a:r>
            <a:r>
              <a:rPr sz="4000" dirty="0">
                <a:solidFill>
                  <a:srgbClr val="D2D0E4"/>
                </a:solidFill>
              </a:rPr>
              <a:t>сетей</a:t>
            </a:r>
            <a:r>
              <a:rPr sz="4000" dirty="0">
                <a:solidFill>
                  <a:srgbClr val="D2D0E4"/>
                </a:solidFill>
                <a:latin typeface="Georgia"/>
                <a:cs typeface="Georgia"/>
              </a:rPr>
              <a:t>,</a:t>
            </a:r>
            <a:r>
              <a:rPr sz="4000" spc="-120" dirty="0">
                <a:solidFill>
                  <a:srgbClr val="D2D0E4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D2D0E4"/>
                </a:solidFill>
              </a:rPr>
              <a:t>которые </a:t>
            </a:r>
            <a:r>
              <a:rPr sz="4000" dirty="0">
                <a:solidFill>
                  <a:srgbClr val="D2D0E4"/>
                </a:solidFill>
              </a:rPr>
              <a:t>способны</a:t>
            </a:r>
            <a:r>
              <a:rPr sz="4000" spc="-20" dirty="0">
                <a:solidFill>
                  <a:srgbClr val="D2D0E4"/>
                </a:solidFill>
              </a:rPr>
              <a:t> </a:t>
            </a:r>
            <a:r>
              <a:rPr sz="4000" dirty="0">
                <a:solidFill>
                  <a:srgbClr val="D2D0E4"/>
                </a:solidFill>
              </a:rPr>
              <a:t>создавать</a:t>
            </a:r>
            <a:r>
              <a:rPr sz="4000" spc="-10" dirty="0">
                <a:solidFill>
                  <a:srgbClr val="D2D0E4"/>
                </a:solidFill>
              </a:rPr>
              <a:t> </a:t>
            </a:r>
            <a:r>
              <a:rPr sz="4000" dirty="0">
                <a:solidFill>
                  <a:srgbClr val="D2D0E4"/>
                </a:solidFill>
              </a:rPr>
              <a:t>новые</a:t>
            </a:r>
            <a:r>
              <a:rPr sz="4000" spc="-35" dirty="0">
                <a:solidFill>
                  <a:srgbClr val="D2D0E4"/>
                </a:solidFill>
              </a:rPr>
              <a:t> </a:t>
            </a:r>
            <a:r>
              <a:rPr sz="4000" dirty="0">
                <a:solidFill>
                  <a:srgbClr val="D2D0E4"/>
                </a:solidFill>
              </a:rPr>
              <a:t>данные</a:t>
            </a:r>
            <a:r>
              <a:rPr sz="4000" spc="-25" dirty="0">
                <a:solidFill>
                  <a:srgbClr val="D2D0E4"/>
                </a:solidFill>
              </a:rPr>
              <a:t> </a:t>
            </a:r>
            <a:r>
              <a:rPr sz="4000" dirty="0">
                <a:solidFill>
                  <a:srgbClr val="D2D0E4"/>
                </a:solidFill>
              </a:rPr>
              <a:t>на</a:t>
            </a:r>
            <a:r>
              <a:rPr sz="4000" spc="-35" dirty="0">
                <a:solidFill>
                  <a:srgbClr val="D2D0E4"/>
                </a:solidFill>
              </a:rPr>
              <a:t> </a:t>
            </a:r>
            <a:r>
              <a:rPr sz="4000" spc="-10" dirty="0">
                <a:solidFill>
                  <a:srgbClr val="D2D0E4"/>
                </a:solidFill>
              </a:rPr>
              <a:t>основе </a:t>
            </a:r>
            <a:r>
              <a:rPr sz="4000" dirty="0">
                <a:solidFill>
                  <a:srgbClr val="D2D0E4"/>
                </a:solidFill>
              </a:rPr>
              <a:t>обучающих</a:t>
            </a:r>
            <a:r>
              <a:rPr sz="4000" spc="-180" dirty="0">
                <a:solidFill>
                  <a:srgbClr val="D2D0E4"/>
                </a:solidFill>
              </a:rPr>
              <a:t> </a:t>
            </a:r>
            <a:r>
              <a:rPr sz="4000" spc="-10" dirty="0">
                <a:solidFill>
                  <a:srgbClr val="D2D0E4"/>
                </a:solidFill>
              </a:rPr>
              <a:t>данных</a:t>
            </a:r>
            <a:r>
              <a:rPr sz="4000" spc="-10" dirty="0">
                <a:solidFill>
                  <a:srgbClr val="D2D0E4"/>
                </a:solidFill>
                <a:latin typeface="Georgia"/>
                <a:cs typeface="Georgia"/>
              </a:rPr>
              <a:t>.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835" y="3848227"/>
            <a:ext cx="1069911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Графические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нейронные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 сети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3200" spc="-20" dirty="0">
                <a:solidFill>
                  <a:srgbClr val="FFFFFF"/>
                </a:solidFill>
                <a:latin typeface="Cambria"/>
                <a:cs typeface="Cambria"/>
              </a:rPr>
              <a:t>Текстовые</a:t>
            </a:r>
            <a:r>
              <a:rPr sz="32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нейронные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сети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Нейросети</a:t>
            </a:r>
            <a:r>
              <a:rPr sz="3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3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созданию</a:t>
            </a:r>
            <a:r>
              <a:rPr sz="3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Cambria"/>
                <a:cs typeface="Cambria"/>
              </a:rPr>
              <a:t>аудио</a:t>
            </a:r>
            <a:r>
              <a:rPr sz="3200" spc="-3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32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видео</a:t>
            </a:r>
            <a:r>
              <a:rPr sz="3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3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анимации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  <a:p>
            <a:pPr marL="469900" marR="508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Инструменты распознавания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3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анализа</a:t>
            </a:r>
            <a:r>
              <a:rPr sz="3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речи</a:t>
            </a:r>
            <a:r>
              <a:rPr sz="3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3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mbria"/>
                <a:cs typeface="Cambria"/>
              </a:rPr>
              <a:t>основе </a:t>
            </a:r>
            <a:r>
              <a:rPr sz="3200" spc="-25" dirty="0">
                <a:solidFill>
                  <a:srgbClr val="FFFFFF"/>
                </a:solidFill>
                <a:latin typeface="Cambria"/>
                <a:cs typeface="Cambria"/>
              </a:rPr>
              <a:t>ИИ</a:t>
            </a:r>
            <a:r>
              <a:rPr sz="3200" spc="-25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8811" y="332181"/>
            <a:ext cx="361188" cy="361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5573267"/>
            <a:ext cx="566420" cy="566420"/>
            <a:chOff x="304800" y="5573267"/>
            <a:chExt cx="5664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573267"/>
              <a:ext cx="565988" cy="566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29" y="5712504"/>
              <a:ext cx="426986" cy="42698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5843" y="1689557"/>
            <a:ext cx="10922000" cy="441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910" algn="ctr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С</a:t>
            </a:r>
            <a:r>
              <a:rPr sz="24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помощью</a:t>
            </a:r>
            <a:r>
              <a:rPr sz="24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графических</a:t>
            </a:r>
            <a:r>
              <a:rPr sz="24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нейронных сетей</a:t>
            </a:r>
            <a:r>
              <a:rPr sz="24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логопеды могут</a:t>
            </a:r>
            <a:r>
              <a:rPr sz="2400" i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создавать</a:t>
            </a:r>
            <a:endParaRPr sz="2400">
              <a:latin typeface="Cambria"/>
              <a:cs typeface="Cambria"/>
            </a:endParaRPr>
          </a:p>
          <a:p>
            <a:pPr marL="181610" marR="5080" algn="ctr">
              <a:lnSpc>
                <a:spcPct val="100000"/>
              </a:lnSpc>
              <a:spcBef>
                <a:spcPts val="5"/>
              </a:spcBef>
            </a:pP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наглядные</a:t>
            </a:r>
            <a:r>
              <a:rPr sz="24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материалы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4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логопедических</a:t>
            </a:r>
            <a:r>
              <a:rPr sz="2400" i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занятий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400" i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использовать</a:t>
            </a:r>
            <a:r>
              <a:rPr sz="2400" i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их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во</a:t>
            </a:r>
            <a:r>
              <a:rPr sz="2400" i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spc="-20" dirty="0">
                <a:solidFill>
                  <a:srgbClr val="FFFFFF"/>
                </a:solidFill>
                <a:latin typeface="Cambria"/>
                <a:cs typeface="Cambria"/>
              </a:rPr>
              <a:t>всех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аспектах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своей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работы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mbria"/>
                <a:cs typeface="Cambria"/>
              </a:rPr>
              <a:t>включая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71145" indent="-258445">
              <a:lnSpc>
                <a:spcPct val="100000"/>
              </a:lnSpc>
              <a:spcBef>
                <a:spcPts val="237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автоматизацию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дифференциацию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звуков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развитие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связной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речи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обогащение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словарного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запаса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развитие</a:t>
            </a:r>
            <a:r>
              <a:rPr sz="2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артикуляционного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аппарата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формирование</a:t>
            </a:r>
            <a:r>
              <a:rPr sz="2800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грамматической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стороны</a:t>
            </a:r>
            <a:r>
              <a:rPr sz="28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речи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работу</a:t>
            </a:r>
            <a:r>
              <a:rPr sz="28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над</a:t>
            </a: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слоговой</a:t>
            </a:r>
            <a:r>
              <a:rPr sz="28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структурой</a:t>
            </a:r>
            <a:r>
              <a:rPr sz="2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слова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endParaRPr sz="2800">
              <a:latin typeface="Georgia"/>
              <a:cs typeface="Georgia"/>
            </a:endParaRPr>
          </a:p>
          <a:p>
            <a:pPr marL="271145" indent="-258445">
              <a:lnSpc>
                <a:spcPct val="100000"/>
              </a:lnSpc>
              <a:spcBef>
                <a:spcPts val="5"/>
              </a:spcBef>
              <a:buFont typeface="Georgia"/>
              <a:buChar char="•"/>
              <a:tabLst>
                <a:tab pos="271145" algn="l"/>
              </a:tabLst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развитие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ambria"/>
                <a:cs typeface="Cambria"/>
              </a:rPr>
              <a:t>графо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моторных</a:t>
            </a:r>
            <a:r>
              <a:rPr sz="2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навыков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568322" y="424053"/>
            <a:ext cx="94856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Графические</a:t>
            </a:r>
            <a:r>
              <a:rPr spc="15" dirty="0"/>
              <a:t> </a:t>
            </a:r>
            <a:r>
              <a:rPr dirty="0"/>
              <a:t>нейронные</a:t>
            </a:r>
            <a:r>
              <a:rPr spc="-5" dirty="0"/>
              <a:t> </a:t>
            </a:r>
            <a:r>
              <a:rPr spc="-40" dirty="0"/>
              <a:t>сети</a:t>
            </a:r>
            <a:r>
              <a:rPr spc="-40" dirty="0">
                <a:latin typeface="Georgia"/>
                <a:cs typeface="Georgia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8811" y="332181"/>
            <a:ext cx="361188" cy="361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5573267"/>
            <a:ext cx="566420" cy="566420"/>
            <a:chOff x="304800" y="5573267"/>
            <a:chExt cx="566420" cy="566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573267"/>
              <a:ext cx="565988" cy="566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229" y="5712504"/>
              <a:ext cx="426986" cy="42698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1322" y="625805"/>
            <a:ext cx="1119251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indent="-177800">
              <a:lnSpc>
                <a:spcPts val="2870"/>
              </a:lnSpc>
              <a:spcBef>
                <a:spcPts val="100"/>
              </a:spcBef>
              <a:buSzPct val="77083"/>
              <a:buAutoNum type="arabicPeriod"/>
              <a:tabLst>
                <a:tab pos="179705" algn="l"/>
              </a:tabLst>
            </a:pPr>
            <a:r>
              <a:rPr sz="2400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Midjourney</a:t>
            </a:r>
            <a:r>
              <a:rPr sz="2400" spc="-7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Самая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лучшая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нейросеть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плане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качества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картинок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870"/>
              </a:lnSpc>
            </a:pPr>
            <a:r>
              <a:rPr sz="2400" u="sng" spc="-5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5"/>
              </a:rPr>
              <a:t>https://midjourney.com.ru/</a:t>
            </a:r>
            <a:endParaRPr sz="2400" dirty="0">
              <a:latin typeface="Georgia"/>
              <a:cs typeface="Georgia"/>
            </a:endParaRPr>
          </a:p>
          <a:p>
            <a:pPr marL="246379" indent="-242570">
              <a:lnSpc>
                <a:spcPct val="100000"/>
              </a:lnSpc>
              <a:buSzPct val="91666"/>
              <a:buAutoNum type="arabicPeriod" startAt="2"/>
              <a:tabLst>
                <a:tab pos="246379" algn="l"/>
              </a:tabLst>
            </a:pPr>
            <a:r>
              <a:rPr sz="2400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Stable</a:t>
            </a:r>
            <a:r>
              <a:rPr sz="2400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Diffusion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u="sng" spc="-8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6"/>
              </a:rPr>
              <a:t>https://stabledifffusion.com/stable-</a:t>
            </a:r>
            <a:r>
              <a:rPr sz="2400" u="sng" spc="-7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6"/>
              </a:rPr>
              <a:t>diffusion-</a:t>
            </a:r>
            <a:r>
              <a:rPr sz="2400" u="sng" spc="-9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6"/>
              </a:rPr>
              <a:t>3-</a:t>
            </a:r>
            <a:r>
              <a:rPr sz="24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6"/>
              </a:rPr>
              <a:t>medium</a:t>
            </a:r>
            <a:endParaRPr sz="2400" dirty="0">
              <a:latin typeface="Georgia"/>
              <a:cs typeface="Georgia"/>
            </a:endParaRPr>
          </a:p>
          <a:p>
            <a:pPr marL="234315" indent="-231775">
              <a:lnSpc>
                <a:spcPct val="100000"/>
              </a:lnSpc>
              <a:spcBef>
                <a:spcPts val="25"/>
              </a:spcBef>
              <a:buSzPct val="87500"/>
              <a:buAutoNum type="arabicPeriod" startAt="2"/>
              <a:tabLst>
                <a:tab pos="234315" algn="l"/>
              </a:tabLst>
            </a:pPr>
            <a:r>
              <a:rPr sz="2400" u="sng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Kandinsky</a:t>
            </a:r>
            <a:r>
              <a:rPr sz="2400" u="sng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spc="-1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3.1.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Нейросеть от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Сбера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доступна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для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всех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пользователей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бесплатная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u="sng" spc="-4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7"/>
              </a:rPr>
              <a:t>https://www.sberbank.com/promo/kandinsky/</a:t>
            </a:r>
            <a:endParaRPr sz="2400" dirty="0">
              <a:latin typeface="Georgia"/>
              <a:cs typeface="Georgia"/>
            </a:endParaRPr>
          </a:p>
          <a:p>
            <a:pPr marL="12700" marR="5080" indent="291465">
              <a:lnSpc>
                <a:spcPct val="100000"/>
              </a:lnSpc>
              <a:buAutoNum type="arabicPeriod" startAt="4"/>
              <a:tabLst>
                <a:tab pos="304165" algn="l"/>
              </a:tabLst>
            </a:pPr>
            <a:r>
              <a:rPr sz="24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DALL-</a:t>
            </a:r>
            <a:r>
              <a:rPr sz="2400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E</a:t>
            </a:r>
            <a:r>
              <a:rPr sz="24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Georgia"/>
                <a:cs typeface="Georgia"/>
              </a:rPr>
              <a:t>3.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Рисует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прекрасно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но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плохо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справляется с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лицами</a:t>
            </a:r>
            <a:r>
              <a:rPr sz="2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человеческими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фигурами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u="sng" spc="-4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8"/>
              </a:rPr>
              <a:t>https://dalle3.org/ru</a:t>
            </a:r>
            <a:endParaRPr sz="2400" dirty="0">
              <a:latin typeface="Georgia"/>
              <a:cs typeface="Georgia"/>
            </a:endParaRPr>
          </a:p>
          <a:p>
            <a:pPr marL="304800" indent="-292100">
              <a:lnSpc>
                <a:spcPct val="100000"/>
              </a:lnSpc>
              <a:buAutoNum type="arabicPeriod" startAt="4"/>
              <a:tabLst>
                <a:tab pos="304800" algn="l"/>
              </a:tabLst>
            </a:pP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«</a:t>
            </a:r>
            <a:r>
              <a:rPr sz="24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Шедеврум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».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Нейросеть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соцсеть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от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Яндекса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Неплохо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рисует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картинки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даже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простым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запросам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u="sng" spc="-3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9"/>
              </a:rPr>
              <a:t>https://shedevrum.ai/</a:t>
            </a:r>
            <a:endParaRPr sz="2400" dirty="0">
              <a:latin typeface="Georgia"/>
              <a:cs typeface="Georgia"/>
            </a:endParaRPr>
          </a:p>
          <a:p>
            <a:pPr marL="240665" indent="-239395">
              <a:lnSpc>
                <a:spcPct val="100000"/>
              </a:lnSpc>
              <a:buSzPct val="89583"/>
              <a:buAutoNum type="arabicPeriod" startAt="6"/>
              <a:tabLst>
                <a:tab pos="240665" algn="l"/>
              </a:tabLst>
            </a:pPr>
            <a:r>
              <a:rPr sz="2400" u="sng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Lexica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простой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интерфейс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;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быстро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генерирует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 изображения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30" dirty="0">
                <a:solidFill>
                  <a:srgbClr val="FFFFFF"/>
                </a:solidFill>
                <a:latin typeface="Georgia"/>
                <a:cs typeface="Georgia"/>
              </a:rPr>
              <a:t>—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около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секунд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u="sng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0"/>
              </a:rPr>
              <a:t>https://lexica.art/</a:t>
            </a:r>
            <a:endParaRPr sz="2400" dirty="0">
              <a:latin typeface="Georgia"/>
              <a:cs typeface="Georgia"/>
            </a:endParaRPr>
          </a:p>
          <a:p>
            <a:pPr marL="12700" marR="3458845" indent="-8890">
              <a:lnSpc>
                <a:spcPts val="2860"/>
              </a:lnSpc>
              <a:spcBef>
                <a:spcPts val="114"/>
              </a:spcBef>
              <a:buSzPct val="68750"/>
              <a:buAutoNum type="arabicPeriod" startAt="7"/>
              <a:tabLst>
                <a:tab pos="178435" algn="l"/>
              </a:tabLst>
            </a:pPr>
            <a:r>
              <a:rPr sz="2400" u="sng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Арт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простой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генератор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есть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r>
              <a:rPr sz="24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бесплатных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запросов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2400" u="sng" spc="-5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1"/>
              </a:rPr>
              <a:t>https://products.businesstech.store/ai_art/</a:t>
            </a:r>
            <a:endParaRPr sz="2400" dirty="0">
              <a:latin typeface="Georgia"/>
              <a:cs typeface="Georgia"/>
            </a:endParaRPr>
          </a:p>
          <a:p>
            <a:pPr marL="241935" indent="-238125">
              <a:lnSpc>
                <a:spcPts val="2810"/>
              </a:lnSpc>
              <a:buSzPct val="85416"/>
              <a:buAutoNum type="arabicPeriod" startAt="7"/>
              <a:tabLst>
                <a:tab pos="241935" algn="l"/>
              </a:tabLst>
            </a:pPr>
            <a:r>
              <a:rPr sz="2400" u="sng" spc="-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Gerwin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4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это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генератор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контента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на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основе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искусственного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интеллекта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Создает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тексты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mbria"/>
                <a:cs typeface="Cambria"/>
              </a:rPr>
              <a:t>изображения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u="sng" spc="-2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Georgia"/>
                <a:cs typeface="Georgia"/>
                <a:hlinkClick r:id="rId12"/>
              </a:rPr>
              <a:t>https://gerwin.io/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903</Words>
  <Application>Microsoft Office PowerPoint</Application>
  <PresentationFormat>Произвольный</PresentationFormat>
  <Paragraphs>146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Что такое нейросети?</vt:lpstr>
      <vt:lpstr>Нейронные сети состоят из</vt:lpstr>
      <vt:lpstr>Слайд 4</vt:lpstr>
      <vt:lpstr>Слайд 5</vt:lpstr>
      <vt:lpstr>Виды нейронных сетей.</vt:lpstr>
      <vt:lpstr>Генеративные нейронные сети – это класс искусственных нейронных сетей, которые способны создавать новые данные на основе обучающих данных.</vt:lpstr>
      <vt:lpstr>Графические нейронные сети.</vt:lpstr>
      <vt:lpstr>Слайд 9</vt:lpstr>
      <vt:lpstr>Слайд 10</vt:lpstr>
      <vt:lpstr>Автоматизация звука [Л’] в предложениях.</vt:lpstr>
      <vt:lpstr>Формирование грамматической стороны речи</vt:lpstr>
      <vt:lpstr>Слайд 13</vt:lpstr>
      <vt:lpstr>Развитие связной речи.</vt:lpstr>
      <vt:lpstr>Текстовые нейронные сети</vt:lpstr>
      <vt:lpstr>Слайд 16</vt:lpstr>
      <vt:lpstr>3. Нейросети по созданию аудио, видео и анимации.</vt:lpstr>
      <vt:lpstr>Слайд 18</vt:lpstr>
      <vt:lpstr>4. Инструменты распознавания и анализа речи на основе ИИ.</vt:lpstr>
      <vt:lpstr>Слайд 20</vt:lpstr>
      <vt:lpstr>Промпт – это ваша инструкция, указание, что нужно сделать.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нейросетей  в работе логопеда.</dc:title>
  <dc:creator>Александр Подкорытов</dc:creator>
  <cp:lastModifiedBy>Future</cp:lastModifiedBy>
  <cp:revision>3</cp:revision>
  <dcterms:created xsi:type="dcterms:W3CDTF">2026-05-05T19:31:23Z</dcterms:created>
  <dcterms:modified xsi:type="dcterms:W3CDTF">2026-05-05T20:01:03Z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2024-11-17T00:00:00Z</vt:filetime>
  </property>
  <property fmtid="{D5CDD505-2E9C-101B-9397-08002B2CF9AE}" pid="4" name="Creator">
    <vt:lpwstr>Microsoft® PowerPoint® LTSC</vt:lpwstr>
  </property>
  <property fmtid="{D5CDD505-2E9C-101B-9397-08002B2CF9AE}" pid="5" name="LastSaved">
    <vt:filetime>2026-05-05T00:00:00Z</vt:filetime>
  </property>
  <property fmtid="{D5CDD505-2E9C-101B-9397-08002B2CF9AE}" pid="6" name="Producer">
    <vt:lpwstr>Microsoft® PowerPoint® LTSC</vt:lpwstr>
  </property>
</Properties>
</file>