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9" r:id="rId3"/>
    <p:sldId id="291" r:id="rId4"/>
    <p:sldId id="282" r:id="rId5"/>
    <p:sldId id="283" r:id="rId6"/>
    <p:sldId id="284" r:id="rId7"/>
    <p:sldId id="285" r:id="rId8"/>
    <p:sldId id="290" r:id="rId9"/>
    <p:sldId id="301" r:id="rId10"/>
    <p:sldId id="292" r:id="rId11"/>
    <p:sldId id="260" r:id="rId12"/>
    <p:sldId id="287" r:id="rId13"/>
    <p:sldId id="286" r:id="rId14"/>
    <p:sldId id="296" r:id="rId15"/>
    <p:sldId id="297" r:id="rId16"/>
    <p:sldId id="337" r:id="rId17"/>
    <p:sldId id="335" r:id="rId18"/>
    <p:sldId id="338" r:id="rId19"/>
    <p:sldId id="336" r:id="rId20"/>
    <p:sldId id="299" r:id="rId21"/>
    <p:sldId id="302" r:id="rId22"/>
    <p:sldId id="303" r:id="rId23"/>
    <p:sldId id="267" r:id="rId24"/>
    <p:sldId id="276" r:id="rId25"/>
    <p:sldId id="341" r:id="rId26"/>
    <p:sldId id="342" r:id="rId27"/>
    <p:sldId id="343" r:id="rId28"/>
    <p:sldId id="306" r:id="rId29"/>
    <p:sldId id="344" r:id="rId30"/>
    <p:sldId id="309" r:id="rId31"/>
    <p:sldId id="310" r:id="rId32"/>
    <p:sldId id="333" r:id="rId33"/>
    <p:sldId id="311" r:id="rId34"/>
    <p:sldId id="312" r:id="rId35"/>
    <p:sldId id="327" r:id="rId36"/>
    <p:sldId id="328" r:id="rId37"/>
    <p:sldId id="325" r:id="rId38"/>
    <p:sldId id="326" r:id="rId39"/>
    <p:sldId id="315" r:id="rId40"/>
    <p:sldId id="345" r:id="rId41"/>
    <p:sldId id="324" r:id="rId42"/>
    <p:sldId id="319" r:id="rId43"/>
    <p:sldId id="347" r:id="rId44"/>
    <p:sldId id="348" r:id="rId45"/>
    <p:sldId id="346" r:id="rId46"/>
    <p:sldId id="320" r:id="rId47"/>
    <p:sldId id="329" r:id="rId48"/>
    <p:sldId id="331" r:id="rId49"/>
    <p:sldId id="321" r:id="rId50"/>
    <p:sldId id="318" r:id="rId51"/>
    <p:sldId id="322" r:id="rId52"/>
    <p:sldId id="323" r:id="rId53"/>
    <p:sldId id="265" r:id="rId54"/>
    <p:sldId id="332" r:id="rId55"/>
    <p:sldId id="330" r:id="rId56"/>
    <p:sldId id="334" r:id="rId57"/>
    <p:sldId id="269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ECFF"/>
    <a:srgbClr val="C7A1E3"/>
    <a:srgbClr val="CC99FF"/>
    <a:srgbClr val="FF99FF"/>
    <a:srgbClr val="D5B8E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577" autoAdjust="0"/>
  </p:normalViewPr>
  <p:slideViewPr>
    <p:cSldViewPr>
      <p:cViewPr>
        <p:scale>
          <a:sx n="86" d="100"/>
          <a:sy n="86" d="100"/>
        </p:scale>
        <p:origin x="-384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0F0FFA3-09CF-4C74-BD02-346F25F65F57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49036" y="4288428"/>
            <a:ext cx="3203848" cy="234888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Подготовили</a:t>
            </a:r>
          </a:p>
          <a:p>
            <a:pPr algn="l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учитель-логопед ВКК </a:t>
            </a:r>
          </a:p>
          <a:p>
            <a:pPr algn="l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Шуваева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Е.А.  </a:t>
            </a:r>
          </a:p>
          <a:p>
            <a:pPr algn="l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учитель-логопед 1 КК</a:t>
            </a:r>
          </a:p>
          <a:p>
            <a:pPr algn="l"/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Кочугурова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Н.Ф.</a:t>
            </a:r>
          </a:p>
        </p:txBody>
      </p:sp>
      <p:pic>
        <p:nvPicPr>
          <p:cNvPr id="1026" name="Picture 2" descr="https://st3.stblizko.ru/images/product/367/250/125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37272"/>
            <a:ext cx="4582541" cy="3436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9944" y="548680"/>
            <a:ext cx="7920880" cy="21962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Запуск речи у детей с моторной алалией с помощью игр и упражнений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916832"/>
            <a:ext cx="8064896" cy="1584176"/>
          </a:xfrm>
        </p:spPr>
        <p:txBody>
          <a:bodyPr>
            <a:normAutofit fontScale="85000" lnSpcReduction="20000"/>
          </a:bodyPr>
          <a:lstStyle/>
          <a:p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МОТОРНАЯ АЛАЛИЯ</a:t>
            </a:r>
            <a:endParaRPr lang="ru-RU" sz="40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СЕНСОРНАЯ АЛАЛИЯ</a:t>
            </a:r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СЕНСОМОТОРНАЯ АЛАЛИЯ</a:t>
            </a:r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39752" y="764704"/>
            <a:ext cx="4670176" cy="85726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Алалия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https://govorysha.ru/wp-content/uploads/2016/12/643534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261" b="6445"/>
          <a:stretch/>
        </p:blipFill>
        <p:spPr bwMode="auto">
          <a:xfrm>
            <a:off x="177339" y="3789040"/>
            <a:ext cx="8966661" cy="226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748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28821"/>
            <a:ext cx="447484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5900" y="1844824"/>
            <a:ext cx="8748588" cy="1512168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Обусловлена органическими нарушениями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центрального (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коркового) отдела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речедвигательного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анализатора (центр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Брока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его проводящих путей).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Ребенок своевременно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начинает понимать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чужую речь, но собственная речь не развивается.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764704"/>
            <a:ext cx="748883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Моторная алалия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4" descr="https://psyinternat.ru/800/600/https/images.slideplayer.com/31/9711157/slides/slide_38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https://img.fusedlearning.com/img/social-sciences/310/cognitive-neuropsychology-and-the-discoveries-of-broca-and-wernicke_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603" b="20010"/>
          <a:stretch/>
        </p:blipFill>
        <p:spPr bwMode="auto">
          <a:xfrm>
            <a:off x="3059831" y="3356992"/>
            <a:ext cx="3412909" cy="344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28821"/>
            <a:ext cx="447484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08361" y="1772816"/>
            <a:ext cx="8424936" cy="1512168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обусловлена поражением центрального отдела речеслухового анализатора (задняя треть верхней височной извилины − центр Вернике). Характеризуется тем, что при сохранном элементарном слухе ребенок не овладевает пониманием речи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764704"/>
            <a:ext cx="748883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Сенсорная алалия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457" b="19525"/>
          <a:stretch/>
        </p:blipFill>
        <p:spPr bwMode="auto">
          <a:xfrm>
            <a:off x="2770816" y="3303976"/>
            <a:ext cx="3809918" cy="355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959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28821"/>
            <a:ext cx="447484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08361" y="1772816"/>
            <a:ext cx="8424936" cy="720080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Сочетает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себе признаки моторной и сенсорной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алалии.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764704"/>
            <a:ext cx="748883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Сенсомоторная алалия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 descr="https://i.pinimg.com/originals/35/4d/63/354d6303329a00ef673d81b85346c4c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57500"/>
            <a:ext cx="5697215" cy="385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913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95341" y="116632"/>
            <a:ext cx="8354284" cy="8640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Симптоматика моторной алалии 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430862" y="1052736"/>
            <a:ext cx="8354284" cy="5472608"/>
          </a:xfrm>
          <a:prstGeom prst="round2Diag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Понимание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речи сохранено, но собственная речь ребенка имеет грубые отклонения или вовсе не развита (зависит от степени тяжести патологии).</a:t>
            </a:r>
          </a:p>
          <a:p>
            <a:pPr algn="just"/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Ребенок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заменяет слова жестами или мимикой, либо </a:t>
            </a:r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звукоподражаниями и несвязным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лепетанием.</a:t>
            </a:r>
          </a:p>
          <a:p>
            <a:pPr algn="just"/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Неправильная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замена звуков в слове.</a:t>
            </a:r>
          </a:p>
          <a:p>
            <a:pPr algn="just"/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Выпадение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предлогов из фраз.</a:t>
            </a:r>
          </a:p>
          <a:p>
            <a:pPr algn="just"/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Словарный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 сильно ограничен. </a:t>
            </a:r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algn="just"/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Новые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слова с трудом усваиваются, при этом в активном словаре присутствуют преимущественно обиходные термины.</a:t>
            </a:r>
          </a:p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683568" y="1412776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611560" y="3032956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648022" y="4221088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642127" y="4653136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611560" y="5009482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642127" y="5403061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52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95341" y="116632"/>
            <a:ext cx="8354284" cy="8640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Симптоматика моторной алалии 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430862" y="1052736"/>
            <a:ext cx="8354284" cy="5472608"/>
          </a:xfrm>
          <a:prstGeom prst="round2Diag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Грубое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нарушение формирования связной речи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Алалик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может последовательно изложить события, определить причину и следствие, передать смысл и т.д.</a:t>
            </a: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Нарушение внимания, памяти и восприятия.</a:t>
            </a: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Проблемы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координацией.</a:t>
            </a: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Недостаточное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крупной и мелкой моторики.</a:t>
            </a: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Проблемы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самообслуживанием.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Повышенная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утомляемость.</a:t>
            </a: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Индивидуальные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поведения – ребенок может быть либо </a:t>
            </a:r>
            <a:r>
              <a:rPr lang="ru-RU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гиперактивным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либо пассивным и заторможенным.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574036" y="1616205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611560" y="2996952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611560" y="3429000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579975" y="3789040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579975" y="4507397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574036" y="4886674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601643" y="5224536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77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08150" y="1052736"/>
            <a:ext cx="5040560" cy="100811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преодоление у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ребенка языковых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нарушений.</a:t>
            </a:r>
            <a:r>
              <a:rPr lang="ru-RU" sz="2800" b="1" dirty="0"/>
              <a:t>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47199" y="2492896"/>
            <a:ext cx="5040560" cy="2880320"/>
          </a:xfrm>
          <a:prstGeom prst="round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нормализация языкового механизма у детей с алалией, овладение ими закономерностями его функционирования в норме. </a:t>
            </a:r>
          </a:p>
        </p:txBody>
      </p:sp>
      <p:sp>
        <p:nvSpPr>
          <p:cNvPr id="4" name="Овал 3"/>
          <p:cNvSpPr/>
          <p:nvPr/>
        </p:nvSpPr>
        <p:spPr>
          <a:xfrm>
            <a:off x="333384" y="1052736"/>
            <a:ext cx="2987811" cy="1008112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Основная цель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927370" y="3325666"/>
            <a:ext cx="3021340" cy="100811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Конечная цель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321195" y="1453458"/>
            <a:ext cx="598784" cy="206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0" y="5805264"/>
            <a:ext cx="8568952" cy="79208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В работе с детьми с моторной алалией необходимо применять сугубо индивидуальный подход. </a:t>
            </a:r>
          </a:p>
        </p:txBody>
      </p:sp>
      <p:sp>
        <p:nvSpPr>
          <p:cNvPr id="10" name="Стрелка вправо 9"/>
          <p:cNvSpPr/>
          <p:nvPr/>
        </p:nvSpPr>
        <p:spPr>
          <a:xfrm flipH="1">
            <a:off x="5328586" y="3726388"/>
            <a:ext cx="598784" cy="206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7584" y="116632"/>
            <a:ext cx="763284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Коррекционная  работ</a:t>
            </a:r>
            <a:r>
              <a:rPr lang="ru-RU" sz="3600" dirty="0" smtClean="0"/>
              <a:t>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306917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75172" y="4256722"/>
            <a:ext cx="7065664" cy="6887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Формирование звуковой стороны речи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172" y="1844824"/>
            <a:ext cx="7065664" cy="6887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Формирование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смысловой стороны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речи</a:t>
            </a:r>
          </a:p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2835424"/>
            <a:ext cx="2880320" cy="1169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Пополнение и уточнение пассивного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словаря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9357" y="2835424"/>
            <a:ext cx="2808312" cy="1169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Активизация речевого общения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91941" y="980728"/>
            <a:ext cx="6984776" cy="70924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Активизация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процессов, тесно связанных с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речью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56176" y="2835424"/>
            <a:ext cx="2808312" cy="1169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Формирование элементарных грамматических представлений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93263" y="117854"/>
            <a:ext cx="4500500" cy="73759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Ступени запуска речи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5516" y="5229200"/>
            <a:ext cx="2808312" cy="1169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Развитие слуховых внимания и памяти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180173" y="5229200"/>
            <a:ext cx="2808312" cy="1169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Развитие элементарного фонематического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восприятия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156176" y="5229200"/>
            <a:ext cx="2808312" cy="1169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Воспроизведение доступных по звуковому составу слов и фраз 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2267744" y="2533594"/>
            <a:ext cx="756085" cy="3018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9" idx="0"/>
          </p:cNvCxnSpPr>
          <p:nvPr/>
        </p:nvCxnSpPr>
        <p:spPr>
          <a:xfrm>
            <a:off x="6732240" y="2533594"/>
            <a:ext cx="828092" cy="3018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4716016" y="2533594"/>
            <a:ext cx="0" cy="3018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1331640" y="4942785"/>
            <a:ext cx="756085" cy="3018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4608004" y="4945492"/>
            <a:ext cx="0" cy="3018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7248625" y="4945492"/>
            <a:ext cx="828092" cy="3018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8959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 rot="16200000">
            <a:off x="-315677" y="2996952"/>
            <a:ext cx="2736304" cy="1008112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Необходимы: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71800" y="1150630"/>
            <a:ext cx="6016121" cy="72008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Частая смена деятельности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05344" y="2421134"/>
            <a:ext cx="5982577" cy="72008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Разнообразие материалов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71800" y="3751939"/>
            <a:ext cx="6016121" cy="72008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Индивидуальный </a:t>
            </a:r>
            <a:r>
              <a:rPr lang="ru-RU" sz="2400" b="1" dirty="0">
                <a:solidFill>
                  <a:srgbClr val="002060"/>
                </a:solidFill>
              </a:rPr>
              <a:t>подход к </a:t>
            </a:r>
            <a:r>
              <a:rPr lang="ru-RU" sz="2400" b="1" dirty="0" smtClean="0">
                <a:solidFill>
                  <a:srgbClr val="002060"/>
                </a:solidFill>
              </a:rPr>
              <a:t>ребенку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05343" y="5030197"/>
            <a:ext cx="5982577" cy="72008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Тщательная подготовка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cxnSp>
        <p:nvCxnSpPr>
          <p:cNvPr id="12" name="Прямая со стрелкой 11"/>
          <p:cNvCxnSpPr>
            <a:stCxn id="3" idx="2"/>
            <a:endCxn id="6" idx="1"/>
          </p:cNvCxnSpPr>
          <p:nvPr/>
        </p:nvCxnSpPr>
        <p:spPr>
          <a:xfrm flipV="1">
            <a:off x="1556531" y="2781174"/>
            <a:ext cx="1248813" cy="71983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3" idx="2"/>
          </p:cNvCxnSpPr>
          <p:nvPr/>
        </p:nvCxnSpPr>
        <p:spPr>
          <a:xfrm>
            <a:off x="1556531" y="3501008"/>
            <a:ext cx="1143261" cy="5040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3" idx="2"/>
            <a:endCxn id="8" idx="1"/>
          </p:cNvCxnSpPr>
          <p:nvPr/>
        </p:nvCxnSpPr>
        <p:spPr>
          <a:xfrm>
            <a:off x="1556531" y="3501008"/>
            <a:ext cx="1248812" cy="188922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3" idx="2"/>
          </p:cNvCxnSpPr>
          <p:nvPr/>
        </p:nvCxnSpPr>
        <p:spPr>
          <a:xfrm flipV="1">
            <a:off x="1556531" y="1700808"/>
            <a:ext cx="1143261" cy="1800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8861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627784" y="821168"/>
            <a:ext cx="3744416" cy="6480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dirty="0">
                <a:solidFill>
                  <a:srgbClr val="002060"/>
                </a:solidFill>
              </a:rPr>
              <a:t>Приемы: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1547182"/>
            <a:ext cx="8712968" cy="4752528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узнавание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предметов по их названию (игрушки, части тела, одежда, животные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);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показ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картинок с изображением предметов, относящихся к определенным категориям различающихся по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признакам; 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понимание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грамматических форм речи, соотношения между членами предложения; понимание вопросов: «Кто?», «Что?», «Кого?», «У кого?», «Кому?», «Чем?», «Где?», «Куда?», «Откуда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?»;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понимание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предложных конструкций с предлогами в,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на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понимание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действий, совершаемых одним и тем же лицом.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87624" y="188640"/>
            <a:ext cx="720080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Развитие понимания </a:t>
            </a:r>
            <a:r>
              <a:rPr lang="ru-RU" sz="3600" b="1" dirty="0"/>
              <a:t>речи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64294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67544" y="4437112"/>
            <a:ext cx="8208912" cy="187220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Алалия (от греч. а — частица, означающая отрицание, и лат.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lalia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речь) — отсутствие речи или системное недоразвитие речи вследствие органического поражения речевых зон коры головного мозга во внутриутробном или раннем периоде развития ребенка (до формирования речи).</a:t>
            </a:r>
          </a:p>
        </p:txBody>
      </p:sp>
      <p:sp>
        <p:nvSpPr>
          <p:cNvPr id="2" name="AutoShape 7" descr="https://razvivayrech.ru/wp-content/uploads/2019/10/Alaliya-u-detej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 descr="https://i.pinimg.com/originals/9e/55/ac/9e55aca469d5427d6bf46ce5804e12e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000" b="6298"/>
          <a:stretch/>
        </p:blipFill>
        <p:spPr bwMode="auto">
          <a:xfrm>
            <a:off x="1965598" y="836711"/>
            <a:ext cx="5212804" cy="35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582"/>
          <a:stretch/>
        </p:blipFill>
        <p:spPr bwMode="auto">
          <a:xfrm>
            <a:off x="2555776" y="3429000"/>
            <a:ext cx="2232248" cy="7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9" r="32443" b="66582"/>
          <a:stretch/>
        </p:blipFill>
        <p:spPr bwMode="auto">
          <a:xfrm>
            <a:off x="4788024" y="3429000"/>
            <a:ext cx="1438183" cy="7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3369766"/>
            <a:ext cx="54867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АЛАЛИЯ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7584" y="188640"/>
            <a:ext cx="7200800" cy="86409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chemeClr val="accent1">
                    <a:lumMod val="50000"/>
                  </a:schemeClr>
                </a:solidFill>
              </a:rPr>
              <a:t> Игра «Умные утята» 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1124744"/>
            <a:ext cx="8784976" cy="216024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Задачи игры: 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воздушной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струи;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формирование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двуручной координации движения - работа с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сачками.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3717032"/>
            <a:ext cx="3888432" cy="224676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игру «Умные утята» входит: 9 пищащих уточек, 3 круга разного цвета, 3 сачка</a:t>
            </a:r>
          </a:p>
        </p:txBody>
      </p:sp>
      <p:pic>
        <p:nvPicPr>
          <p:cNvPr id="1026" name="Picture 2" descr="C:\Users\User\Downloads\Уточ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41467" y="2655477"/>
            <a:ext cx="3565522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896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66806" y="116632"/>
            <a:ext cx="7776864" cy="6480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</a:rPr>
              <a:t>Игры с </a:t>
            </a:r>
            <a:r>
              <a:rPr lang="ru-RU" sz="4400" b="1" i="1" dirty="0" smtClean="0">
                <a:solidFill>
                  <a:srgbClr val="002060"/>
                </a:solidFill>
              </a:rPr>
              <a:t>крупами</a:t>
            </a:r>
            <a:endParaRPr lang="ru-RU" sz="4400" i="1" dirty="0">
              <a:solidFill>
                <a:srgbClr val="002060"/>
              </a:solidFill>
              <a:effectLst/>
            </a:endParaRPr>
          </a:p>
        </p:txBody>
      </p:sp>
      <p:pic>
        <p:nvPicPr>
          <p:cNvPr id="2050" name="Picture 2" descr="https://fb.ru/misc/i/gallery/78818/315964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666806" y="3140968"/>
            <a:ext cx="2232248" cy="5679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Гречка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52" name="Picture 4" descr="https://thumbs.dreamstime.com/b/%D1%80%D0%B0%D0%B7-%D0%B5-%D0%B5%D0%BD%D0%BD%D1%8B%D0%B5-%D0%B3%D0%BE%D1%80%D0%BE%D1%85%D0%B8-5005533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92696"/>
            <a:ext cx="2520280" cy="247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3572380" y="3140968"/>
            <a:ext cx="2232248" cy="5679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Горох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56" name="Picture 8" descr="https://main-cdn.sbermegamarket.ru/hlr-system/-18/374/473/581/230/118/600002988078b0.jpe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36" t="10636" r="8200" b="14890"/>
          <a:stretch/>
        </p:blipFill>
        <p:spPr bwMode="auto">
          <a:xfrm>
            <a:off x="6271448" y="836712"/>
            <a:ext cx="2356956" cy="219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6412916" y="3068960"/>
            <a:ext cx="2232248" cy="5679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Фасоль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AutoShape 10" descr="http://produhovku.ru/wp-content/uploads/2017/08/ri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59" t="3487" r="7578" b="5600"/>
          <a:stretch/>
        </p:blipFill>
        <p:spPr bwMode="auto">
          <a:xfrm>
            <a:off x="460369" y="3832397"/>
            <a:ext cx="279933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вал 12"/>
          <p:cNvSpPr/>
          <p:nvPr/>
        </p:nvSpPr>
        <p:spPr>
          <a:xfrm>
            <a:off x="6412916" y="6093296"/>
            <a:ext cx="2479564" cy="5679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Перловка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635896" y="6093296"/>
            <a:ext cx="2232248" cy="5679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Нут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83568" y="6093296"/>
            <a:ext cx="2232248" cy="5679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Рис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61" name="Picture 13" descr="https://nutraj.ru/image/cache/catalog/category/krupyibobovye/nut%28indija%29-800x80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1098" y="3595362"/>
            <a:ext cx="2734811" cy="273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5" descr="https://grainboard.ru/data/tradeboard/146110/tradeboardHOZ9IG_img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5909" y="3478673"/>
            <a:ext cx="2947686" cy="254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363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764704"/>
            <a:ext cx="6840760" cy="794352"/>
          </a:xfr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Варианты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 с 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крупами: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4355976" y="4684497"/>
            <a:ext cx="43924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2A2723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536" y="1700808"/>
            <a:ext cx="8352928" cy="4896544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Спрятать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мелкие игрушки в емкость с крупой. Попросить ребенка найти в крупе сюрприз.</a:t>
            </a: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Пересыпать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крупу при помощи совочка, ложки, стаканчика и др. из одной емкости в другую. Пересыпать в руках, обращая внимание ребенка на получающийся при этом звук.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Прятать в крупе игрушки, сопровождая словом: прячу кису, прячу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мишу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688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4" y="2149453"/>
            <a:ext cx="5040560" cy="34765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906214"/>
            <a:ext cx="748883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 с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предметами: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560" y="2204865"/>
            <a:ext cx="7992888" cy="4392488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-развивать понимание отдельных простых просьб, обращений к ребенку; 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обучать действовать с предметами, понимать сопровождающую эти действия речь; 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обучать соотносить предметы и действия с их словесным обозначением. 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обучать соотносить предметы с его изображением; 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обучать игровым действиям; 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вызывать подражательную речевую деятельность детей в форме любых звуковых проявлений. </a:t>
            </a:r>
          </a:p>
        </p:txBody>
      </p:sp>
      <p:sp>
        <p:nvSpPr>
          <p:cNvPr id="2" name="Овал 1"/>
          <p:cNvSpPr/>
          <p:nvPr/>
        </p:nvSpPr>
        <p:spPr>
          <a:xfrm>
            <a:off x="3203848" y="1770309"/>
            <a:ext cx="2808312" cy="4345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Задачи:</a:t>
            </a:r>
            <a:r>
              <a:rPr lang="ru-RU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4836" y="1772816"/>
            <a:ext cx="4235156" cy="45365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В </a:t>
            </a:r>
            <a:r>
              <a:rPr lang="ru-RU" sz="2000" b="1" dirty="0">
                <a:solidFill>
                  <a:schemeClr val="tx2"/>
                </a:solidFill>
              </a:rPr>
              <a:t>коробочке находятся кубики разных цветов. Педагог  вынимает из нее красный кубик и просит ребенка достать из коробочки «такой же». Если малыш совершает неадекватные действия, взрослый сравнивает кубики ребенка со своим и дает установку: «Ты достал не такой кубик», - вынимает кубик нужного цвета и говорит: «Достань </a:t>
            </a: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ru-RU" sz="2000" b="1" dirty="0">
                <a:solidFill>
                  <a:schemeClr val="tx2"/>
                </a:solidFill>
              </a:rPr>
              <a:t>такой же».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1765179"/>
            <a:ext cx="4106918" cy="45365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99592" y="548680"/>
            <a:ext cx="7416824" cy="72008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Игра «Разноцветная коробочка»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64837"/>
            <a:ext cx="3528392" cy="412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0987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44624"/>
            <a:ext cx="748883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 с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кубиками: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052736"/>
            <a:ext cx="8280920" cy="30963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2"/>
                </a:solidFill>
              </a:rPr>
              <a:t>Перед ребенком выкладываются кубики разного цвета и даются инструкции:</a:t>
            </a:r>
          </a:p>
          <a:p>
            <a:r>
              <a:rPr lang="ru-RU" sz="2000" dirty="0">
                <a:solidFill>
                  <a:schemeClr val="tx2"/>
                </a:solidFill>
              </a:rPr>
              <a:t>1</a:t>
            </a:r>
            <a:r>
              <a:rPr lang="ru-RU" sz="2000" dirty="0" smtClean="0">
                <a:solidFill>
                  <a:schemeClr val="tx2"/>
                </a:solidFill>
              </a:rPr>
              <a:t>. Покажи</a:t>
            </a:r>
            <a:r>
              <a:rPr lang="ru-RU" sz="2000" dirty="0">
                <a:solidFill>
                  <a:schemeClr val="tx2"/>
                </a:solidFill>
              </a:rPr>
              <a:t>, где красный кубик? Где синий кубик? Где желтый кубик? Где зеленый кубик? Стучи красным. Стучи синим. Стучи желтым. Стучи зеленым. Стучи, как я. (Ребенок стучит кубиками в заданной последовательности)</a:t>
            </a:r>
          </a:p>
          <a:p>
            <a:r>
              <a:rPr lang="ru-RU" sz="2000" dirty="0" smtClean="0">
                <a:solidFill>
                  <a:schemeClr val="tx2"/>
                </a:solidFill>
              </a:rPr>
              <a:t>2. </a:t>
            </a:r>
            <a:r>
              <a:rPr lang="ru-RU" sz="2000" dirty="0">
                <a:solidFill>
                  <a:schemeClr val="tx2"/>
                </a:solidFill>
              </a:rPr>
              <a:t>Строй синюю башню. Строй красную башню. Строй желтую башню. Строй, как на картинке.</a:t>
            </a:r>
          </a:p>
          <a:p>
            <a:r>
              <a:rPr lang="ru-RU" sz="2000" dirty="0">
                <a:solidFill>
                  <a:schemeClr val="tx2"/>
                </a:solidFill>
              </a:rPr>
              <a:t>3</a:t>
            </a:r>
            <a:r>
              <a:rPr lang="ru-RU" sz="2000" dirty="0" smtClean="0">
                <a:solidFill>
                  <a:schemeClr val="tx2"/>
                </a:solidFill>
              </a:rPr>
              <a:t>. Ломай </a:t>
            </a:r>
            <a:r>
              <a:rPr lang="ru-RU" sz="2000" dirty="0">
                <a:solidFill>
                  <a:schemeClr val="tx2"/>
                </a:solidFill>
              </a:rPr>
              <a:t>синюю башню: «Бах. Упала!». Ломай красную башню: «Бах, упала!» и т.д.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4291372"/>
            <a:ext cx="3960440" cy="2449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User\Downloads\1670418235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394996"/>
            <a:ext cx="3312367" cy="227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1749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5" y="44624"/>
            <a:ext cx="8258224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 с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кубиком</a:t>
            </a: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губкой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268760"/>
            <a:ext cx="3960440" cy="52565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Оборудование: кубик, губка для мытья посуды.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1. Покажи, где кубик? Где губка. Кубик - твердый, а губка - мягкая.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2. Кубиком – стучи, а губкой - три. ( Ребенок стучит кубиком, а затем трет губкой по столу).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3. Кубиком стучи, а на губку – дави. ( Взрослый повторяет: твердо, мягко, стучу, давлю).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65329" y="1268760"/>
            <a:ext cx="3960440" cy="52565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User\Downloads\16704184746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38" r="20354"/>
          <a:stretch/>
        </p:blipFill>
        <p:spPr bwMode="auto">
          <a:xfrm>
            <a:off x="5122416" y="1664804"/>
            <a:ext cx="325810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2108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4624"/>
            <a:ext cx="8640960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 с 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кубиком, губкой,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мячом, звонком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048049"/>
            <a:ext cx="8208912" cy="24482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2"/>
                </a:solidFill>
              </a:rPr>
              <a:t>Отрабатывается понимание действий: стучи, дави (три), кати, звони.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1. Покажи, где кубик? Где мяч? Где губка? Где звонок?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2. Спрячь кубик. Спрячь губку. Спрячь мяч. Спрячь звонок.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3. Стучи. Дави. Кати. Звони.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4. Покажи, где твердый? Где мягкая? Где круглый? Где звонкий?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5. Имитация с предметами. «Стучи». (Педагог стучит кубиком, а ребенок повторяет). Аналогично с другими предметами.</a:t>
            </a:r>
          </a:p>
        </p:txBody>
      </p:sp>
      <p:sp>
        <p:nvSpPr>
          <p:cNvPr id="6" name="Прямоугольник 5"/>
          <p:cNvSpPr/>
          <p:nvPr/>
        </p:nvSpPr>
        <p:spPr>
          <a:xfrm rot="16200000" flipH="1">
            <a:off x="3023828" y="2744922"/>
            <a:ext cx="3024336" cy="48245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User\Downloads\1670418235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4895" y="3716363"/>
            <a:ext cx="3842202" cy="28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0823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87624" y="764704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«Звуковая дорожка</a:t>
            </a:r>
            <a:r>
              <a:rPr lang="ru-RU" sz="3600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700808"/>
            <a:ext cx="8784976" cy="489654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63" r="15345"/>
          <a:stretch/>
        </p:blipFill>
        <p:spPr bwMode="auto">
          <a:xfrm rot="16200000">
            <a:off x="2229103" y="-60751"/>
            <a:ext cx="4680520" cy="8491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1448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132856"/>
            <a:ext cx="4290895" cy="453650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Ребенку </a:t>
            </a:r>
            <a:r>
              <a:rPr lang="ru-RU" sz="2400" b="1" dirty="0">
                <a:solidFill>
                  <a:schemeClr val="tx2"/>
                </a:solidFill>
              </a:rPr>
              <a:t>предъявляется знакомая кукла. Она хочет спать, нужно ее покачать, сопровождая действия звукоподражанием «а-а-а». Взрослый показывает игровые действия, сопровождая их словами: «Кукла Аня хочет спать, куклу надо покачать», и побуждает ребенка сделать то же самое.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316618"/>
            <a:ext cx="7920880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«В гости пришла кукла</a:t>
            </a:r>
            <a:r>
              <a:rPr lang="ru-RU" sz="3600" b="1" dirty="0" smtClean="0">
                <a:solidFill>
                  <a:srgbClr val="002060"/>
                </a:solidFill>
              </a:rPr>
              <a:t>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536" y="1196752"/>
            <a:ext cx="8352928" cy="7920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Цель: учить соотносить игрушку со звукоподражанием, побуждать ребенка к произвольному произнесению звукоподражания «а-а-а», развивать слуховое внимание.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2121011"/>
            <a:ext cx="4290895" cy="453650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https://papik.pro/uploads/posts/2021-12/1639214867_19-papik-pro-p-kukla-klipart-19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11" t="4443" r="3031" b="8568"/>
          <a:stretch/>
        </p:blipFill>
        <p:spPr bwMode="auto">
          <a:xfrm>
            <a:off x="4860032" y="2323527"/>
            <a:ext cx="3769063" cy="415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2499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67744" y="2564904"/>
            <a:ext cx="4882746" cy="158668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Нарушены все подсистемы языка: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8718" y="1484784"/>
            <a:ext cx="2823122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семантическая</a:t>
            </a:r>
            <a:endParaRPr lang="ru-RU" sz="2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98364" y="4510357"/>
            <a:ext cx="2992781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фонематическая</a:t>
            </a:r>
            <a:endParaRPr lang="ru-RU" sz="2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61048" y="5301208"/>
            <a:ext cx="2823616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фонетическая,</a:t>
            </a:r>
            <a:endParaRPr lang="ru-RU" sz="2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0" y="4515791"/>
            <a:ext cx="3081538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морфологическая</a:t>
            </a:r>
            <a:endParaRPr lang="ru-RU" sz="24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86026" y="1484784"/>
            <a:ext cx="2906454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синтаксическая</a:t>
            </a:r>
            <a:endParaRPr lang="ru-RU" sz="24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131342" y="764704"/>
            <a:ext cx="2880818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лексическая</a:t>
            </a:r>
            <a:endParaRPr lang="ru-RU" sz="2400" dirty="0"/>
          </a:p>
        </p:txBody>
      </p:sp>
      <p:sp>
        <p:nvSpPr>
          <p:cNvPr id="9" name="Нашивка 8"/>
          <p:cNvSpPr/>
          <p:nvPr/>
        </p:nvSpPr>
        <p:spPr>
          <a:xfrm rot="13082369">
            <a:off x="1718007" y="2290998"/>
            <a:ext cx="648072" cy="216024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 rot="16200000">
            <a:off x="4314259" y="1880828"/>
            <a:ext cx="648072" cy="216024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 rot="19459283">
            <a:off x="7062609" y="2290998"/>
            <a:ext cx="648072" cy="216024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Нашивка 16"/>
          <p:cNvSpPr/>
          <p:nvPr/>
        </p:nvSpPr>
        <p:spPr>
          <a:xfrm rot="8713129">
            <a:off x="1696394" y="4207755"/>
            <a:ext cx="648072" cy="216024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Нашивка 17"/>
          <p:cNvSpPr/>
          <p:nvPr/>
        </p:nvSpPr>
        <p:spPr>
          <a:xfrm rot="2009705">
            <a:off x="7072636" y="4203096"/>
            <a:ext cx="648072" cy="216024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Нашивка 18"/>
          <p:cNvSpPr/>
          <p:nvPr/>
        </p:nvSpPr>
        <p:spPr>
          <a:xfrm rot="5400000">
            <a:off x="4301936" y="4581128"/>
            <a:ext cx="648072" cy="216024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692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00444" y="332656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Игра </a:t>
            </a:r>
            <a:r>
              <a:rPr lang="ru-RU" sz="3600" dirty="0" smtClean="0">
                <a:solidFill>
                  <a:srgbClr val="002060"/>
                </a:solidFill>
              </a:rPr>
              <a:t>«Пингвин»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12776"/>
            <a:ext cx="4032448" cy="511256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2"/>
                </a:solidFill>
              </a:rPr>
              <a:t>Педагог маркером рисует на листе бумаги дорожки: в виде «овала или «восьмерки». Ребенок произносит длительно и раздельно звуки по символам [а], [о], [у], [и], когда пингвин проезжает мимо этого символа, затем, сливая в одну непрерывную линию звучания.</a:t>
            </a:r>
            <a:endParaRPr lang="ru-RU" sz="24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1412776"/>
            <a:ext cx="4032448" cy="511256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chemeClr val="tx2"/>
              </a:solidFill>
              <a:effectLst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28649" y="2160182"/>
            <a:ext cx="4827125" cy="362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0346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87624" y="137583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«Выбери дорожку»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72816"/>
            <a:ext cx="8496952" cy="2376264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2"/>
                </a:solidFill>
              </a:rPr>
              <a:t>Логопед</a:t>
            </a:r>
            <a:r>
              <a:rPr lang="ru-RU" b="1" dirty="0">
                <a:solidFill>
                  <a:schemeClr val="tx2"/>
                </a:solidFill>
              </a:rPr>
              <a:t>. Жила-была лошадка, у нее был домик дом. От домика у нее шли две дорожки (длинная и короткая). (Показывает домик, вырезанный из бумаги, и дорожки.) Когда лошадка гуляет по длинной дорожке, она поет длинную песенку И-И-И-И-И. Когда гуляет по короткой дорожке, то поет короткую песенку И-И-И. (Издает звук длинный [а].)</a:t>
            </a:r>
          </a:p>
          <a:p>
            <a:r>
              <a:rPr lang="ru-RU" b="1" dirty="0">
                <a:solidFill>
                  <a:schemeClr val="tx2"/>
                </a:solidFill>
              </a:rPr>
              <a:t>Лошадка идет по длинной дорожке. (Ребенок воспроизводит длинный звук [и].) Лошадка идет по короткой дорожке (Ребенок воспроизводит короткий звук [и].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293096"/>
            <a:ext cx="8496952" cy="2376264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1052736"/>
            <a:ext cx="856895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Задача: определять краткость и длительность звучания.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07" b="22964"/>
          <a:stretch/>
        </p:blipFill>
        <p:spPr bwMode="auto">
          <a:xfrm>
            <a:off x="683568" y="4403581"/>
            <a:ext cx="7704856" cy="212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6224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15" r="20367"/>
          <a:stretch/>
        </p:blipFill>
        <p:spPr bwMode="auto">
          <a:xfrm rot="16200000">
            <a:off x="3185083" y="1913556"/>
            <a:ext cx="3118385" cy="6825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26" r="17772"/>
          <a:stretch/>
        </p:blipFill>
        <p:spPr bwMode="auto">
          <a:xfrm rot="16200000">
            <a:off x="3093581" y="-1159004"/>
            <a:ext cx="3214833" cy="6825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271591" y="-27384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Пособия Оксаны </a:t>
            </a:r>
            <a:r>
              <a:rPr lang="ru-RU" sz="3600" b="1" dirty="0" err="1" smtClean="0">
                <a:solidFill>
                  <a:srgbClr val="002060"/>
                </a:solidFill>
              </a:rPr>
              <a:t>Вайнгольц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456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87624" y="83338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Игра </a:t>
            </a:r>
            <a:r>
              <a:rPr lang="ru-RU" sz="4000" b="1" dirty="0" smtClean="0">
                <a:solidFill>
                  <a:srgbClr val="002060"/>
                </a:solidFill>
              </a:rPr>
              <a:t>«Акула»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980728"/>
            <a:ext cx="849694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Задача: учить повторять слоги за логопедом.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0909" y="1772816"/>
            <a:ext cx="3888432" cy="468052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Логопед</a:t>
            </a:r>
            <a:r>
              <a:rPr lang="ru-RU" sz="2400" b="1" dirty="0">
                <a:solidFill>
                  <a:schemeClr val="tx2"/>
                </a:solidFill>
              </a:rPr>
              <a:t>. Вот наша акула, давай мы с ней поиграем. Акула стреляет шариками. 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Логопед стреляет шариками в мишень, произносит разные слоги:</a:t>
            </a:r>
          </a:p>
          <a:p>
            <a:pPr algn="ctr"/>
            <a:r>
              <a:rPr lang="ru-RU" sz="2400" b="1" dirty="0" err="1">
                <a:solidFill>
                  <a:schemeClr val="tx2"/>
                </a:solidFill>
              </a:rPr>
              <a:t>пу</a:t>
            </a:r>
            <a:r>
              <a:rPr lang="ru-RU" sz="2400" b="1" dirty="0">
                <a:solidFill>
                  <a:schemeClr val="tx2"/>
                </a:solidFill>
              </a:rPr>
              <a:t>, па, по. </a:t>
            </a:r>
            <a:r>
              <a:rPr lang="ru-RU" sz="2400" b="1" dirty="0" smtClean="0">
                <a:solidFill>
                  <a:schemeClr val="tx2"/>
                </a:solidFill>
              </a:rPr>
              <a:t>Ребенок  повторяет слог за логопедом.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772816"/>
            <a:ext cx="3888432" cy="468052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C:\Users\User\Downloads\16704184357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68" r="18078"/>
          <a:stretch/>
        </p:blipFill>
        <p:spPr bwMode="auto">
          <a:xfrm>
            <a:off x="5004048" y="1916832"/>
            <a:ext cx="360040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068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187624" y="174080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«Выложи по кругу»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340768"/>
            <a:ext cx="4104456" cy="5184576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tx2"/>
                </a:solidFill>
              </a:rPr>
              <a:t>Ребенку предлагается выложить дорожку из помпонов </a:t>
            </a:r>
            <a:r>
              <a:rPr lang="ru-RU" sz="2800" b="1" dirty="0" smtClean="0">
                <a:solidFill>
                  <a:schemeClr val="tx2"/>
                </a:solidFill>
              </a:rPr>
              <a:t>розового </a:t>
            </a:r>
            <a:r>
              <a:rPr lang="ru-RU" sz="2800" b="1" dirty="0">
                <a:solidFill>
                  <a:schemeClr val="tx2"/>
                </a:solidFill>
              </a:rPr>
              <a:t>и </a:t>
            </a:r>
            <a:r>
              <a:rPr lang="ru-RU" sz="2800" b="1" dirty="0" smtClean="0">
                <a:solidFill>
                  <a:schemeClr val="tx2"/>
                </a:solidFill>
              </a:rPr>
              <a:t>зеленого </a:t>
            </a:r>
            <a:r>
              <a:rPr lang="ru-RU" sz="2800" b="1" dirty="0">
                <a:solidFill>
                  <a:schemeClr val="tx2"/>
                </a:solidFill>
              </a:rPr>
              <a:t>цветов. Затем произнести слоги. Показывая на </a:t>
            </a:r>
            <a:r>
              <a:rPr lang="ru-RU" sz="2800" b="1" dirty="0" smtClean="0">
                <a:solidFill>
                  <a:schemeClr val="tx2"/>
                </a:solidFill>
              </a:rPr>
              <a:t>розовый </a:t>
            </a:r>
            <a:r>
              <a:rPr lang="ru-RU" sz="2800" b="1" dirty="0">
                <a:solidFill>
                  <a:schemeClr val="tx2"/>
                </a:solidFill>
              </a:rPr>
              <a:t>помпон произносить слог та, на </a:t>
            </a:r>
            <a:r>
              <a:rPr lang="ru-RU" sz="2800" b="1" dirty="0" smtClean="0">
                <a:solidFill>
                  <a:schemeClr val="tx2"/>
                </a:solidFill>
              </a:rPr>
              <a:t>зеленый </a:t>
            </a:r>
            <a:r>
              <a:rPr lang="ru-RU" sz="2800" b="1" dirty="0">
                <a:solidFill>
                  <a:schemeClr val="tx2"/>
                </a:solidFill>
              </a:rPr>
              <a:t>– ту (можно усложнить па, та).</a:t>
            </a:r>
            <a:endParaRPr lang="ru-RU" sz="28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1340768"/>
            <a:ext cx="3888432" cy="5184576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09" r="10098"/>
          <a:stretch/>
        </p:blipFill>
        <p:spPr bwMode="auto">
          <a:xfrm>
            <a:off x="4917743" y="1844824"/>
            <a:ext cx="3686705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2516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87624" y="174080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«Удочка»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27270" y="1744282"/>
            <a:ext cx="5669808" cy="4324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51520" y="1916832"/>
            <a:ext cx="4032448" cy="3024336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Цель:</a:t>
            </a:r>
            <a:r>
              <a:rPr lang="ru-RU" sz="2400" dirty="0"/>
              <a:t> активизировать зрительное восприятие ребенка, формировать его речевую активность, используя двигательные возможности.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387186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908720"/>
            <a:ext cx="8784976" cy="568863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Воспроизведение интонационно-ритмического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рисунка одно-, двух-, трехсложных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слов: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1) близких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людей, название (имя) которых состоит из двух слогов: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а) одинаковых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: мама, папа, баба, дядя и др.;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б) разных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, с ударением на первом слоге: Вова, Таня,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Аня;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2) односложные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слова: мак, суп, гусь, кот, дом и др.;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3) двухсложные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слова: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а) 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ударением на первом слоге: вата, муха, и др.;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б) 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ударением на втором слоге: пила, нога, рука и др.;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4) трехсложные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слова: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а) 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ударением на втором (среднем) слоге: машина, собака и др.;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б) 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ударением на первом слоге: ягода,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кубики и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др.;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в) 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ударением на последнем слоге: молоко,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сапоги.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99591" y="34762"/>
            <a:ext cx="7200800" cy="72008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accent1">
                    <a:lumMod val="50000"/>
                  </a:schemeClr>
                </a:solidFill>
              </a:rPr>
              <a:t>П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</a:rPr>
              <a:t>ервые 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</a:rPr>
              <a:t>формы слов</a:t>
            </a:r>
          </a:p>
        </p:txBody>
      </p:sp>
    </p:spTree>
    <p:extLst>
      <p:ext uri="{BB962C8B-B14F-4D97-AF65-F5344CB8AC3E}">
        <p14:creationId xmlns:p14="http://schemas.microsoft.com/office/powerpoint/2010/main" xmlns="" val="15463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187624" y="188640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«Волшебная дорожка»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484784"/>
            <a:ext cx="4032448" cy="4824536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Ребенку предлагается построить свою </a:t>
            </a:r>
            <a:r>
              <a:rPr lang="ru-RU" sz="2800" dirty="0">
                <a:solidFill>
                  <a:schemeClr val="tx2"/>
                </a:solidFill>
              </a:rPr>
              <a:t>волшебную дорожку и </a:t>
            </a:r>
            <a:r>
              <a:rPr lang="ru-RU" sz="2800" dirty="0" smtClean="0">
                <a:solidFill>
                  <a:schemeClr val="tx2"/>
                </a:solidFill>
              </a:rPr>
              <a:t>помочь </a:t>
            </a:r>
            <a:r>
              <a:rPr lang="ru-RU" sz="2800" dirty="0">
                <a:solidFill>
                  <a:schemeClr val="tx2"/>
                </a:solidFill>
              </a:rPr>
              <a:t>маме дойти до Дани.</a:t>
            </a:r>
          </a:p>
          <a:p>
            <a:pPr algn="ctr"/>
            <a:r>
              <a:rPr lang="ru-RU" sz="2800" dirty="0">
                <a:solidFill>
                  <a:schemeClr val="tx2"/>
                </a:solidFill>
              </a:rPr>
              <a:t>Ребенок </a:t>
            </a:r>
            <a:r>
              <a:rPr lang="ru-RU" sz="2800" dirty="0" smtClean="0">
                <a:solidFill>
                  <a:schemeClr val="tx2"/>
                </a:solidFill>
              </a:rPr>
              <a:t>произносит слово «дыня» и закрывает картинку камешком </a:t>
            </a:r>
            <a:r>
              <a:rPr lang="ru-RU" sz="2800" dirty="0" err="1" smtClean="0">
                <a:solidFill>
                  <a:schemeClr val="tx2"/>
                </a:solidFill>
              </a:rPr>
              <a:t>марблс</a:t>
            </a:r>
            <a:r>
              <a:rPr lang="ru-RU" sz="2800" dirty="0" smtClean="0">
                <a:solidFill>
                  <a:schemeClr val="tx2"/>
                </a:solidFill>
              </a:rPr>
              <a:t>.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1484784"/>
            <a:ext cx="4032448" cy="4824536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10242" name="Picture 2" descr="16704184356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00" t="3311" r="11120" b="6928"/>
          <a:stretch/>
        </p:blipFill>
        <p:spPr bwMode="auto">
          <a:xfrm>
            <a:off x="4932040" y="1772816"/>
            <a:ext cx="3456384" cy="428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880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187624" y="174080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</a:t>
            </a:r>
            <a:r>
              <a:rPr lang="ru-RU" sz="3600" b="1" dirty="0" err="1" smtClean="0">
                <a:solidFill>
                  <a:srgbClr val="002060"/>
                </a:solidFill>
              </a:rPr>
              <a:t>Сквиши</a:t>
            </a:r>
            <a:r>
              <a:rPr lang="ru-RU" sz="3600" b="1" dirty="0" smtClean="0">
                <a:solidFill>
                  <a:srgbClr val="002060"/>
                </a:solidFill>
              </a:rPr>
              <a:t>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User\Desktop\Алалия\Фото, видео\16698096026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60" y="966168"/>
            <a:ext cx="4045184" cy="3033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Алалия\Фото, видео\Богдан сквиши мух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5053" y="2708920"/>
            <a:ext cx="5191378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197074" y="1124744"/>
            <a:ext cx="4623398" cy="144493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Цель: учить воспринимать, различать и воспроизводить ритмические контуры слова в соответствии с количеством слогов, ударностью.</a:t>
            </a:r>
          </a:p>
        </p:txBody>
      </p:sp>
      <p:pic>
        <p:nvPicPr>
          <p:cNvPr id="3076" name="Picture 4" descr="C:\Users\User\Desktop\Алалия\Фото, видео\Сквиши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49" b="2189"/>
          <a:stretch/>
        </p:blipFill>
        <p:spPr bwMode="auto">
          <a:xfrm>
            <a:off x="35496" y="4005242"/>
            <a:ext cx="3969557" cy="2597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187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27584" y="174080"/>
            <a:ext cx="7272808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«Моторные </a:t>
            </a:r>
            <a:r>
              <a:rPr lang="ru-RU" sz="3600" b="1" dirty="0" err="1" smtClean="0">
                <a:solidFill>
                  <a:srgbClr val="002060"/>
                </a:solidFill>
              </a:rPr>
              <a:t>слогарики</a:t>
            </a:r>
            <a:r>
              <a:rPr lang="ru-RU" sz="3600" b="1" dirty="0" smtClean="0">
                <a:solidFill>
                  <a:srgbClr val="002060"/>
                </a:solidFill>
              </a:rPr>
              <a:t>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8063" y="2420888"/>
            <a:ext cx="8478198" cy="115212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Выкладываем </a:t>
            </a:r>
            <a:r>
              <a:rPr lang="ru-RU" sz="2000" b="1" dirty="0">
                <a:solidFill>
                  <a:schemeClr val="tx2"/>
                </a:solidFill>
              </a:rPr>
              <a:t>перед ребенком моторную карточку предлагаем произнести слово и одновременно постучать (похлопать или позвонить), в соответствии с количеством слогов.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3789040"/>
            <a:ext cx="5076564" cy="288032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424" t="9151" r="1424" b="15626"/>
          <a:stretch/>
        </p:blipFill>
        <p:spPr bwMode="auto">
          <a:xfrm>
            <a:off x="2339752" y="3933056"/>
            <a:ext cx="459482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23528" y="1052736"/>
            <a:ext cx="8352928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/>
              <a:t>Задачи. Учить ребенка выполнять цепочку последовательных действий с опорой на моторную программу;</a:t>
            </a:r>
          </a:p>
          <a:p>
            <a:r>
              <a:rPr lang="ru-RU" sz="2000" b="1" dirty="0"/>
              <a:t>2. Развивать координацию движений, чувство ритма, память, внимание, самоконтроль.</a:t>
            </a:r>
          </a:p>
        </p:txBody>
      </p:sp>
    </p:spTree>
    <p:extLst>
      <p:ext uri="{BB962C8B-B14F-4D97-AF65-F5344CB8AC3E}">
        <p14:creationId xmlns:p14="http://schemas.microsoft.com/office/powerpoint/2010/main" xmlns="" val="412218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трелка вниз 11"/>
          <p:cNvSpPr/>
          <p:nvPr/>
        </p:nvSpPr>
        <p:spPr>
          <a:xfrm rot="18990738">
            <a:off x="5935129" y="1180576"/>
            <a:ext cx="418303" cy="1111912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2243379">
            <a:off x="2529328" y="1232149"/>
            <a:ext cx="435379" cy="1008888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80041" y="2124964"/>
            <a:ext cx="3975936" cy="707886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биологические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91428" y="605886"/>
            <a:ext cx="7488832" cy="73488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0" rIns="0" bIns="0" anchor="ctr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Причины нарушений речи при алалии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3793" y="3573016"/>
            <a:ext cx="3888432" cy="2088232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различные варианты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поражения ЦНС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79861" y="3561425"/>
            <a:ext cx="4040611" cy="2088232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неблагоприятные условия развития и воспитания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72528" y="2124964"/>
            <a:ext cx="3975936" cy="707886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социальные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2058591" y="2832850"/>
            <a:ext cx="418303" cy="824344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6516216" y="2839002"/>
            <a:ext cx="418303" cy="824344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448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3528" y="174080"/>
            <a:ext cx="8424936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Игра </a:t>
            </a:r>
            <a:r>
              <a:rPr lang="ru-RU" sz="3600" b="1" dirty="0">
                <a:solidFill>
                  <a:srgbClr val="002060"/>
                </a:solidFill>
              </a:rPr>
              <a:t>с фонариком «Кто дома</a:t>
            </a:r>
            <a:r>
              <a:rPr lang="ru-RU" sz="3600" b="1" dirty="0" smtClean="0">
                <a:solidFill>
                  <a:srgbClr val="002060"/>
                </a:solidFill>
              </a:rPr>
              <a:t>?»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5363" y="1268760"/>
            <a:ext cx="8478198" cy="2016224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Оборудование картинки, фонарик.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Логопед предлагается ребенку узнать, кто дома. (Ребенок берет, картинку, подсвечивает картинку сзади фонариком и говорит, кто находится дома? </a:t>
            </a:r>
            <a:r>
              <a:rPr lang="ru-RU" sz="2400" b="1" dirty="0" smtClean="0">
                <a:solidFill>
                  <a:schemeClr val="tx2"/>
                </a:solidFill>
              </a:rPr>
              <a:t>(Дома деда! Дома баба!)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3501008"/>
            <a:ext cx="5076564" cy="3168352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3" name="Picture 1" descr="C:\Users\User\Downloads\1670429443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78712"/>
            <a:ext cx="4491581" cy="277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0009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95536" y="260648"/>
            <a:ext cx="8496944" cy="576064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Глаголы – это центр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фразы, ее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смысл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23528" y="1052736"/>
            <a:ext cx="3960440" cy="1368152"/>
          </a:xfrm>
          <a:prstGeom prst="round2Diag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выражают потребности ребенка (дай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) </a:t>
            </a:r>
            <a:endParaRPr lang="ru-RU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123728" y="2451581"/>
            <a:ext cx="3960440" cy="1378761"/>
          </a:xfrm>
          <a:prstGeom prst="round2Diag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выражают пространственные перемещения (иди)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563888" y="3877083"/>
            <a:ext cx="3960440" cy="1368152"/>
          </a:xfrm>
          <a:prstGeom prst="round2Diag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употребляются во втором лице повелительного наклонения (иди,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неси)</a:t>
            </a:r>
            <a:endParaRPr lang="ru-RU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860032" y="5301208"/>
            <a:ext cx="4104456" cy="1368152"/>
          </a:xfrm>
          <a:prstGeom prst="round2Diag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позднее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появляются глаголы изъявительного наклонения- сидит, идёт</a:t>
            </a:r>
          </a:p>
        </p:txBody>
      </p:sp>
    </p:spTree>
    <p:extLst>
      <p:ext uri="{BB962C8B-B14F-4D97-AF65-F5344CB8AC3E}">
        <p14:creationId xmlns:p14="http://schemas.microsoft.com/office/powerpoint/2010/main" xmlns="" val="200387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23528" y="174080"/>
            <a:ext cx="8424936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«Рассади мишек»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5363" y="1124744"/>
            <a:ext cx="8413101" cy="187220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Инструкция: На полянке пенечки, давай рассадим мишек по пенечкам. Куда посадим </a:t>
            </a:r>
            <a:r>
              <a:rPr lang="ru-RU" sz="2400" b="1" dirty="0" err="1">
                <a:solidFill>
                  <a:schemeClr val="tx2"/>
                </a:solidFill>
              </a:rPr>
              <a:t>мишу</a:t>
            </a:r>
            <a:r>
              <a:rPr lang="ru-RU" sz="2400" b="1" dirty="0">
                <a:solidFill>
                  <a:schemeClr val="tx2"/>
                </a:solidFill>
              </a:rPr>
              <a:t>? Сюда. Миша сиди»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Ребенок рассаживает мишек на кубики по цвету, повторяя за логопедом фразу «</a:t>
            </a:r>
            <a:r>
              <a:rPr lang="ru-RU" sz="2400" b="1" dirty="0" err="1">
                <a:solidFill>
                  <a:schemeClr val="tx2"/>
                </a:solidFill>
              </a:rPr>
              <a:t>миша</a:t>
            </a:r>
            <a:r>
              <a:rPr lang="ru-RU" sz="2400" b="1" dirty="0">
                <a:solidFill>
                  <a:schemeClr val="tx2"/>
                </a:solidFill>
              </a:rPr>
              <a:t> сиди».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3212976"/>
            <a:ext cx="5112568" cy="3430741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2290" name="Picture 2" descr="1670418474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56992"/>
            <a:ext cx="4392488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102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23528" y="126218"/>
            <a:ext cx="8424936" cy="49447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Игра </a:t>
            </a:r>
            <a:r>
              <a:rPr lang="ru-RU" sz="3200" b="1" dirty="0" smtClean="0">
                <a:solidFill>
                  <a:srgbClr val="002060"/>
                </a:solidFill>
              </a:rPr>
              <a:t>«Репка»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3" y="692696"/>
            <a:ext cx="8784976" cy="2736304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2"/>
                </a:solidFill>
              </a:rPr>
              <a:t>Цель: </a:t>
            </a:r>
            <a:r>
              <a:rPr lang="ru-RU" dirty="0">
                <a:solidFill>
                  <a:schemeClr val="tx2"/>
                </a:solidFill>
              </a:rPr>
              <a:t>формировать умение объединять в одном предложении два слова: обращение + глагол повелительного наклонения 2-го лица единственного числа.</a:t>
            </a:r>
          </a:p>
          <a:p>
            <a:r>
              <a:rPr lang="ru-RU" dirty="0">
                <a:solidFill>
                  <a:schemeClr val="tx2"/>
                </a:solidFill>
              </a:rPr>
              <a:t>Оборудование: шнуровка, деревянные фигуры: репа, баба, дед, внучка, кошка, мышка.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Логопед: Посадил </a:t>
            </a:r>
            <a:r>
              <a:rPr lang="ru-RU" dirty="0">
                <a:solidFill>
                  <a:schemeClr val="tx2"/>
                </a:solidFill>
              </a:rPr>
              <a:t>дед репу. Выросла репа большая пребольшая. Это репа. Давай звать деда, чтобы тянул репу. Деда, иди. Пришел деда. Дошел. Тянет деда. Как тянет деда? Тяну-тяну. Нет не вытащил. Позвал дед бабу. Давай поможем позвать: «Баба, иди сюда». Пришла баба. Баба иди. Баба иди. Деда за репу, баба за деда, тянут-потянут, вытащить не могут. Позвала баба внучку, а внучку зовут Аня.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3598659"/>
            <a:ext cx="4752528" cy="3142709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95984"/>
            <a:ext cx="4464496" cy="297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1037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23528" y="174080"/>
            <a:ext cx="8424936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«Прятки»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363" y="1124744"/>
            <a:ext cx="8510653" cy="187220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Перед </a:t>
            </a:r>
            <a:r>
              <a:rPr lang="ru-RU" sz="2000" b="1" dirty="0">
                <a:solidFill>
                  <a:schemeClr val="tx2"/>
                </a:solidFill>
              </a:rPr>
              <a:t>ребёнком выкладываются картинки, например: мишка, кошка, зайчик. 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- Назови картинки. Накрой кису платком. Накрой </a:t>
            </a:r>
            <a:r>
              <a:rPr lang="ru-RU" sz="2000" b="1" dirty="0" err="1">
                <a:solidFill>
                  <a:schemeClr val="tx2"/>
                </a:solidFill>
              </a:rPr>
              <a:t>мишу</a:t>
            </a:r>
            <a:r>
              <a:rPr lang="ru-RU" sz="2000" b="1" dirty="0">
                <a:solidFill>
                  <a:schemeClr val="tx2"/>
                </a:solidFill>
              </a:rPr>
              <a:t> платком. Накрой </a:t>
            </a:r>
            <a:r>
              <a:rPr lang="ru-RU" sz="2000" b="1" dirty="0" err="1">
                <a:solidFill>
                  <a:schemeClr val="tx2"/>
                </a:solidFill>
              </a:rPr>
              <a:t>заю</a:t>
            </a:r>
            <a:r>
              <a:rPr lang="ru-RU" sz="2000" b="1" dirty="0">
                <a:solidFill>
                  <a:schemeClr val="tx2"/>
                </a:solidFill>
              </a:rPr>
              <a:t> платком.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Логопед  пальцем указывает на одну из накрытых картинок.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— Кто там? (Там киса) Кто там? (Там </a:t>
            </a:r>
            <a:r>
              <a:rPr lang="ru-RU" sz="2000" b="1" dirty="0" err="1">
                <a:solidFill>
                  <a:schemeClr val="tx2"/>
                </a:solidFill>
              </a:rPr>
              <a:t>миша</a:t>
            </a:r>
            <a:r>
              <a:rPr lang="ru-RU" sz="2000" b="1" dirty="0">
                <a:solidFill>
                  <a:schemeClr val="tx2"/>
                </a:solidFill>
              </a:rPr>
              <a:t>) Кто там? (Там </a:t>
            </a:r>
            <a:r>
              <a:rPr lang="ru-RU" sz="2000" b="1" dirty="0" err="1">
                <a:solidFill>
                  <a:schemeClr val="tx2"/>
                </a:solidFill>
              </a:rPr>
              <a:t>зая</a:t>
            </a:r>
            <a:r>
              <a:rPr lang="ru-RU" sz="2000" b="1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212976"/>
            <a:ext cx="4184849" cy="3430741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27" b="6810"/>
          <a:stretch/>
        </p:blipFill>
        <p:spPr bwMode="auto">
          <a:xfrm rot="16200000">
            <a:off x="755579" y="2984128"/>
            <a:ext cx="3168352" cy="388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88024" y="3212976"/>
            <a:ext cx="4184849" cy="3430741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96271" y="2962776"/>
            <a:ext cx="3168353" cy="393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3966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23528" y="174080"/>
            <a:ext cx="8424936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«Накорми цыплят»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363" y="1124744"/>
            <a:ext cx="8413101" cy="187220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Оборудование: контейнер, желтые яйца от киндер-сюрприза, пшено, ложка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Ребенок кормит цыплят пшеном, проговаривая фразу: «</a:t>
            </a:r>
            <a:r>
              <a:rPr lang="ru-RU" sz="2400" b="1" dirty="0" err="1">
                <a:solidFill>
                  <a:schemeClr val="tx2"/>
                </a:solidFill>
              </a:rPr>
              <a:t>Цыпа</a:t>
            </a:r>
            <a:r>
              <a:rPr lang="ru-RU" sz="2400" b="1" dirty="0">
                <a:solidFill>
                  <a:schemeClr val="tx2"/>
                </a:solidFill>
              </a:rPr>
              <a:t> - ешь».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3212976"/>
            <a:ext cx="5112568" cy="3430741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85" b="7016"/>
          <a:stretch/>
        </p:blipFill>
        <p:spPr bwMode="auto">
          <a:xfrm>
            <a:off x="2300490" y="3356992"/>
            <a:ext cx="471978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3594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764704"/>
            <a:ext cx="8280920" cy="7200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Новикова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Иванцова Т.Н.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«От слова к фразе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» 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 descr="https://www.babyplan.ru/uploads/monthly_2021_05/DE85F6A0-0E35-4B44-A390-AB11149346EC.jpeg.76ad3ba32a8ba2c0d7c0579b5e07a0df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7933" y="1628800"/>
            <a:ext cx="7096125" cy="4905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485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mycdn.me/i?r=AzEPZsRbOZEKgBhR0XGMT1RklWztBQsb4Ty7BSJlOw5bsqaKTM5SRkZCeTgDn6uOy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680" y="1124744"/>
            <a:ext cx="3856881" cy="547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pinimg.com/originals/ce/1d/50/ce1d50b36879715b7f25a046b88500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2736"/>
            <a:ext cx="3799325" cy="55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95536" y="404664"/>
            <a:ext cx="8280920" cy="7200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Новикова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Иванцова Т.Н.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«От слова к фразе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» 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806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11558" y="908720"/>
            <a:ext cx="8064897" cy="1080120"/>
          </a:xfrm>
          <a:prstGeom prst="round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Грамматический строй речи может активно формироваться только в параллели с накоплением словарного запаса.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83568" y="3789040"/>
            <a:ext cx="8064897" cy="1872208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Одна из первых грамматических категорий, которая появляется в речи ребёнка, — это способность изменять окончание существительных в именительном падеже с единственного на множественное число.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59" y="2406337"/>
            <a:ext cx="8082641" cy="864096"/>
          </a:xfrm>
          <a:prstGeom prst="round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Грамматика формируется сначала на уровне понимания речи. 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107504" y="908720"/>
            <a:ext cx="432047" cy="47525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840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27584" y="44624"/>
            <a:ext cx="7272808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«Дуй сильнее»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5516" y="908720"/>
            <a:ext cx="8748972" cy="216024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Задача: формировать умения различать грамматическую форму: единственного и множественного числа существительных, оканчивающихся в именительном падеже множественного числа на -и (-ы) (II склонение)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</a:rPr>
              <a:t>Перед ребенком выкладываются картинки с изображением одного и нескольких предметов. Ребенок называет слово, затем сбивает картинку с помощью языка свистка.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3140968"/>
            <a:ext cx="4896544" cy="360040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98683"/>
            <a:ext cx="4494236" cy="328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433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sz="half" idx="1"/>
          </p:nvPr>
        </p:nvSpPr>
        <p:spPr>
          <a:xfrm>
            <a:off x="449542" y="1844824"/>
            <a:ext cx="8388932" cy="4824536"/>
          </a:xfrm>
          <a:ln w="38100">
            <a:solidFill>
              <a:schemeClr val="accent3">
                <a:lumMod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/>
              <a:t>интоксикации;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хронические </a:t>
            </a:r>
            <a:r>
              <a:rPr lang="ru-RU" sz="3600" b="1" dirty="0"/>
              <a:t>заболевания матери;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нарушение </a:t>
            </a:r>
            <a:r>
              <a:rPr lang="ru-RU" sz="3600" b="1" dirty="0" err="1"/>
              <a:t>крообращения</a:t>
            </a:r>
            <a:r>
              <a:rPr lang="ru-RU" sz="3600" b="1" dirty="0"/>
              <a:t> </a:t>
            </a:r>
            <a:r>
              <a:rPr lang="ru-RU" sz="3600" b="1" dirty="0" smtClean="0"/>
              <a:t>плода;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ушибы </a:t>
            </a:r>
            <a:r>
              <a:rPr lang="ru-RU" sz="3600" b="1" dirty="0"/>
              <a:t>и падения матери с </a:t>
            </a:r>
            <a:r>
              <a:rPr lang="ru-RU" sz="3600" b="1" dirty="0" smtClean="0"/>
              <a:t>последующей </a:t>
            </a:r>
            <a:r>
              <a:rPr lang="ru-RU" sz="3600" b="1" dirty="0" err="1" smtClean="0"/>
              <a:t>травматизацией</a:t>
            </a:r>
            <a:r>
              <a:rPr lang="ru-RU" sz="3600" b="1" dirty="0" smtClean="0"/>
              <a:t> </a:t>
            </a:r>
            <a:r>
              <a:rPr lang="ru-RU" sz="3600" b="1" dirty="0"/>
              <a:t>плода;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угроза </a:t>
            </a:r>
            <a:r>
              <a:rPr lang="ru-RU" sz="3600" b="1" dirty="0"/>
              <a:t>выкидыша;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болезни </a:t>
            </a:r>
            <a:r>
              <a:rPr lang="ru-RU" sz="3600" b="1" dirty="0"/>
              <a:t>родителей;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внутриутробное </a:t>
            </a:r>
            <a:r>
              <a:rPr lang="ru-RU" sz="3600" b="1" dirty="0"/>
              <a:t>инфицирование </a:t>
            </a:r>
            <a:r>
              <a:rPr lang="ru-RU" sz="3600" b="1" dirty="0" smtClean="0"/>
              <a:t>плода. </a:t>
            </a:r>
          </a:p>
          <a:p>
            <a:pPr>
              <a:buClr>
                <a:srgbClr val="CC99FF"/>
              </a:buClr>
              <a:buFont typeface="Wingdings" pitchFamily="2" charset="2"/>
              <a:buChar char="ü"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67744" y="1298377"/>
            <a:ext cx="4464496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 err="1">
                <a:solidFill>
                  <a:schemeClr val="tx1"/>
                </a:solidFill>
              </a:rPr>
              <a:t>Пренатальный</a:t>
            </a:r>
            <a:r>
              <a:rPr lang="ru-RU" sz="2400" b="1" i="1" dirty="0">
                <a:solidFill>
                  <a:schemeClr val="tx1"/>
                </a:solidFill>
              </a:rPr>
              <a:t> период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548680"/>
            <a:ext cx="7488832" cy="64522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причины</a:t>
            </a:r>
          </a:p>
        </p:txBody>
      </p:sp>
    </p:spTree>
    <p:extLst>
      <p:ext uri="{BB962C8B-B14F-4D97-AF65-F5344CB8AC3E}">
        <p14:creationId xmlns:p14="http://schemas.microsoft.com/office/powerpoint/2010/main" xmlns="" val="313291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27584" y="174080"/>
            <a:ext cx="7272808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с липучками </a:t>
            </a:r>
            <a:r>
              <a:rPr lang="ru-RU" sz="3600" b="1" dirty="0" smtClean="0">
                <a:solidFill>
                  <a:srgbClr val="002060"/>
                </a:solidFill>
              </a:rPr>
              <a:t>«Кого везу?»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1520" y="1268760"/>
            <a:ext cx="8640960" cy="1584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/>
              <a:t>Задача: научить </a:t>
            </a:r>
            <a:r>
              <a:rPr lang="ru-RU" sz="2000" b="1" dirty="0"/>
              <a:t>детей употреблять форму винительного  падежа с окончанием – у.</a:t>
            </a:r>
          </a:p>
          <a:p>
            <a:r>
              <a:rPr lang="ru-RU" sz="2000" b="1" dirty="0" smtClean="0"/>
              <a:t>Ребенок </a:t>
            </a:r>
            <a:r>
              <a:rPr lang="ru-RU" sz="2000" b="1" dirty="0"/>
              <a:t>к тени прикрепляет животное и произносит фразу: «Везу кота», «Везу леву», «Везу сову» и т.п.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091901"/>
            <a:ext cx="4212468" cy="331236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3091901"/>
            <a:ext cx="4104456" cy="331236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7583" y="2780927"/>
            <a:ext cx="3096342" cy="396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4860032" y="3212974"/>
            <a:ext cx="3784822" cy="309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2267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67544" y="336840"/>
            <a:ext cx="8064896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Фонематическое восприятие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1124744"/>
            <a:ext cx="3312368" cy="648072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Задачи: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0632" y="2132856"/>
            <a:ext cx="8215823" cy="4320480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Формировать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умения: 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дифференцировать неречевые звуки, их направление; 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различать неречевые звуки по высоте, тембру и силе; 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воспроизводить речевые и неречевые звуки в заданном ритме.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развивать восприятие и воспроизведение ритмических структур; чувство речевого ритма.</a:t>
            </a:r>
          </a:p>
        </p:txBody>
      </p:sp>
    </p:spTree>
    <p:extLst>
      <p:ext uri="{BB962C8B-B14F-4D97-AF65-F5344CB8AC3E}">
        <p14:creationId xmlns:p14="http://schemas.microsoft.com/office/powerpoint/2010/main" xmlns="" val="406274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5536" y="116632"/>
            <a:ext cx="8352928" cy="7200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Игра «Волшебные </a:t>
            </a:r>
            <a:r>
              <a:rPr lang="ru-RU" sz="3600" b="1" dirty="0">
                <a:solidFill>
                  <a:srgbClr val="002060"/>
                </a:solidFill>
              </a:rPr>
              <a:t>часы»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5680" y="980728"/>
            <a:ext cx="8434792" cy="137827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Задачи</a:t>
            </a:r>
            <a:r>
              <a:rPr lang="ru-RU" sz="2800" b="1" dirty="0" smtClean="0">
                <a:solidFill>
                  <a:srgbClr val="002060"/>
                </a:solidFill>
              </a:rPr>
              <a:t>: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</a:rPr>
              <a:t>развивать </a:t>
            </a:r>
            <a:r>
              <a:rPr lang="ru-RU" sz="2800" dirty="0">
                <a:solidFill>
                  <a:srgbClr val="002060"/>
                </a:solidFill>
              </a:rPr>
              <a:t>слуховое восприятие;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</a:rPr>
              <a:t>учить </a:t>
            </a:r>
            <a:r>
              <a:rPr lang="ru-RU" sz="2800" dirty="0">
                <a:solidFill>
                  <a:srgbClr val="002060"/>
                </a:solidFill>
              </a:rPr>
              <a:t>различать бытовые шумы.</a:t>
            </a:r>
          </a:p>
          <a:p>
            <a:pPr algn="just"/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1028" name="Picture 4" descr="C:\Users\User\Desktop\Алалия\Фото, видео\16698096027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1" r="6128"/>
          <a:stretch/>
        </p:blipFill>
        <p:spPr bwMode="auto">
          <a:xfrm rot="16200000">
            <a:off x="319632" y="2851690"/>
            <a:ext cx="4211476" cy="348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Алалия\Фото, видео\Волшебные часы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62" r="9973"/>
          <a:stretch/>
        </p:blipFill>
        <p:spPr bwMode="auto">
          <a:xfrm>
            <a:off x="4464488" y="2451766"/>
            <a:ext cx="3995944" cy="428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261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4355976" y="4684497"/>
            <a:ext cx="43924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2A2723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7544" y="1159880"/>
            <a:ext cx="8208912" cy="1116992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развивать умения слышать звуки, произносить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громко </a:t>
            </a:r>
            <a:r>
              <a:rPr lang="ru-RU" sz="28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тихо.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7544" y="174080"/>
            <a:ext cx="820891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Игра «Большая и маленькая собака</a:t>
            </a:r>
            <a:r>
              <a:rPr lang="ru-RU" sz="3200" b="1" dirty="0" smtClean="0">
                <a:solidFill>
                  <a:srgbClr val="002060"/>
                </a:solidFill>
              </a:rPr>
              <a:t>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92" t="3985" r="24497" b="8108"/>
          <a:stretch/>
        </p:blipFill>
        <p:spPr bwMode="auto">
          <a:xfrm rot="16200000">
            <a:off x="2411759" y="590267"/>
            <a:ext cx="4320481" cy="7837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8523" y="987136"/>
            <a:ext cx="4392488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Игра «Угадай, что звучит»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95683" y="4925638"/>
            <a:ext cx="4392488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Игра «Где позвонили?»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4547" y="2168166"/>
            <a:ext cx="3960440" cy="36004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detkisuper.ru/wp-content/uploads/5/a/a/5aa66a2144df2c48318bb3f0e7e70484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7" t="24543"/>
          <a:stretch/>
        </p:blipFill>
        <p:spPr bwMode="auto">
          <a:xfrm>
            <a:off x="395537" y="2585958"/>
            <a:ext cx="3671462" cy="2764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818605" y="1035231"/>
            <a:ext cx="3960440" cy="36004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User\Pictures\колоко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3121" y="1361724"/>
            <a:ext cx="3527360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608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5536" y="116632"/>
            <a:ext cx="8352928" cy="7200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Игра «Дятел»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1052736"/>
            <a:ext cx="8568952" cy="11169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Задача: развивать внимание, восприятие, чувство </a:t>
            </a:r>
            <a:r>
              <a:rPr lang="ru-RU" sz="2800" b="1" dirty="0"/>
              <a:t>ритма.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492896"/>
            <a:ext cx="4140460" cy="38884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Оборудование : игрушка «дятел», </a:t>
            </a:r>
            <a:r>
              <a:rPr lang="ru-RU" sz="2400" b="1" dirty="0" err="1" smtClean="0">
                <a:solidFill>
                  <a:schemeClr val="tx2"/>
                </a:solidFill>
              </a:rPr>
              <a:t>клавесы</a:t>
            </a:r>
            <a:r>
              <a:rPr lang="ru-RU" sz="2400" b="1" dirty="0" smtClean="0">
                <a:solidFill>
                  <a:schemeClr val="tx2"/>
                </a:solidFill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Логопед отстукивает ритм </a:t>
            </a:r>
            <a:r>
              <a:rPr lang="ru-RU" sz="2400" b="1" dirty="0">
                <a:solidFill>
                  <a:schemeClr val="tx2"/>
                </a:solidFill>
              </a:rPr>
              <a:t>и</a:t>
            </a:r>
            <a:r>
              <a:rPr lang="ru-RU" sz="2400" b="1" dirty="0" smtClean="0">
                <a:solidFill>
                  <a:schemeClr val="tx2"/>
                </a:solidFill>
              </a:rPr>
              <a:t>грушкой - «дятлом». Ребенок отстукивает услышанный ритм </a:t>
            </a:r>
            <a:r>
              <a:rPr lang="ru-RU" sz="2400" b="1" dirty="0" err="1" smtClean="0">
                <a:solidFill>
                  <a:schemeClr val="tx2"/>
                </a:solidFill>
              </a:rPr>
              <a:t>клавесами</a:t>
            </a:r>
            <a:r>
              <a:rPr lang="ru-RU" sz="2400" b="1" dirty="0" smtClean="0">
                <a:solidFill>
                  <a:schemeClr val="tx2"/>
                </a:solidFill>
              </a:rPr>
              <a:t>.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2492896"/>
            <a:ext cx="4176464" cy="38884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54" b="10555"/>
          <a:stretch/>
        </p:blipFill>
        <p:spPr bwMode="auto">
          <a:xfrm>
            <a:off x="4932040" y="2636912"/>
            <a:ext cx="388843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3001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51520" y="2636912"/>
            <a:ext cx="2520280" cy="86409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Важно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43046" y="898600"/>
            <a:ext cx="4824536" cy="79208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Комплексный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подход к формированию речи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24302" y="2060848"/>
            <a:ext cx="4824536" cy="79208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Системная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работа над речью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24302" y="5475069"/>
            <a:ext cx="4824536" cy="79208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Регулярная медикаментозная поддержка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58826" y="3501008"/>
            <a:ext cx="4824536" cy="111612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У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чет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закономерности развития речевой функции в онтогенезе </a:t>
            </a:r>
          </a:p>
        </p:txBody>
      </p:sp>
      <p:cxnSp>
        <p:nvCxnSpPr>
          <p:cNvPr id="9" name="Прямая со стрелкой 8"/>
          <p:cNvCxnSpPr>
            <a:stCxn id="3" idx="7"/>
            <a:endCxn id="4" idx="1"/>
          </p:cNvCxnSpPr>
          <p:nvPr/>
        </p:nvCxnSpPr>
        <p:spPr>
          <a:xfrm flipV="1">
            <a:off x="2402714" y="1294644"/>
            <a:ext cx="1440332" cy="14688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2771800" y="2636912"/>
            <a:ext cx="1052502" cy="45004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979712" y="3501008"/>
            <a:ext cx="1863334" cy="197406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7" idx="1"/>
          </p:cNvCxnSpPr>
          <p:nvPr/>
        </p:nvCxnSpPr>
        <p:spPr>
          <a:xfrm>
            <a:off x="2555776" y="3322709"/>
            <a:ext cx="1303050" cy="73636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6013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340768"/>
            <a:ext cx="7560840" cy="2736304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latin typeface="Monotype Corsiva" pitchFamily="66" charset="0"/>
                <a:cs typeface="Times New Roman" pitchFamily="18" charset="0"/>
              </a:rPr>
              <a:t>СПАСИБО </a:t>
            </a:r>
            <a:br>
              <a:rPr lang="ru-RU" sz="72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7200" b="1" dirty="0" smtClean="0">
                <a:latin typeface="Monotype Corsiva" pitchFamily="66" charset="0"/>
                <a:cs typeface="Times New Roman" pitchFamily="18" charset="0"/>
              </a:rPr>
              <a:t>ЗА </a:t>
            </a:r>
            <a:br>
              <a:rPr lang="ru-RU" sz="72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7200" b="1" dirty="0" smtClean="0">
                <a:latin typeface="Monotype Corsiva" pitchFamily="66" charset="0"/>
                <a:cs typeface="Times New Roman" pitchFamily="18" charset="0"/>
              </a:rPr>
              <a:t>ВНИМАНИЕ!!!</a:t>
            </a:r>
            <a:endParaRPr lang="ru-RU" sz="7200" b="1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055" name="Picture 7" descr="https://i.artfile.ru/5000x1400_816289_%5bwww.ArtFile.ru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20" y="4293096"/>
            <a:ext cx="8273136" cy="231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592" y="836712"/>
            <a:ext cx="7488832" cy="64522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причины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sz="half" idx="1"/>
          </p:nvPr>
        </p:nvSpPr>
        <p:spPr>
          <a:xfrm>
            <a:off x="341530" y="2564904"/>
            <a:ext cx="8604956" cy="3528392"/>
          </a:xfrm>
          <a:ln w="38100">
            <a:solidFill>
              <a:schemeClr val="accent3">
                <a:lumMod val="50000"/>
              </a:schemeClr>
            </a:solidFill>
          </a:ln>
        </p:spPr>
        <p:txBody>
          <a:bodyPr>
            <a:normAutofit fontScale="92500"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затяжные или стремительные роды;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асфиксия новорожденного;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различные нарушения ведения родов службой родовспоможения;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неудачная </a:t>
            </a:r>
            <a:r>
              <a:rPr lang="ru-RU" sz="3600" b="1" dirty="0" err="1" smtClean="0"/>
              <a:t>анастезия</a:t>
            </a:r>
            <a:r>
              <a:rPr lang="ru-RU" sz="3600" b="1" dirty="0" smtClean="0"/>
              <a:t>;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ягодичное </a:t>
            </a:r>
            <a:r>
              <a:rPr lang="ru-RU" sz="3600" b="1" dirty="0" err="1" smtClean="0"/>
              <a:t>предлежание</a:t>
            </a:r>
            <a:r>
              <a:rPr lang="ru-RU" sz="3600" b="1" dirty="0" smtClean="0"/>
              <a:t> плода.</a:t>
            </a:r>
          </a:p>
          <a:p>
            <a:pPr>
              <a:buClr>
                <a:srgbClr val="CC99FF"/>
              </a:buClr>
              <a:buFont typeface="Wingdings" pitchFamily="2" charset="2"/>
              <a:buChar char="ü"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67744" y="1844824"/>
            <a:ext cx="4464496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tx1"/>
                </a:solidFill>
              </a:rPr>
              <a:t>Н</a:t>
            </a:r>
            <a:r>
              <a:rPr lang="ru-RU" sz="2400" b="1" i="1" dirty="0" smtClean="0">
                <a:solidFill>
                  <a:schemeClr val="tx1"/>
                </a:solidFill>
              </a:rPr>
              <a:t>атальный </a:t>
            </a:r>
            <a:r>
              <a:rPr lang="ru-RU" sz="2400" b="1" i="1" dirty="0">
                <a:solidFill>
                  <a:schemeClr val="tx1"/>
                </a:solidFill>
              </a:rPr>
              <a:t>период </a:t>
            </a:r>
          </a:p>
        </p:txBody>
      </p:sp>
    </p:spTree>
    <p:extLst>
      <p:ext uri="{BB962C8B-B14F-4D97-AF65-F5344CB8AC3E}">
        <p14:creationId xmlns:p14="http://schemas.microsoft.com/office/powerpoint/2010/main" xmlns="" val="53482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2276872"/>
            <a:ext cx="8431347" cy="4275856"/>
          </a:xfrm>
          <a:ln w="38100">
            <a:solidFill>
              <a:schemeClr val="accent3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/>
              <a:t>ранние травмы головы;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 smtClean="0"/>
              <a:t>инфекционный гепатит</a:t>
            </a:r>
            <a:r>
              <a:rPr lang="ru-RU" sz="3300" b="1" dirty="0"/>
              <a:t>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 smtClean="0"/>
              <a:t>менингит</a:t>
            </a:r>
            <a:r>
              <a:rPr lang="ru-RU" sz="3300" b="1" dirty="0"/>
              <a:t>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 smtClean="0"/>
              <a:t>частые </a:t>
            </a:r>
            <a:r>
              <a:rPr lang="ru-RU" sz="3300" b="1" dirty="0"/>
              <a:t>соматические заболевания;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 smtClean="0"/>
              <a:t>хронические </a:t>
            </a:r>
            <a:r>
              <a:rPr lang="ru-RU" sz="3300" b="1" dirty="0"/>
              <a:t>заболевания;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 smtClean="0"/>
              <a:t>частые </a:t>
            </a:r>
            <a:r>
              <a:rPr lang="ru-RU" sz="3300" b="1" dirty="0"/>
              <a:t>инфекционные </a:t>
            </a:r>
            <a:r>
              <a:rPr lang="ru-RU" sz="3300" b="1" dirty="0" smtClean="0"/>
              <a:t>заболевания;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 err="1"/>
              <a:t>и</a:t>
            </a:r>
            <a:r>
              <a:rPr lang="ru-RU" sz="3300" b="1" dirty="0" err="1" smtClean="0"/>
              <a:t>нвалидизация</a:t>
            </a:r>
            <a:r>
              <a:rPr lang="ru-RU" sz="3300" b="1" dirty="0" smtClean="0"/>
              <a:t>.</a:t>
            </a:r>
            <a:endParaRPr lang="ru-RU" sz="33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25329" y="1658417"/>
            <a:ext cx="4464496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tx1"/>
                </a:solidFill>
              </a:rPr>
              <a:t>Постнальный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>
                <a:solidFill>
                  <a:schemeClr val="tx1"/>
                </a:solidFill>
              </a:rPr>
              <a:t>период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80860" y="861499"/>
            <a:ext cx="7488832" cy="64522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причины</a:t>
            </a:r>
          </a:p>
        </p:txBody>
      </p:sp>
    </p:spTree>
    <p:extLst>
      <p:ext uri="{BB962C8B-B14F-4D97-AF65-F5344CB8AC3E}">
        <p14:creationId xmlns:p14="http://schemas.microsoft.com/office/powerpoint/2010/main" xmlns="" val="341338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sz="half" idx="1"/>
          </p:nvPr>
        </p:nvSpPr>
        <p:spPr>
          <a:xfrm>
            <a:off x="467545" y="1700808"/>
            <a:ext cx="8208912" cy="4851920"/>
          </a:xfrm>
          <a:ln w="38100">
            <a:solidFill>
              <a:schemeClr val="accent3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недостаточность речевых и интеллектуальных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контактов,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конфликтные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отношения в семье, 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неправильные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методы воспитания, 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среда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состоящая из лиц с речевой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патологией,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двуязычие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семье.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0860" y="861499"/>
            <a:ext cx="7488832" cy="64522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причины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384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трелка вниз 13"/>
          <p:cNvSpPr/>
          <p:nvPr/>
        </p:nvSpPr>
        <p:spPr>
          <a:xfrm rot="18218176">
            <a:off x="6189428" y="738037"/>
            <a:ext cx="299635" cy="1970194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3616109">
            <a:off x="2615597" y="817150"/>
            <a:ext cx="299635" cy="1970194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209" y="476672"/>
            <a:ext cx="6408712" cy="79435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алалии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2316010"/>
            <a:ext cx="3408811" cy="646331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tx2"/>
                </a:solidFill>
              </a:rPr>
              <a:t>м</a:t>
            </a:r>
            <a:r>
              <a:rPr lang="ru-RU" sz="3600" dirty="0" smtClean="0">
                <a:solidFill>
                  <a:schemeClr val="tx2"/>
                </a:solidFill>
              </a:rPr>
              <a:t>ожет </a:t>
            </a:r>
            <a:r>
              <a:rPr lang="ru-RU" sz="3600" dirty="0">
                <a:solidFill>
                  <a:schemeClr val="tx2"/>
                </a:solidFill>
              </a:rPr>
              <a:t>быть:    </a:t>
            </a:r>
          </a:p>
        </p:txBody>
      </p:sp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4355976" y="4684497"/>
            <a:ext cx="43924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2A2723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3508" y="3068960"/>
            <a:ext cx="4356484" cy="3365212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запаздывание созревания нервных клеток  в определенных областях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коры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головного мозга (стадия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нейробластов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в обоих полушариях головного мозга – билатеральное поражение.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88396" y="3116369"/>
            <a:ext cx="4276092" cy="3365212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врожденное недоразвитие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ранопреобретенное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недоразвитие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доречевом периоде)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87125" y="2276872"/>
            <a:ext cx="3408811" cy="646331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tx2"/>
                </a:solidFill>
              </a:rPr>
              <a:t>п</a:t>
            </a:r>
            <a:r>
              <a:rPr lang="ru-RU" sz="3600" dirty="0" smtClean="0">
                <a:solidFill>
                  <a:schemeClr val="tx2"/>
                </a:solidFill>
              </a:rPr>
              <a:t>роисходит</a:t>
            </a:r>
            <a:r>
              <a:rPr lang="ru-RU" sz="3600" dirty="0">
                <a:solidFill>
                  <a:schemeClr val="tx2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271295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9555</TotalTime>
  <Words>2526</Words>
  <Application>Microsoft Office PowerPoint</Application>
  <PresentationFormat>Экран (4:3)</PresentationFormat>
  <Paragraphs>276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При алалии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Варианты игр с крупами: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СПАСИБО  ЗА 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Характеристика основных форм ринолалии: открытая, закрытая, смешанная</dc:title>
  <dc:creator>ПК</dc:creator>
  <cp:lastModifiedBy>Future</cp:lastModifiedBy>
  <cp:revision>234</cp:revision>
  <dcterms:created xsi:type="dcterms:W3CDTF">2018-12-20T14:13:51Z</dcterms:created>
  <dcterms:modified xsi:type="dcterms:W3CDTF">2023-10-10T18:49:34Z</dcterms:modified>
</cp:coreProperties>
</file>