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</p:sldMasterIdLst>
  <p:notesMasterIdLst>
    <p:notesMasterId r:id="rId41"/>
  </p:notesMasterIdLst>
  <p:sldIdLst>
    <p:sldId id="256" r:id="rId4"/>
    <p:sldId id="284" r:id="rId5"/>
    <p:sldId id="274" r:id="rId6"/>
    <p:sldId id="285" r:id="rId7"/>
    <p:sldId id="280" r:id="rId8"/>
    <p:sldId id="295" r:id="rId9"/>
    <p:sldId id="296" r:id="rId10"/>
    <p:sldId id="281" r:id="rId11"/>
    <p:sldId id="257" r:id="rId12"/>
    <p:sldId id="258" r:id="rId13"/>
    <p:sldId id="259" r:id="rId14"/>
    <p:sldId id="261" r:id="rId15"/>
    <p:sldId id="287" r:id="rId16"/>
    <p:sldId id="286" r:id="rId17"/>
    <p:sldId id="288" r:id="rId18"/>
    <p:sldId id="289" r:id="rId19"/>
    <p:sldId id="291" r:id="rId20"/>
    <p:sldId id="292" r:id="rId21"/>
    <p:sldId id="290" r:id="rId22"/>
    <p:sldId id="268" r:id="rId23"/>
    <p:sldId id="266" r:id="rId24"/>
    <p:sldId id="273" r:id="rId25"/>
    <p:sldId id="275" r:id="rId26"/>
    <p:sldId id="276" r:id="rId27"/>
    <p:sldId id="278" r:id="rId28"/>
    <p:sldId id="279" r:id="rId29"/>
    <p:sldId id="264" r:id="rId30"/>
    <p:sldId id="265" r:id="rId31"/>
    <p:sldId id="267" r:id="rId32"/>
    <p:sldId id="269" r:id="rId33"/>
    <p:sldId id="270" r:id="rId34"/>
    <p:sldId id="271" r:id="rId35"/>
    <p:sldId id="272" r:id="rId36"/>
    <p:sldId id="283" r:id="rId37"/>
    <p:sldId id="294" r:id="rId38"/>
    <p:sldId id="293" r:id="rId39"/>
    <p:sldId id="262" r:id="rId40"/>
  </p:sldIdLst>
  <p:sldSz cx="9720263" cy="6480175"/>
  <p:notesSz cx="7559675" cy="10691813"/>
  <p:custDataLst>
    <p:tags r:id="rId42"/>
  </p:custDataLst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SimSun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SimSun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SimSun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SimSun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SimSun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SimSun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SimSun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SimSun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SimSun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9284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230" y="-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2362" cy="3698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sp>
      <p:sp>
        <p:nvSpPr>
          <p:cNvPr id="4098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69988" y="5086350"/>
            <a:ext cx="5224462" cy="4105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24164612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04888" y="1027113"/>
            <a:ext cx="554990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04888" y="1027113"/>
            <a:ext cx="554990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04888" y="1027113"/>
            <a:ext cx="554990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04888" y="1027113"/>
            <a:ext cx="554990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04888" y="1027113"/>
            <a:ext cx="554990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04888" y="1027113"/>
            <a:ext cx="554990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04888" y="1027113"/>
            <a:ext cx="5549900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6050" cy="41068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8663" y="2012950"/>
            <a:ext cx="8262937" cy="13890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57325" y="3671888"/>
            <a:ext cx="6805613" cy="1655762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3CF76C0-E577-4C4F-A8BB-C2CB4EFFC65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5C7B384-479C-4B13-88B6-EBC1B054385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45325" y="258763"/>
            <a:ext cx="2185988" cy="55324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85775" y="258763"/>
            <a:ext cx="6407150" cy="5532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3DC789B-35B1-4A2A-B26F-7FBFD77FE56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8663" y="2012950"/>
            <a:ext cx="8262937" cy="13890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57325" y="3671888"/>
            <a:ext cx="6805613" cy="1655762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8350" y="4164013"/>
            <a:ext cx="8261350" cy="12874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68350" y="2746375"/>
            <a:ext cx="8261350" cy="141763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14375" y="1801813"/>
            <a:ext cx="4073525" cy="4081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40300" y="1801813"/>
            <a:ext cx="4073525" cy="4081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775" y="258763"/>
            <a:ext cx="8748713" cy="10810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5775" y="1450975"/>
            <a:ext cx="4295775" cy="6048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5775" y="2055813"/>
            <a:ext cx="4295775" cy="37322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937125" y="1450975"/>
            <a:ext cx="4297363" cy="6048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937125" y="2055813"/>
            <a:ext cx="4297363" cy="37322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775" y="258763"/>
            <a:ext cx="3198813" cy="10969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00475" y="258763"/>
            <a:ext cx="5434013" cy="5529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5775" y="1355725"/>
            <a:ext cx="3198813" cy="4432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C3DD5AA-BB03-4112-9D4F-B60A9745FD6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0" y="4535488"/>
            <a:ext cx="5832475" cy="5365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05000" y="579438"/>
            <a:ext cx="5832475" cy="38877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05000" y="5072063"/>
            <a:ext cx="5832475" cy="760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38963" y="476250"/>
            <a:ext cx="2074862" cy="54070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14375" y="476250"/>
            <a:ext cx="6072188" cy="54070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8663" y="2012950"/>
            <a:ext cx="8262937" cy="13890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57325" y="3671888"/>
            <a:ext cx="6805613" cy="1655762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8350" y="4164013"/>
            <a:ext cx="8261350" cy="12874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68350" y="2746375"/>
            <a:ext cx="8261350" cy="141763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93750" y="1831975"/>
            <a:ext cx="3981450" cy="4081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27600" y="1831975"/>
            <a:ext cx="3981450" cy="4081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775" y="258763"/>
            <a:ext cx="8748713" cy="10810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5775" y="1450975"/>
            <a:ext cx="4295775" cy="6048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5775" y="2055813"/>
            <a:ext cx="4295775" cy="37322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937125" y="1450975"/>
            <a:ext cx="4297363" cy="6048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937125" y="2055813"/>
            <a:ext cx="4297363" cy="37322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8350" y="4164013"/>
            <a:ext cx="8261350" cy="12874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68350" y="2746375"/>
            <a:ext cx="8261350" cy="141763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715D049-DF55-4659-AA9E-382512E7BD4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775" y="258763"/>
            <a:ext cx="3198813" cy="10969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00475" y="258763"/>
            <a:ext cx="5434013" cy="5529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5775" y="1355725"/>
            <a:ext cx="3198813" cy="4432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0" y="4535488"/>
            <a:ext cx="5832475" cy="5365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05000" y="579438"/>
            <a:ext cx="5832475" cy="38877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05000" y="5072063"/>
            <a:ext cx="5832475" cy="760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38963" y="600075"/>
            <a:ext cx="2074862" cy="53133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14375" y="600075"/>
            <a:ext cx="6072188" cy="53133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75" y="600075"/>
            <a:ext cx="8299450" cy="10795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85775" y="1516063"/>
            <a:ext cx="4295775" cy="427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33950" y="1516063"/>
            <a:ext cx="4297363" cy="42751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A2EB769-7638-491E-AB14-25D368DF386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775" y="258763"/>
            <a:ext cx="8748713" cy="10810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5775" y="1450975"/>
            <a:ext cx="4295775" cy="6048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5775" y="2055813"/>
            <a:ext cx="4295775" cy="37322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937125" y="1450975"/>
            <a:ext cx="4297363" cy="6048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937125" y="2055813"/>
            <a:ext cx="4297363" cy="37322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6ADB81E-3F57-4B2A-A669-CD490BBD3BF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D734348-C002-48CB-B837-6CB185C71A2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6889337-3A31-44B0-8605-6CC5FC70605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775" y="258763"/>
            <a:ext cx="3198813" cy="10969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00475" y="258763"/>
            <a:ext cx="5434013" cy="5529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5775" y="1355725"/>
            <a:ext cx="3198813" cy="4432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805BDCF-B195-44AA-B0D3-B75E35E6F2B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0" y="4535488"/>
            <a:ext cx="5832475" cy="5365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05000" y="579438"/>
            <a:ext cx="5832475" cy="38877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05000" y="5072063"/>
            <a:ext cx="5832475" cy="760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78FD83E-797D-484B-806A-8ECF9F14B56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85775" y="258763"/>
            <a:ext cx="8745538" cy="107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5775" y="1516063"/>
            <a:ext cx="8745538" cy="4275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2381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85775" y="5903913"/>
            <a:ext cx="2262188" cy="444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324225" y="5903913"/>
            <a:ext cx="3079750" cy="444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969125" y="5903913"/>
            <a:ext cx="2262188" cy="444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fld id="{7D01832C-C3AA-49D8-A4E8-4EFD2037BB6E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Arial" charset="0"/>
          <a:ea typeface="SimSun" charset="-122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Arial" charset="0"/>
          <a:ea typeface="SimSun" charset="-122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Arial" charset="0"/>
          <a:ea typeface="SimSun" charset="-122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Arial" charset="0"/>
          <a:ea typeface="SimSun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Arial" charset="0"/>
          <a:ea typeface="SimSun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Arial" charset="0"/>
          <a:ea typeface="SimSun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Arial" charset="0"/>
          <a:ea typeface="SimSun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Arial" charset="0"/>
          <a:ea typeface="SimSun" charset="-122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213"/>
        </a:spcAft>
        <a:buClr>
          <a:srgbClr val="000000"/>
        </a:buClr>
        <a:buSzPct val="100000"/>
        <a:buFont typeface="Times New Roman" pitchFamily="16" charset="0"/>
        <a:defRPr sz="27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97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738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488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390525" y="1624013"/>
            <a:ext cx="9329738" cy="4856162"/>
          </a:xfrm>
          <a:prstGeom prst="roundRect">
            <a:avLst>
              <a:gd name="adj" fmla="val 32"/>
            </a:avLst>
          </a:prstGeom>
          <a:solidFill>
            <a:srgbClr val="DDDDDD"/>
          </a:solidFill>
          <a:ln w="9525">
            <a:solidFill>
              <a:srgbClr val="C0C0C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375" y="476250"/>
            <a:ext cx="8299450" cy="1081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4375" y="1801813"/>
            <a:ext cx="8299450" cy="4081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1852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174625" cy="787400"/>
          </a:xfrm>
          <a:prstGeom prst="roundRect">
            <a:avLst>
              <a:gd name="adj" fmla="val 907"/>
            </a:avLst>
          </a:prstGeom>
          <a:solidFill>
            <a:srgbClr val="125C8D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2041525"/>
            <a:ext cx="174625" cy="787400"/>
          </a:xfrm>
          <a:prstGeom prst="roundRect">
            <a:avLst>
              <a:gd name="adj" fmla="val 907"/>
            </a:avLst>
          </a:prstGeom>
          <a:solidFill>
            <a:srgbClr val="125C8D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1001713"/>
            <a:ext cx="174625" cy="787400"/>
          </a:xfrm>
          <a:prstGeom prst="roundRect">
            <a:avLst>
              <a:gd name="adj" fmla="val 907"/>
            </a:avLst>
          </a:prstGeom>
          <a:solidFill>
            <a:srgbClr val="125C8D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 b="1">
          <a:solidFill>
            <a:srgbClr val="333333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 b="1">
          <a:solidFill>
            <a:srgbClr val="333333"/>
          </a:solidFill>
          <a:latin typeface="Arial" charset="0"/>
          <a:cs typeface="Arial Unicode MS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 b="1">
          <a:solidFill>
            <a:srgbClr val="333333"/>
          </a:solidFill>
          <a:latin typeface="Arial" charset="0"/>
          <a:cs typeface="Arial Unicode MS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 b="1">
          <a:solidFill>
            <a:srgbClr val="333333"/>
          </a:solidFill>
          <a:latin typeface="Arial" charset="0"/>
          <a:cs typeface="Arial Unicode MS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 b="1">
          <a:solidFill>
            <a:srgbClr val="333333"/>
          </a:solidFill>
          <a:latin typeface="Arial" charset="0"/>
          <a:cs typeface="Arial Unicode MS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 b="1">
          <a:solidFill>
            <a:srgbClr val="333333"/>
          </a:solidFill>
          <a:latin typeface="Arial" charset="0"/>
          <a:cs typeface="Arial Unicode MS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 b="1">
          <a:solidFill>
            <a:srgbClr val="333333"/>
          </a:solidFill>
          <a:latin typeface="Arial" charset="0"/>
          <a:cs typeface="Arial Unicode MS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 b="1">
          <a:solidFill>
            <a:srgbClr val="333333"/>
          </a:solidFill>
          <a:latin typeface="Arial" charset="0"/>
          <a:cs typeface="Arial Unicode MS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 b="1">
          <a:solidFill>
            <a:srgbClr val="333333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7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720263" cy="6480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375" y="600075"/>
            <a:ext cx="8299450" cy="107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93750" y="1831975"/>
            <a:ext cx="8115300" cy="4081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2116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/>
      </p:par>
    </p:tnLst>
  </p:timing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900" b="1" i="1">
          <a:solidFill>
            <a:srgbClr val="99284C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900" b="1" i="1">
          <a:solidFill>
            <a:srgbClr val="99284C"/>
          </a:solidFill>
          <a:latin typeface="Arial" charset="0"/>
          <a:cs typeface="Arial Unicode MS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900" b="1" i="1">
          <a:solidFill>
            <a:srgbClr val="99284C"/>
          </a:solidFill>
          <a:latin typeface="Arial" charset="0"/>
          <a:cs typeface="Arial Unicode MS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900" b="1" i="1">
          <a:solidFill>
            <a:srgbClr val="99284C"/>
          </a:solidFill>
          <a:latin typeface="Arial" charset="0"/>
          <a:cs typeface="Arial Unicode MS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900" b="1" i="1">
          <a:solidFill>
            <a:srgbClr val="99284C"/>
          </a:solidFill>
          <a:latin typeface="Arial" charset="0"/>
          <a:cs typeface="Arial Unicode MS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900" b="1" i="1">
          <a:solidFill>
            <a:srgbClr val="99284C"/>
          </a:solidFill>
          <a:latin typeface="Arial" charset="0"/>
          <a:cs typeface="Arial Unicode MS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900" b="1" i="1">
          <a:solidFill>
            <a:srgbClr val="99284C"/>
          </a:solidFill>
          <a:latin typeface="Arial" charset="0"/>
          <a:cs typeface="Arial Unicode MS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900" b="1" i="1">
          <a:solidFill>
            <a:srgbClr val="99284C"/>
          </a:solidFill>
          <a:latin typeface="Arial" charset="0"/>
          <a:cs typeface="Arial Unicode MS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900" b="1" i="1">
          <a:solidFill>
            <a:srgbClr val="99284C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333333"/>
          </a:solidFill>
          <a:latin typeface="+mn-lt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333333"/>
          </a:solidFill>
          <a:latin typeface="+mn-lt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333333"/>
          </a:solidFill>
          <a:latin typeface="+mn-lt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333333"/>
          </a:solidFill>
          <a:latin typeface="+mn-lt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333333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333333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333333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500">
          <a:solidFill>
            <a:srgbClr val="333333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714375" y="600075"/>
            <a:ext cx="8301038" cy="1282690"/>
          </a:xfrm>
          <a:ln/>
        </p:spPr>
        <p:txBody>
          <a:bodyPr tIns="2557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1600" dirty="0" smtClean="0">
                <a:latin typeface="Times New Roman"/>
                <a:cs typeface="Arial" pitchFamily="34" charset="0"/>
              </a:rPr>
              <a:t>МУНИЦИПАЛЬНОЕ ДОШКОЛЬНОЕ ОБРАЗОВАТЕЛЬНОЕ  АВТОНОМНОЕ                                                          УЧРЕЖДЕНИЕ « ДЕТСКИЙ САД № 106 « АНЮТИНЫ ГЛАЗКИ»   КОМБИНИРОВАННОГО ВИДА» </a:t>
            </a:r>
            <a:br>
              <a:rPr lang="ru-RU" sz="1600" dirty="0" smtClean="0">
                <a:latin typeface="Times New Roman"/>
                <a:cs typeface="Arial" pitchFamily="34" charset="0"/>
              </a:rPr>
            </a:br>
            <a:r>
              <a:rPr lang="ru-RU" sz="1600" dirty="0" smtClean="0">
                <a:latin typeface="Times New Roman"/>
                <a:cs typeface="Arial" pitchFamily="34" charset="0"/>
              </a:rPr>
              <a:t>  г. Орска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882650" y="1311262"/>
            <a:ext cx="8116888" cy="4500593"/>
          </a:xfrm>
          <a:prstGeom prst="rect">
            <a:avLst/>
          </a:prstGeom>
          <a:noFill/>
          <a:ln/>
        </p:spPr>
        <p:txBody>
          <a:bodyPr lIns="0" tIns="42336" rIns="0" bIns="0" anchor="ctr"/>
          <a:lstStyle/>
          <a:p>
            <a:pPr marL="0" indent="0"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4400" dirty="0" smtClean="0">
                <a:solidFill>
                  <a:srgbClr val="99284C"/>
                </a:solidFill>
              </a:rPr>
              <a:t>Формирование словаря детей дошкольного возраста посредством дидактических игр.</a:t>
            </a:r>
          </a:p>
          <a:p>
            <a:pPr marL="0" indent="0"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ru-RU" sz="1600" dirty="0" smtClean="0">
              <a:solidFill>
                <a:srgbClr val="99284C"/>
              </a:solidFill>
            </a:endParaRPr>
          </a:p>
          <a:p>
            <a:pPr marL="0" indent="0"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ru-RU" sz="1600" dirty="0" smtClean="0">
              <a:solidFill>
                <a:srgbClr val="99284C"/>
              </a:solidFill>
            </a:endParaRPr>
          </a:p>
          <a:p>
            <a:pPr marL="0" indent="0"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ru-RU" sz="1600" dirty="0" smtClean="0">
              <a:solidFill>
                <a:srgbClr val="99284C"/>
              </a:solidFill>
            </a:endParaRPr>
          </a:p>
          <a:p>
            <a:pPr marL="0" indent="0"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ru-RU" sz="1600" dirty="0" smtClean="0">
              <a:solidFill>
                <a:srgbClr val="99284C"/>
              </a:solidFill>
            </a:endParaRPr>
          </a:p>
          <a:p>
            <a:pPr marL="0" indent="0"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1600" dirty="0" smtClean="0">
                <a:solidFill>
                  <a:srgbClr val="99284C"/>
                </a:solidFill>
              </a:rPr>
              <a:t>                                                                  Выполнила воспитатель </a:t>
            </a:r>
          </a:p>
          <a:p>
            <a:pPr marL="0" indent="0"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1600" dirty="0" smtClean="0">
                <a:solidFill>
                  <a:srgbClr val="99284C"/>
                </a:solidFill>
              </a:rPr>
              <a:t>                                                                 Дорошина О.Р.</a:t>
            </a:r>
          </a:p>
          <a:p>
            <a:pPr marL="0" indent="0"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ru-RU" sz="1600" dirty="0" smtClean="0">
              <a:solidFill>
                <a:srgbClr val="99284C"/>
              </a:solidFill>
            </a:endParaRPr>
          </a:p>
          <a:p>
            <a:pPr marL="0" indent="0"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1600" dirty="0" smtClean="0">
                <a:solidFill>
                  <a:srgbClr val="99284C"/>
                </a:solidFill>
              </a:rPr>
              <a:t>2021г</a:t>
            </a:r>
            <a:endParaRPr lang="ru-RU" sz="1600" dirty="0">
              <a:solidFill>
                <a:srgbClr val="99284C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851" y="3597277"/>
            <a:ext cx="2333625" cy="2519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323627" y="65314"/>
            <a:ext cx="8784976" cy="6048399"/>
          </a:xfrm>
          <a:ln/>
        </p:spPr>
        <p:txBody>
          <a:bodyPr tIns="25578"/>
          <a:lstStyle/>
          <a:p>
            <a:pPr marL="358775" indent="-358775" algn="l">
              <a:buSzPct val="36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dirty="0" smtClean="0"/>
              <a:t>   </a:t>
            </a:r>
            <a:endParaRPr lang="ru-RU" sz="2200" b="0" dirty="0"/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573851" y="668319"/>
            <a:ext cx="8358246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Игровые технологии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, используемые в педагогическом процессе, являются одной из уникальных форм  обучения, средством развития сенсорной сферы, аналитико-синтетической деятельности, моторики, усвоения языковых закономерностей, обогащения словаря,  развития психических функций. 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rgbClr val="99284C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	Внимательно изучив и проанализировав методическую литературу по теме «формирование словаря у детей через дидактические игры» можно сделать вывод, о том, что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дидактические игры играют большую роль в формировании словаря у детей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. Дидактическая игра служит закреплению знаний, полученных на занятиях, и активизации словаря детей.  Она является естественным состоянием, потребностью детского организма, средством общения и совместной деятельности детей. Игра создаёт тот положительный эмоциональный фон, на котором все психические процессы протекают наиболее активно. Она выявляет индивидуальные способности личностные качества ребёнка, позволяет определить уровень его знаний и представлений, что необходимо для дальнейшей, эффективной работы воспитателя с данным ребёнком.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rgbClr val="99284C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645289" y="239691"/>
            <a:ext cx="8195400" cy="5736700"/>
          </a:xfrm>
          <a:ln/>
        </p:spPr>
        <p:txBody>
          <a:bodyPr tIns="21168"/>
          <a:lstStyle/>
          <a:p>
            <a:pPr algn="l"/>
            <a:r>
              <a:rPr lang="ru-RU" sz="2400" dirty="0" smtClean="0"/>
              <a:t>     Дидактические игры – </a:t>
            </a:r>
            <a:r>
              <a:rPr lang="ru-RU" sz="2400" b="0" dirty="0" smtClean="0"/>
              <a:t>это обучающие игры, включающие в себя: дидактическую задачу, игровые правила, игровые действия.</a:t>
            </a:r>
            <a:br>
              <a:rPr lang="ru-RU" sz="2400" b="0" dirty="0" smtClean="0"/>
            </a:br>
            <a:r>
              <a:rPr lang="ru-RU" sz="2400" b="0" dirty="0" smtClean="0"/>
              <a:t>    Дидактическая игра представляет собой многоплановое, сложное педагогическое явление: она является и игровым методом обучения детей дошкольного возраста, и формой обучения, и самостоятельной игровой деятельностью, и средством всестороннего воспитания личности ребенка. Именно в дидактической игре ребенок получает возможность совершенствовать, обогащать, закреплять, активизировать свой словарь.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200" b="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6147" y="4883161"/>
            <a:ext cx="1785950" cy="1388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716727" y="454005"/>
            <a:ext cx="8603903" cy="5263039"/>
          </a:xfrm>
          <a:ln/>
        </p:spPr>
        <p:txBody>
          <a:bodyPr tIns="24695"/>
          <a:lstStyle/>
          <a:p>
            <a:pPr algn="l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Дидактические игры – </a:t>
            </a:r>
            <a:r>
              <a:rPr lang="ru-RU" sz="2000" b="0" dirty="0" smtClean="0"/>
              <a:t>эффективное средство закрепления грамматических навыков, так как благодаря эмоциональности проведения и заинтересованности детей они дают возможность много раз упражнять ребенка в повторении нужных словоформ.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	Цель:</a:t>
            </a:r>
            <a:r>
              <a:rPr lang="ru-RU" sz="2000" b="0" dirty="0" smtClean="0"/>
              <a:t> формирование словаря детей.</a:t>
            </a:r>
            <a:br>
              <a:rPr lang="ru-RU" sz="2000" b="0" dirty="0" smtClean="0"/>
            </a:br>
            <a:r>
              <a:rPr lang="ru-RU" sz="2000" b="0" dirty="0" smtClean="0"/>
              <a:t>	</a:t>
            </a:r>
            <a:r>
              <a:rPr lang="ru-RU" sz="2000" dirty="0" smtClean="0"/>
              <a:t>Задачи:</a:t>
            </a:r>
            <a:r>
              <a:rPr lang="ru-RU" sz="2000" b="0" dirty="0" smtClean="0"/>
              <a:t> </a:t>
            </a:r>
            <a:br>
              <a:rPr lang="ru-RU" sz="2000" b="0" dirty="0" smtClean="0"/>
            </a:br>
            <a:r>
              <a:rPr lang="ru-RU" sz="2000" b="0" dirty="0" smtClean="0"/>
              <a:t>	</a:t>
            </a:r>
            <a:r>
              <a:rPr lang="ru-RU" sz="2000" dirty="0" smtClean="0"/>
              <a:t>Воспитывающие:</a:t>
            </a:r>
            <a:r>
              <a:rPr lang="ru-RU" sz="2000" b="0" dirty="0" smtClean="0"/>
              <a:t> воспитание самостоятельности, воли; формирование определенных подходов, позиций, нравственных, эстетических и мировоззренческих установок; воспитание сотрудничества, коллективизма, общительности, коммуникативности.</a:t>
            </a:r>
            <a:br>
              <a:rPr lang="ru-RU" sz="2000" b="0" dirty="0" smtClean="0"/>
            </a:br>
            <a:r>
              <a:rPr lang="ru-RU" sz="2000" b="0" dirty="0" smtClean="0"/>
              <a:t>	</a:t>
            </a:r>
            <a:r>
              <a:rPr lang="ru-RU" sz="2000" dirty="0" smtClean="0"/>
              <a:t>Развивающие:</a:t>
            </a:r>
            <a:r>
              <a:rPr lang="ru-RU" sz="2000" b="0" dirty="0" smtClean="0"/>
              <a:t> развитие внимания, памяти, речи, мышления, умений сравнивать, сопоставлять, находить аналогии, развитие воображения, фантазии, творческих способностей, умения находить оптимальные решения; развитие мотивации учебной деятельности.</a:t>
            </a:r>
            <a:br>
              <a:rPr lang="ru-RU" sz="2000" b="0" dirty="0" smtClean="0"/>
            </a:br>
            <a:r>
              <a:rPr lang="ru-RU" sz="2000" b="0" dirty="0" smtClean="0"/>
              <a:t>	</a:t>
            </a:r>
            <a:r>
              <a:rPr lang="ru-RU" sz="2000" dirty="0" smtClean="0"/>
              <a:t>Обучающие:</a:t>
            </a:r>
            <a:r>
              <a:rPr lang="ru-RU" sz="2000" b="0" dirty="0" smtClean="0"/>
              <a:t> уточнять и расширять представления детей об окружающем мире, систематизировать знания, развивать мыслительные процессы.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645290" y="454005"/>
            <a:ext cx="8429684" cy="5263039"/>
          </a:xfrm>
          <a:ln/>
        </p:spPr>
        <p:txBody>
          <a:bodyPr tIns="24695"/>
          <a:lstStyle/>
          <a:p>
            <a:pPr algn="l">
              <a:buFont typeface="Arial" pitchFamily="34" charset="0"/>
              <a:buChar char="•"/>
            </a:pP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        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Дидактические игры </a:t>
            </a:r>
            <a:r>
              <a:rPr lang="ru-RU" sz="2000" b="0" dirty="0" smtClean="0"/>
              <a:t>используются на занятиях и в самостоятельной деятельности детей. Являясь эффективным средством обучения, они могут быть составной частью занятия.</a:t>
            </a:r>
            <a:br>
              <a:rPr lang="ru-RU" sz="2000" b="0" dirty="0" smtClean="0"/>
            </a:br>
            <a:r>
              <a:rPr lang="ru-RU" sz="2000" b="0" dirty="0" smtClean="0"/>
              <a:t>	Для детей с ОВЗ проблема накопления словаря очень актуальна, поэтому в своей работе я постоянно использую традиционные и нетрадиционные игры: </a:t>
            </a:r>
            <a:br>
              <a:rPr lang="ru-RU" sz="2000" b="0" dirty="0" smtClean="0"/>
            </a:br>
            <a:r>
              <a:rPr lang="ru-RU" sz="2000" b="0" dirty="0" smtClean="0"/>
              <a:t>настольные игры;</a:t>
            </a:r>
            <a:br>
              <a:rPr lang="ru-RU" sz="2000" b="0" dirty="0" smtClean="0"/>
            </a:br>
            <a:r>
              <a:rPr lang="ru-RU" sz="2000" b="0" dirty="0" smtClean="0"/>
              <a:t>ЛЭПБУКИ по лексическим темам;</a:t>
            </a:r>
            <a:br>
              <a:rPr lang="ru-RU" sz="2000" b="0" dirty="0" smtClean="0"/>
            </a:br>
            <a:r>
              <a:rPr lang="ru-RU" sz="2000" b="0" dirty="0" smtClean="0"/>
              <a:t>Плейскейссы по временам года;</a:t>
            </a:r>
            <a:br>
              <a:rPr lang="ru-RU" sz="2000" b="0" dirty="0" smtClean="0"/>
            </a:br>
            <a:r>
              <a:rPr lang="ru-RU" sz="2000" b="0" dirty="0" smtClean="0"/>
              <a:t>авторские разработки и игры(которые представлены в приложении.)</a:t>
            </a:r>
            <a:r>
              <a:rPr lang="ru-RU" sz="2000" dirty="0" smtClean="0"/>
              <a:t> </a:t>
            </a:r>
            <a:br>
              <a:rPr lang="ru-RU" sz="2000" dirty="0" smtClean="0"/>
            </a:br>
            <a:r>
              <a:rPr lang="ru-RU" sz="2000" dirty="0" smtClean="0"/>
              <a:t>Так же в работе использую </a:t>
            </a:r>
            <a:r>
              <a:rPr lang="ru-RU" sz="2000" b="0" dirty="0" smtClean="0"/>
              <a:t>игровые технологии - используемые в педагогическом процессе, являются одной из уникальных форм  обучения, средством развития сенсорной сферы, аналитико-синтетической деятельности, моторики, усвоения языковых закономерностей, обогащения словаря,  развития психических функций.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8165" y="739758"/>
            <a:ext cx="7858180" cy="3870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solidFill>
                  <a:srgbClr val="99284C"/>
                </a:solidFill>
              </a:rPr>
              <a:t>      Дидактическая игра содержит в себе большие возможности в обучении и воспитании дошкольников. </a:t>
            </a:r>
          </a:p>
          <a:p>
            <a:r>
              <a:rPr lang="ru-RU" sz="2400" i="1" dirty="0" smtClean="0">
                <a:solidFill>
                  <a:srgbClr val="99284C"/>
                </a:solidFill>
              </a:rPr>
              <a:t>    Она может успешно использоваться и как форма обучения, и как самостоятельная игровая деятельность, и как средство воспитания различных сторон личности ребенка. Таким образом, именно в дидактической игре ребенок получает возможность совершенствовать, обогащать, закреплять, активизировать свой словарь</a:t>
            </a:r>
            <a:endParaRPr lang="ru-RU" sz="2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2479" y="596881"/>
            <a:ext cx="6285734" cy="1695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99284C"/>
                </a:solidFill>
              </a:rPr>
              <a:t>              Приложение </a:t>
            </a:r>
          </a:p>
          <a:p>
            <a:r>
              <a:rPr lang="ru-RU" sz="2800" b="1" i="1" dirty="0" smtClean="0">
                <a:solidFill>
                  <a:srgbClr val="99284C"/>
                </a:solidFill>
              </a:rPr>
              <a:t>Игры:</a:t>
            </a:r>
          </a:p>
          <a:p>
            <a:endParaRPr lang="ru-RU" sz="2800" b="1" i="1" dirty="0" smtClean="0">
              <a:solidFill>
                <a:srgbClr val="99284C"/>
              </a:solidFill>
            </a:endParaRPr>
          </a:p>
          <a:p>
            <a:endParaRPr lang="ru-RU" sz="2800" b="1" i="1" dirty="0" smtClean="0">
              <a:solidFill>
                <a:srgbClr val="99284C"/>
              </a:solidFill>
            </a:endParaRPr>
          </a:p>
        </p:txBody>
      </p:sp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502412" y="0"/>
            <a:ext cx="8072495" cy="523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b="1" dirty="0" smtClean="0"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b="1" dirty="0" smtClean="0"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b="1" dirty="0" smtClean="0"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b="1" dirty="0" smtClean="0"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b="1" dirty="0" smtClean="0"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             1. «Развитие ассоциаций»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- активизировать в речи детей существительные, обозначающие названия жилища животных, насекомых и птиц, существительных в форме Д.п. ед. числа (Молоко (кому?) кошке, кость – собаке.) </a:t>
            </a: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rgbClr val="99284C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	Воспитатель дает детям следующую инструкцию: «Я буду  показывать картинку, а вы должны положить её на нужную карточку».</a:t>
            </a: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rgbClr val="99284C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	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2. «Назови, одним словом»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–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активизировать  в речи слова, обозначающие обобщающие понятия «фрукты», «овощи», «игрушки», «птицы» и т.д. </a:t>
            </a: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rgbClr val="99284C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Детям предлагаются картинки с набором предметов, и дается задание: «Назови одним словом, предметы,  нарисованные на картинках». </a:t>
            </a: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rgbClr val="99284C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	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3. «Кто где живёт?»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–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расширять и активизировать словарь по теме. Закреплять употребление имён существительных, обозначающих названия жилища животных, птиц и насекомых в форме   единственного числа предложного падежа. </a:t>
            </a: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rgbClr val="99284C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	1 вариант</a:t>
            </a: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rgbClr val="99284C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Детям предлагаются карточки с изображением различных животных (6 изображений) и отдельные картинки с изображением жилищ. Дается задание: «Надо помочь животным найти их домики и правильно расположить на карточке».</a:t>
            </a: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rgbClr val="99284C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716727" y="525443"/>
            <a:ext cx="8286808" cy="5621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4. «Кто где живет?»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- 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расширять и активизировать словарь по теме. Закреплять навык употребления существительных в форме П. п. ед.ч.</a:t>
            </a: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rgbClr val="99284C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	2 вариант (пазлы).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rgbClr val="99284C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Детям предлагаются круги с изображением место обитания (пустыня, Антарктида, лес, река  и т.д.). Дается задание: «Подберите животных, которые живут в лесу, пустыне и т.д.».</a:t>
            </a: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rgbClr val="99284C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	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5. «Что из чего сделано?»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(пазлы) – расширять словарный запас, формировать навыки словообразования относительных прилагательных.</a:t>
            </a: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rgbClr val="99284C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	Детям предлагаются круги с изображением различного материала (дерево, кожа, металл, золото, пшеница, шерсть и т.д.)  </a:t>
            </a: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rgbClr val="99284C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	Даётся задание: «Подберите картинки с изображением того, что сделано из шерсти, дерева и т.д.» и подбери слова, отвечающие на вопросы: Какой? Какая? Какое? Какие? ( Кофта из шерсти – шерстяная, носки шерстяные, шарф шерстяной). </a:t>
            </a: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rgbClr val="99284C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	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6. «Большой – маленький»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– формировать навык образования имён существительных с уменьшительно – ласкательными суффиксами.</a:t>
            </a: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rgbClr val="99284C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	Детям даются карточки с изображением большого и маленького предмета, и предлагается назвать то, что они видят на карточке.</a:t>
            </a: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rgbClr val="99284C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	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7. «Волшебная посуда»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– учить детей классифицировать посуду и развивать навыки  словообразования: образование существительных с помощью суффикса -ниц-  со значением вместилища (посуды).</a:t>
            </a: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rgbClr val="99284C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	1 вариант: детям предлагается назвать предметы, которые изображены на картинках (хлеб, сахар, конфеты и т.д.). Затем задаются вопросы, где хранятся эти предметы. (Сахар – в сахарнице, сухарь – в сухарнице, конфеты – в </a:t>
            </a:r>
            <a:r>
              <a:rPr kumimoji="0" lang="ru-RU" sz="1400" b="0" i="1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конфетнице и т.д.). </a:t>
            </a:r>
            <a:endParaRPr kumimoji="0" lang="ru-RU" sz="1400" b="0" i="1" strike="noStrike" cap="none" normalizeH="0" baseline="0" dirty="0" smtClean="0">
              <a:ln>
                <a:noFill/>
              </a:ln>
              <a:solidFill>
                <a:srgbClr val="99284C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	2 вариант: детям предлагается назвать изображенную посуду и расселить в вагончик на нужное место. </a:t>
            </a:r>
            <a:endParaRPr kumimoji="0" lang="ru-RU" sz="1400" b="0" i="1" strike="noStrike" cap="none" normalizeH="0" baseline="0" dirty="0" smtClean="0">
              <a:ln>
                <a:noFill/>
              </a:ln>
              <a:solidFill>
                <a:srgbClr val="99284C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/>
          <p:cNvSpPr>
            <a:spLocks noChangeArrowheads="1"/>
          </p:cNvSpPr>
          <p:nvPr/>
        </p:nvSpPr>
        <p:spPr bwMode="auto">
          <a:xfrm>
            <a:off x="573851" y="454005"/>
            <a:ext cx="8358246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8. «Плоды и листья»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– активизировать в речи слова, обозначающие названия деревьев, листьев и плодов, развивать навыки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 словообразования относительных прилагательных при помощи продуктивным суффиксов   -ов, -ев.</a:t>
            </a: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rgbClr val="99284C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Детям предлагаются картинки с изображением различных деревьев и их плодов и листьев.   Дается задание: «Назови дерево. Подбери картинки с изображением листьев и плодов. Скажи какой лист? (Это берёза. Это лист берёзы, это берёзовый лист.)</a:t>
            </a: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rgbClr val="99284C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9. «Деревья наших лесов»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– формировать навык образования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 относительных прилагательных.</a:t>
            </a: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rgbClr val="99284C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	Детям предлагают карточки с изображением деревьев, плодов и листьев. Дается задание: «Назовите, как называется дерево, плоды и листья»</a:t>
            </a: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rgbClr val="99284C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10. «Поваренок»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 –  закреплять в речи существительные, обозначающие названия круп (гречка, овёс, рис, пшено и т.д.),  расширять словарный запас за счёт   относительных прилагательных, образованных при помощи  продуктивных  суффиксов -ов-, -ев-, -н. </a:t>
            </a: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rgbClr val="99284C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	Ребенку предлагается картинка с изображением кастрюли и пакетики с различной крупой и макаронными изделиями. </a:t>
            </a: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rgbClr val="99284C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	Задание: что это? (Это рис.) Положи в кастрюлю пакетик с крупой и скажи, как называется каша из риса, пшена, гречки и т.д. Как называется суп из гороха, риса и т.д.</a:t>
            </a: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rgbClr val="99284C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	11. «Во саду ли, в огороде» – закреплять и дифференцировать обобщающие понятий, развивать  навыки словоизменения и  словообразования.</a:t>
            </a: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rgbClr val="99284C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Ребенку предлагается круг с изображением контуров овощей и фруктов, прищепки.</a:t>
            </a: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rgbClr val="99284C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	1 вариант. Предлагаются картинки с изображением огорода и сада. </a:t>
            </a: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rgbClr val="99284C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Задание: обозначь на круге прищепкой, то, что растет в огороде (в саду). Как назовём эти предметы, одним словом. Где растут овощи (фрукты)?</a:t>
            </a: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rgbClr val="99284C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	2 вариант. Предлагаются цветные квадраты. Задание: подбери по цвету овощи (фрукты). Скажи какой, какая, какое? (Яблоко красное, лимон жёлтый и т.д.)</a:t>
            </a: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rgbClr val="99284C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	</a:t>
            </a:r>
            <a:endParaRPr kumimoji="0" lang="ru-RU" sz="1400" b="0" i="1" u="none" strike="noStrike" cap="none" normalizeH="0" baseline="0" dirty="0" smtClean="0">
              <a:ln>
                <a:noFill/>
              </a:ln>
              <a:solidFill>
                <a:srgbClr val="99284C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2413" y="525442"/>
            <a:ext cx="850112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0975" algn="just" defTabSz="914400" eaLnBrk="0">
              <a:lnSpc>
                <a:spcPct val="100000"/>
              </a:lnSpc>
              <a:buClrTx/>
              <a:buSzTx/>
            </a:pPr>
            <a:r>
              <a:rPr lang="ru-RU" sz="1400" i="1" dirty="0" smtClean="0">
                <a:solidFill>
                  <a:srgbClr val="99284C"/>
                </a:solidFill>
                <a:ea typeface="Calibri" pitchFamily="34" charset="0"/>
                <a:cs typeface="Times New Roman" pitchFamily="18" charset="0"/>
              </a:rPr>
              <a:t>3 вариант. Предлагается картинка с изображением маленького и большого домика. Задание: назови ласково фрукт (овощ). (Яблоко – яблочко, лимон – лимончик  и т. д.)</a:t>
            </a:r>
            <a:endParaRPr lang="ru-RU" sz="1400" i="1" dirty="0" smtClean="0">
              <a:solidFill>
                <a:srgbClr val="99284C"/>
              </a:solidFill>
              <a:cs typeface="Arial" pitchFamily="34" charset="0"/>
            </a:endParaRPr>
          </a:p>
          <a:p>
            <a:pPr lvl="0" indent="180975" algn="just" defTabSz="914400" eaLnBrk="0">
              <a:lnSpc>
                <a:spcPct val="100000"/>
              </a:lnSpc>
              <a:buClrTx/>
              <a:buSzTx/>
            </a:pPr>
            <a:r>
              <a:rPr lang="ru-RU" sz="1400" i="1" dirty="0" smtClean="0">
                <a:solidFill>
                  <a:srgbClr val="99284C"/>
                </a:solidFill>
                <a:ea typeface="Calibri" pitchFamily="34" charset="0"/>
                <a:cs typeface="Times New Roman" pitchFamily="18" charset="0"/>
              </a:rPr>
              <a:t>	</a:t>
            </a:r>
            <a:r>
              <a:rPr lang="ru-RU" sz="1400" b="1" i="1" dirty="0" smtClean="0">
                <a:solidFill>
                  <a:srgbClr val="99284C"/>
                </a:solidFill>
                <a:ea typeface="Calibri" pitchFamily="34" charset="0"/>
                <a:cs typeface="Times New Roman" pitchFamily="18" charset="0"/>
              </a:rPr>
              <a:t>12. «Подбери и назови»</a:t>
            </a:r>
            <a:r>
              <a:rPr lang="ru-RU" sz="1400" i="1" dirty="0" smtClean="0">
                <a:solidFill>
                  <a:srgbClr val="99284C"/>
                </a:solidFill>
                <a:ea typeface="Calibri" pitchFamily="34" charset="0"/>
                <a:cs typeface="Times New Roman" pitchFamily="18" charset="0"/>
              </a:rPr>
              <a:t> – расширять словарный запас (названия одежды, классификация одежды по сезону (зимняя, осенняя, летняя, весенняя), по принадлежности (взрослая, детская, женская, мужская), упражнять в образовании   относительных прилагательных. </a:t>
            </a:r>
            <a:endParaRPr lang="ru-RU" sz="1400" i="1" dirty="0" smtClean="0">
              <a:solidFill>
                <a:srgbClr val="99284C"/>
              </a:solidFill>
              <a:cs typeface="Arial" pitchFamily="34" charset="0"/>
            </a:endParaRPr>
          </a:p>
          <a:p>
            <a:pPr lvl="0" indent="180975" algn="just" defTabSz="914400" eaLnBrk="0">
              <a:lnSpc>
                <a:spcPct val="100000"/>
              </a:lnSpc>
              <a:buClrTx/>
              <a:buSzTx/>
            </a:pPr>
            <a:r>
              <a:rPr lang="ru-RU" sz="1400" i="1" dirty="0" smtClean="0">
                <a:solidFill>
                  <a:srgbClr val="99284C"/>
                </a:solidFill>
                <a:ea typeface="Calibri" pitchFamily="34" charset="0"/>
                <a:cs typeface="Times New Roman" pitchFamily="18" charset="0"/>
              </a:rPr>
              <a:t>	Ребенку предлагаются круги с изображением одежды, прищепки. Задание: посмотри на картинку, определи время года и обозначь одежду, которую носят осенью (зимой, весной, летом). </a:t>
            </a:r>
            <a:endParaRPr lang="ru-RU" sz="1400" i="1" dirty="0" smtClean="0">
              <a:solidFill>
                <a:srgbClr val="99284C"/>
              </a:solidFill>
              <a:cs typeface="Arial" pitchFamily="34" charset="0"/>
            </a:endParaRPr>
          </a:p>
          <a:p>
            <a:pPr lvl="0" indent="180975" algn="just" defTabSz="914400" eaLnBrk="0">
              <a:lnSpc>
                <a:spcPct val="100000"/>
              </a:lnSpc>
              <a:buClrTx/>
              <a:buSzTx/>
            </a:pPr>
            <a:r>
              <a:rPr lang="ru-RU" sz="1400" i="1" dirty="0" smtClean="0">
                <a:solidFill>
                  <a:srgbClr val="99284C"/>
                </a:solidFill>
                <a:ea typeface="Calibri" pitchFamily="34" charset="0"/>
                <a:cs typeface="Times New Roman" pitchFamily="18" charset="0"/>
              </a:rPr>
              <a:t>	</a:t>
            </a:r>
            <a:r>
              <a:rPr lang="ru-RU" sz="1400" b="1" i="1" dirty="0" smtClean="0">
                <a:solidFill>
                  <a:srgbClr val="99284C"/>
                </a:solidFill>
                <a:ea typeface="Calibri" pitchFamily="34" charset="0"/>
                <a:cs typeface="Times New Roman" pitchFamily="18" charset="0"/>
              </a:rPr>
              <a:t>13. «Ателье»</a:t>
            </a:r>
            <a:r>
              <a:rPr lang="ru-RU" sz="1400" i="1" dirty="0" smtClean="0">
                <a:solidFill>
                  <a:srgbClr val="99284C"/>
                </a:solidFill>
                <a:ea typeface="Calibri" pitchFamily="34" charset="0"/>
                <a:cs typeface="Times New Roman" pitchFamily="18" charset="0"/>
              </a:rPr>
              <a:t>  – активизировать в речи существительные, обозначающие виды ткани и  расширять словарный запас за счёт навыков словообразования (образования относительных прилагательных.)  </a:t>
            </a:r>
            <a:endParaRPr lang="ru-RU" sz="1400" i="1" dirty="0" smtClean="0">
              <a:solidFill>
                <a:srgbClr val="99284C"/>
              </a:solidFill>
              <a:cs typeface="Arial" pitchFamily="34" charset="0"/>
            </a:endParaRPr>
          </a:p>
          <a:p>
            <a:pPr lvl="0" indent="180975" algn="just" defTabSz="914400" eaLnBrk="0">
              <a:lnSpc>
                <a:spcPct val="100000"/>
              </a:lnSpc>
              <a:buClrTx/>
              <a:buSzTx/>
            </a:pPr>
            <a:r>
              <a:rPr lang="ru-RU" sz="1400" i="1" dirty="0" smtClean="0">
                <a:solidFill>
                  <a:srgbClr val="99284C"/>
                </a:solidFill>
                <a:ea typeface="Calibri" pitchFamily="34" charset="0"/>
                <a:cs typeface="Times New Roman" pitchFamily="18" charset="0"/>
              </a:rPr>
              <a:t>	Ребенку предлагаются круги с изображением контуров одежды, образцы тканей, прищепки. Задание: назови ткань, приложи кусочек ткани и скажи, свитер  из шерсти какой? Юбка, какая? И т.д.</a:t>
            </a:r>
            <a:endParaRPr lang="ru-RU" sz="1400" i="1" dirty="0" smtClean="0">
              <a:solidFill>
                <a:srgbClr val="99284C"/>
              </a:solidFill>
              <a:cs typeface="Arial" pitchFamily="34" charset="0"/>
            </a:endParaRPr>
          </a:p>
          <a:p>
            <a:pPr lvl="0" indent="180975" algn="just" defTabSz="914400" eaLnBrk="0">
              <a:lnSpc>
                <a:spcPct val="100000"/>
              </a:lnSpc>
              <a:buClrTx/>
              <a:buSzTx/>
            </a:pPr>
            <a:r>
              <a:rPr lang="ru-RU" sz="1400" i="1" dirty="0" smtClean="0">
                <a:solidFill>
                  <a:srgbClr val="99284C"/>
                </a:solidFill>
                <a:ea typeface="Calibri" pitchFamily="34" charset="0"/>
                <a:cs typeface="Times New Roman" pitchFamily="18" charset="0"/>
              </a:rPr>
              <a:t>	</a:t>
            </a:r>
            <a:r>
              <a:rPr lang="ru-RU" sz="1400" b="1" i="1" dirty="0" smtClean="0">
                <a:solidFill>
                  <a:srgbClr val="99284C"/>
                </a:solidFill>
                <a:ea typeface="Calibri" pitchFamily="34" charset="0"/>
                <a:cs typeface="Times New Roman" pitchFamily="18" charset="0"/>
              </a:rPr>
              <a:t>14. «С какой ветки детки?»</a:t>
            </a:r>
            <a:r>
              <a:rPr lang="ru-RU" sz="1400" i="1" dirty="0" smtClean="0">
                <a:solidFill>
                  <a:srgbClr val="99284C"/>
                </a:solidFill>
                <a:ea typeface="Calibri" pitchFamily="34" charset="0"/>
                <a:cs typeface="Times New Roman" pitchFamily="18" charset="0"/>
              </a:rPr>
              <a:t> - развивать словарный запас, формировать навыки словообразования (относительные прилагательные) и словоизменения (употребление существительных в форме Р. п. ед.ч. с предлогом С). </a:t>
            </a:r>
            <a:endParaRPr lang="ru-RU" sz="1400" i="1" dirty="0" smtClean="0">
              <a:solidFill>
                <a:srgbClr val="99284C"/>
              </a:solidFill>
              <a:cs typeface="Arial" pitchFamily="34" charset="0"/>
            </a:endParaRPr>
          </a:p>
          <a:p>
            <a:pPr lvl="0" indent="180975" algn="just" defTabSz="914400" eaLnBrk="0">
              <a:lnSpc>
                <a:spcPct val="100000"/>
              </a:lnSpc>
              <a:buClrTx/>
              <a:buSzTx/>
            </a:pPr>
            <a:r>
              <a:rPr lang="ru-RU" sz="1400" i="1" dirty="0" smtClean="0">
                <a:solidFill>
                  <a:srgbClr val="99284C"/>
                </a:solidFill>
                <a:ea typeface="Calibri" pitchFamily="34" charset="0"/>
                <a:cs typeface="Times New Roman" pitchFamily="18" charset="0"/>
              </a:rPr>
              <a:t>Детям предлагается большая карточка с изображением деревьев, в центре   - плоды  и листья, соединённые с деревом  лабиринтом. Задание: определи, с какой ветки упал лист (плод) и  как называется этот лист (плод). Этот лист упал с берёзы. Это берёзовый лист. Этот жёлудь и лист  упал с дуба. Это дубовый лист.</a:t>
            </a:r>
            <a:endParaRPr lang="ru-RU" sz="1400" i="1" dirty="0" smtClean="0">
              <a:solidFill>
                <a:srgbClr val="99284C"/>
              </a:solidFill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45289" y="882633"/>
            <a:ext cx="8286808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solidFill>
                  <a:srgbClr val="99284C"/>
                </a:solidFill>
                <a:latin typeface="+mj-lt"/>
              </a:rPr>
              <a:t>    </a:t>
            </a:r>
            <a:endParaRPr lang="ru-RU" sz="2000" i="1" dirty="0">
              <a:solidFill>
                <a:srgbClr val="99284C"/>
              </a:solidFill>
              <a:latin typeface="+mj-lt"/>
            </a:endParaRPr>
          </a:p>
        </p:txBody>
      </p:sp>
      <p:sp>
        <p:nvSpPr>
          <p:cNvPr id="81921" name="Rectangle 1"/>
          <p:cNvSpPr>
            <a:spLocks noChangeArrowheads="1"/>
          </p:cNvSpPr>
          <p:nvPr/>
        </p:nvSpPr>
        <p:spPr bwMode="auto">
          <a:xfrm>
            <a:off x="502413" y="525443"/>
            <a:ext cx="800105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99284C"/>
              </a:solidFill>
              <a:effectLst/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Таким образом, можно с уверенностью сказать, что  включение в учебный процесс игры или игровой ситуации приводит к тому, что дети, увлеченные игрою, не заметно для себя приобретают определенные знания, умения и навыки.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99284C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	Применение игровой технологии даёт возможность  сделать то или иное обобщение, осознать правила, которые только что изучили, закрепить, повторить полученные знания в системе, в новых связях, что содействует более глубокому усвоению пройденного материала.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99284C"/>
              </a:solidFill>
              <a:effectLst/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106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8231" y="600075"/>
            <a:ext cx="7725594" cy="1711318"/>
          </a:xfrm>
        </p:spPr>
        <p:txBody>
          <a:bodyPr/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«Игра – это искра, зажигающая огонек                                                                        пытливости и любознательности»</a:t>
            </a:r>
            <a:br>
              <a:rPr lang="ru-RU" dirty="0" smtClean="0"/>
            </a:br>
            <a:r>
              <a:rPr lang="ru-RU" dirty="0" smtClean="0"/>
              <a:t>                                 В. А. Сухомлинский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Picture 3" descr="D:\МАМА\Фотографии для презинтаций\Игра Одежда-обувь.jpg"/>
          <p:cNvPicPr>
            <a:picLocks noChangeAspect="1" noChangeArrowheads="1"/>
          </p:cNvPicPr>
          <p:nvPr/>
        </p:nvPicPr>
        <p:blipFill>
          <a:blip r:embed="rId2" cstate="print"/>
          <a:srcRect t="26363" r="30497"/>
          <a:stretch>
            <a:fillRect/>
          </a:stretch>
        </p:blipFill>
        <p:spPr bwMode="auto">
          <a:xfrm>
            <a:off x="859603" y="2740021"/>
            <a:ext cx="3778239" cy="2638361"/>
          </a:xfrm>
          <a:prstGeom prst="rect">
            <a:avLst/>
          </a:prstGeom>
          <a:noFill/>
        </p:spPr>
      </p:pic>
      <p:pic>
        <p:nvPicPr>
          <p:cNvPr id="4" name="Picture 2" descr="D:\МАМА\Фотографии для презинтаций\Игра Едем-плывем-летим.jpg"/>
          <p:cNvPicPr>
            <a:picLocks noChangeAspect="1" noChangeArrowheads="1"/>
          </p:cNvPicPr>
          <p:nvPr/>
        </p:nvPicPr>
        <p:blipFill>
          <a:blip r:embed="rId3" cstate="print"/>
          <a:srcRect t="5020" r="19262" b="2111"/>
          <a:stretch>
            <a:fillRect/>
          </a:stretch>
        </p:blipFill>
        <p:spPr bwMode="auto">
          <a:xfrm>
            <a:off x="5217321" y="2882897"/>
            <a:ext cx="3429024" cy="2643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099" y="1096947"/>
            <a:ext cx="4643470" cy="4429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4070" y="645910"/>
            <a:ext cx="3960440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99284C"/>
                </a:solidFill>
              </a:rPr>
              <a:t>СЛОВООБРАЗОВАНИЕ</a:t>
            </a:r>
            <a:endParaRPr lang="ru-RU" sz="2400" b="1" i="1" dirty="0">
              <a:solidFill>
                <a:srgbClr val="99284C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3007" y="1096947"/>
            <a:ext cx="4500594" cy="435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628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5288" y="954071"/>
            <a:ext cx="3859781" cy="5195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4445" y="954071"/>
            <a:ext cx="4071966" cy="4930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716991" y="525443"/>
            <a:ext cx="4071966" cy="493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ru-RU" sz="2800" b="1" i="1" dirty="0" smtClean="0">
                <a:solidFill>
                  <a:srgbClr val="99284C"/>
                </a:solidFill>
              </a:rPr>
              <a:t>    «Чьи детки?»</a:t>
            </a:r>
          </a:p>
        </p:txBody>
      </p:sp>
    </p:spTree>
    <p:extLst>
      <p:ext uri="{BB962C8B-B14F-4D97-AF65-F5344CB8AC3E}">
        <p14:creationId xmlns:p14="http://schemas.microsoft.com/office/powerpoint/2010/main" xmlns="" val="49613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3427" y="647799"/>
            <a:ext cx="3649904" cy="51828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131" y="717373"/>
            <a:ext cx="3600909" cy="511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813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651" y="575791"/>
            <a:ext cx="8568952" cy="55731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171" y="1197911"/>
            <a:ext cx="3364205" cy="434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092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659" y="503783"/>
            <a:ext cx="3971279" cy="55579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131" y="503782"/>
            <a:ext cx="3888432" cy="544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309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3867" y="431775"/>
            <a:ext cx="4861503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301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651" y="503783"/>
            <a:ext cx="3960440" cy="55013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147" y="503783"/>
            <a:ext cx="3898264" cy="5501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74226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635" y="431775"/>
            <a:ext cx="8776072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667" y="466534"/>
            <a:ext cx="5472608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99284C"/>
                </a:solidFill>
              </a:rPr>
              <a:t>ПОВЕЛИТЕЛЬНЫЕ НАКЛОНЕНИЯ</a:t>
            </a:r>
            <a:endParaRPr lang="ru-RU" sz="2400" b="1" i="1" dirty="0">
              <a:solidFill>
                <a:srgbClr val="9928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40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635" y="431775"/>
            <a:ext cx="8856984" cy="567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5061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627" y="382568"/>
            <a:ext cx="8784976" cy="5665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1637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45289" y="882633"/>
            <a:ext cx="8286808" cy="4901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solidFill>
                  <a:srgbClr val="99284C"/>
                </a:solidFill>
                <a:latin typeface="+mj-lt"/>
              </a:rPr>
              <a:t>    Внимательно изучив и проанализировав методическую литературу по теме «формирование словаря у детей через дидактические игры» можно сделать вывод, о том, что </a:t>
            </a:r>
            <a:r>
              <a:rPr lang="ru-RU" sz="2400" b="1" i="1" dirty="0" smtClean="0">
                <a:solidFill>
                  <a:srgbClr val="99284C"/>
                </a:solidFill>
                <a:latin typeface="+mj-lt"/>
              </a:rPr>
              <a:t>дидактические игры играют большую роль в формировании словаря у детей</a:t>
            </a:r>
            <a:r>
              <a:rPr lang="ru-RU" sz="2400" i="1" dirty="0" smtClean="0">
                <a:solidFill>
                  <a:srgbClr val="99284C"/>
                </a:solidFill>
                <a:latin typeface="+mj-lt"/>
              </a:rPr>
              <a:t>.</a:t>
            </a:r>
          </a:p>
          <a:p>
            <a:r>
              <a:rPr lang="ru-RU" sz="2400" i="1" dirty="0" smtClean="0">
                <a:solidFill>
                  <a:srgbClr val="99284C"/>
                </a:solidFill>
                <a:latin typeface="+mj-lt"/>
              </a:rPr>
              <a:t>     Дидактическая игра служит закреплению знаний, полученных на занятиях, и активизации словаря детей.  Она является естественным состоянием, потребностью детского организма, средством общения и совместной деятельности детей. Игра создаёт тот положительный эмоциональный фон, на котором все психические процессы протекают наиболее активно.</a:t>
            </a:r>
            <a:endParaRPr lang="ru-RU" sz="2400" i="1" dirty="0">
              <a:solidFill>
                <a:srgbClr val="99284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106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623" y="503784"/>
            <a:ext cx="8676350" cy="545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235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667" y="533068"/>
            <a:ext cx="8208912" cy="551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44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667" y="503784"/>
            <a:ext cx="8252534" cy="554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526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674" y="484728"/>
            <a:ext cx="8180527" cy="549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785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2413" y="811195"/>
            <a:ext cx="8501122" cy="1122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n w="1905"/>
                <a:solidFill>
                  <a:srgbClr val="99284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Картотека дидактических игр по обогащению активного </a:t>
            </a:r>
          </a:p>
          <a:p>
            <a:pPr algn="ctr"/>
            <a:r>
              <a:rPr lang="ru-RU" sz="2400" b="1" i="1" dirty="0" smtClean="0">
                <a:ln w="1905"/>
                <a:solidFill>
                  <a:srgbClr val="99284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словаря детей дошкольного возраста:</a:t>
            </a:r>
            <a:endParaRPr lang="ru-RU" sz="2400" b="1" i="1" dirty="0">
              <a:ln w="1905"/>
              <a:solidFill>
                <a:srgbClr val="99284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30463" y="1905749"/>
            <a:ext cx="4857750" cy="387074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400" i="1" dirty="0" smtClean="0">
                <a:solidFill>
                  <a:srgbClr val="99284C"/>
                </a:solidFill>
                <a:latin typeface="+mj-lt"/>
              </a:rPr>
              <a:t>«Чьи детки?»</a:t>
            </a:r>
          </a:p>
          <a:p>
            <a:pPr marL="285750" indent="-285750">
              <a:buFontTx/>
              <a:buChar char="-"/>
            </a:pPr>
            <a:r>
              <a:rPr lang="ru-RU" sz="2400" i="1" dirty="0" smtClean="0">
                <a:solidFill>
                  <a:srgbClr val="99284C"/>
                </a:solidFill>
                <a:latin typeface="+mj-lt"/>
              </a:rPr>
              <a:t>«Высокие башни»</a:t>
            </a:r>
          </a:p>
          <a:p>
            <a:pPr marL="285750" indent="-285750">
              <a:buFontTx/>
              <a:buChar char="-"/>
            </a:pPr>
            <a:r>
              <a:rPr lang="ru-RU" sz="2400" i="1" dirty="0" smtClean="0">
                <a:solidFill>
                  <a:srgbClr val="99284C"/>
                </a:solidFill>
                <a:latin typeface="+mj-lt"/>
              </a:rPr>
              <a:t>«На птичьем дворе»</a:t>
            </a:r>
          </a:p>
          <a:p>
            <a:pPr marL="285750" indent="-285750">
              <a:buFontTx/>
              <a:buChar char="-"/>
            </a:pPr>
            <a:r>
              <a:rPr lang="ru-RU" sz="2400" i="1" dirty="0" smtClean="0">
                <a:solidFill>
                  <a:srgbClr val="99284C"/>
                </a:solidFill>
                <a:latin typeface="+mj-lt"/>
              </a:rPr>
              <a:t>«Что за предмет?»</a:t>
            </a:r>
          </a:p>
          <a:p>
            <a:pPr marL="285750" indent="-285750">
              <a:buFontTx/>
              <a:buChar char="-"/>
            </a:pPr>
            <a:r>
              <a:rPr lang="ru-RU" sz="2400" i="1" dirty="0" smtClean="0">
                <a:solidFill>
                  <a:srgbClr val="99284C"/>
                </a:solidFill>
                <a:latin typeface="+mj-lt"/>
              </a:rPr>
              <a:t>«Угадай игрушку»</a:t>
            </a:r>
          </a:p>
          <a:p>
            <a:pPr marL="285750" indent="-285750">
              <a:buFontTx/>
              <a:buChar char="-"/>
            </a:pPr>
            <a:r>
              <a:rPr lang="ru-RU" sz="2400" i="1" dirty="0" smtClean="0">
                <a:solidFill>
                  <a:srgbClr val="99284C"/>
                </a:solidFill>
                <a:latin typeface="+mj-lt"/>
              </a:rPr>
              <a:t>«Разбуди кота»</a:t>
            </a:r>
          </a:p>
          <a:p>
            <a:pPr marL="285750" indent="-285750">
              <a:buFontTx/>
              <a:buChar char="-"/>
            </a:pPr>
            <a:r>
              <a:rPr lang="ru-RU" sz="2400" i="1" dirty="0" smtClean="0">
                <a:solidFill>
                  <a:srgbClr val="99284C"/>
                </a:solidFill>
                <a:latin typeface="+mj-lt"/>
              </a:rPr>
              <a:t>«Буратино - путешественник»</a:t>
            </a:r>
          </a:p>
          <a:p>
            <a:pPr marL="285750" indent="-285750">
              <a:buFontTx/>
              <a:buChar char="-"/>
            </a:pPr>
            <a:r>
              <a:rPr lang="ru-RU" sz="2400" i="1" dirty="0" smtClean="0">
                <a:solidFill>
                  <a:srgbClr val="99284C"/>
                </a:solidFill>
                <a:latin typeface="+mj-lt"/>
              </a:rPr>
              <a:t>«Где живет?»</a:t>
            </a:r>
          </a:p>
          <a:p>
            <a:pPr marL="285750" indent="-285750">
              <a:buFontTx/>
              <a:buChar char="-"/>
            </a:pPr>
            <a:r>
              <a:rPr lang="ru-RU" sz="2400" i="1" dirty="0" smtClean="0">
                <a:solidFill>
                  <a:srgbClr val="99284C"/>
                </a:solidFill>
                <a:latin typeface="+mj-lt"/>
              </a:rPr>
              <a:t>«Хорошо - плохо»</a:t>
            </a:r>
          </a:p>
          <a:p>
            <a:pPr marL="285750" indent="-285750">
              <a:buFontTx/>
              <a:buChar char="-"/>
            </a:pPr>
            <a:r>
              <a:rPr lang="ru-RU" sz="2400" i="1" dirty="0" smtClean="0">
                <a:solidFill>
                  <a:srgbClr val="99284C"/>
                </a:solidFill>
                <a:latin typeface="+mj-lt"/>
              </a:rPr>
              <a:t>«На что похож?» и.т.д..</a:t>
            </a:r>
            <a:endParaRPr lang="ru-RU" sz="2400" i="1" dirty="0">
              <a:solidFill>
                <a:srgbClr val="99284C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31767" y="3740153"/>
            <a:ext cx="2603500" cy="22621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0975" y="525443"/>
            <a:ext cx="8643998" cy="5723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2000" dirty="0" smtClean="0">
                <a:solidFill>
                  <a:srgbClr val="99284C"/>
                </a:solidFill>
                <a:latin typeface="Times New Roman" pitchFamily="18" charset="0"/>
                <a:cs typeface="Times New Roman" pitchFamily="18" charset="0"/>
              </a:rPr>
              <a:t>В результате использования  выше перечисленных дидактических игр у детей: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solidFill>
                  <a:srgbClr val="99284C"/>
                </a:solidFill>
                <a:latin typeface="Times New Roman" pitchFamily="18" charset="0"/>
                <a:cs typeface="Times New Roman" pitchFamily="18" charset="0"/>
              </a:rPr>
              <a:t>Значительно увеличился словарь;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solidFill>
                  <a:srgbClr val="99284C"/>
                </a:solidFill>
                <a:latin typeface="Times New Roman" pitchFamily="18" charset="0"/>
                <a:cs typeface="Times New Roman" pitchFamily="18" charset="0"/>
              </a:rPr>
              <a:t>Возникло желание активно участвовать в  речевом общении и раскрываться;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solidFill>
                  <a:srgbClr val="99284C"/>
                </a:solidFill>
                <a:latin typeface="Times New Roman" pitchFamily="18" charset="0"/>
                <a:cs typeface="Times New Roman" pitchFamily="18" charset="0"/>
              </a:rPr>
              <a:t>Сформировалось правильное звукопроизношение, связная речь. 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sz="2000" dirty="0" smtClean="0">
              <a:solidFill>
                <a:srgbClr val="99284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dirty="0" smtClean="0">
                <a:solidFill>
                  <a:srgbClr val="99284C"/>
                </a:solidFill>
                <a:latin typeface="Times New Roman" pitchFamily="18" charset="0"/>
                <a:cs typeface="Times New Roman" pitchFamily="18" charset="0"/>
              </a:rPr>
              <a:t>            Использование дидактических игр в режимные моменты дает больше возможности для речевого развития ребенка. Они необходимы для снижения психических и физиологических разгрузок. По утрам мною проводится ритуал «Добрые слова», ежедневно 1-3 минуты посвящаем добрым словам, которые знают дети, которые говорят маме, папе. Заучиваем наизусть и выразительно произносим утреннее приветствие.  В своей работе с детьми я использую различные виды дидактических игр, но особое внимание уделяю авторским. В процессе дидактической игры у детей пополняется и активизируется словарь, формируется правильное звукопроизношение, развивается связная речь, умение правильно выражать свои мысли. Стимулирующим фактором для меня является и интерес детей к играм, т.е. дети часто просят поиграть в понравившуюся игру снова и снова.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dirty="0" smtClean="0">
                <a:solidFill>
                  <a:srgbClr val="99284C"/>
                </a:solidFill>
                <a:latin typeface="Times New Roman" pitchFamily="18" charset="0"/>
                <a:cs typeface="Times New Roman" pitchFamily="18" charset="0"/>
              </a:rPr>
              <a:t>           Для меня важно знать, что моя работа не прошла даром, что моим опытом воспользовались, а самое главное – виден результат работы.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dirty="0" smtClean="0">
                <a:solidFill>
                  <a:srgbClr val="99284C"/>
                </a:solidFill>
                <a:latin typeface="Times New Roman" pitchFamily="18" charset="0"/>
                <a:cs typeface="Times New Roman" pitchFamily="18" charset="0"/>
              </a:rPr>
              <a:t>           Так как игра занимает важное место в развитии ребенка, выбранная мной тема актуальна и на современном этапе.</a:t>
            </a:r>
            <a:endParaRPr lang="ru-RU" sz="2000" dirty="0">
              <a:solidFill>
                <a:srgbClr val="99284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/>
          <p:cNvSpPr>
            <a:spLocks noChangeArrowheads="1"/>
          </p:cNvSpPr>
          <p:nvPr/>
        </p:nvSpPr>
        <p:spPr bwMode="auto">
          <a:xfrm>
            <a:off x="502413" y="311129"/>
            <a:ext cx="8572560" cy="5969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Список литературы:</a:t>
            </a: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rgbClr val="99284C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1. Алексеева М.М., Яшина В.И. Методика развития речи и обучения родному языку дошкольников. - М.: 2000г.</a:t>
            </a: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rgbClr val="99284C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2. Артемова Л.В. Окружающий мир в дидактических играх дошкольников. - М.: 1992г.</a:t>
            </a: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rgbClr val="99284C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3. Бондаренко А.К. Дидактические игры в детском саду. - М: 1991г.</a:t>
            </a: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rgbClr val="99284C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4. Бондаренко А.К. Словесные игры в детском саду. - М.: 1974г.</a:t>
            </a: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rgbClr val="99284C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5. Бородич А.М. Методика развития речи детей. - М.: 1981 г.</a:t>
            </a: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rgbClr val="99284C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6. Колунова Л.А., Ушакова О.С. Работа над словом в процессе развития речи старших дошкольников // Дошкольное воспитание. 1994г. №"9 .</a:t>
            </a: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rgbClr val="99284C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7. Сорокина А.И. Дидактические игры в детском саду. - М.: 1982г.</a:t>
            </a: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rgbClr val="99284C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8. Сохин Ф.А. Развитие речи детей дошкольного возраста. - М.: 1984г.</a:t>
            </a: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rgbClr val="99284C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9. Удальцова Е.И. Дидактические игры в воспитании и обучении дошкольников.- М.: 1976г.</a:t>
            </a: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rgbClr val="99284C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10. Ушакова О.С. Занятия по развитию речи в детском саду. - М.: 1993г.</a:t>
            </a: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rgbClr val="99284C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11. Ушакова О. С, Струнина Е.М. Влияние словарной работы на связность речи // Дошкольное воспитание. - 1981 г. № 2.</a:t>
            </a: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rgbClr val="99284C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12. Лалаева Р. И., Серебрякова Н. В. Коррекция общего недоразвития у дошкольников (формирование лексики и грамматического строя). -  СПб.: СОЮЗ, 1999. – 160 с.</a:t>
            </a: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rgbClr val="99284C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13. Филичева Т. Б, Чиркина Г. В. Коррекционное обучение и воспитание детей 5-летнего возраста с общим недоразвитием речи. – М., 1991.</a:t>
            </a: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rgbClr val="99284C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rgbClr val="99284C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14. Швайко Т.С. Игры и игровые упражнения для развития речи. - М.: 1983г.</a:t>
            </a:r>
            <a:endParaRPr kumimoji="0" lang="ru-RU" sz="1600" b="0" i="1" u="none" strike="noStrike" cap="none" normalizeH="0" baseline="0" dirty="0" smtClean="0">
              <a:ln>
                <a:noFill/>
              </a:ln>
              <a:solidFill>
                <a:srgbClr val="99284C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714375" y="600075"/>
            <a:ext cx="8301038" cy="1081088"/>
          </a:xfrm>
          <a:ln/>
        </p:spPr>
        <p:txBody>
          <a:bodyPr tIns="25578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/>
              <a:t>Спасибо за внимание.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835" y="1511895"/>
            <a:ext cx="4932734" cy="4289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   </a:t>
            </a:r>
            <a:br>
              <a:rPr lang="ru-RU" sz="2400" dirty="0" smtClean="0"/>
            </a:br>
            <a:r>
              <a:rPr lang="ru-RU" sz="2400" dirty="0" smtClean="0"/>
              <a:t>    </a:t>
            </a:r>
            <a:r>
              <a:rPr lang="ru-RU" sz="2000" dirty="0" smtClean="0"/>
              <a:t>В ряду задач, стоящих перед дошкольным учреждением, важное место занимает задача подготовки детей к школе. Одним из основных показателей готовности ребенка к успешному обучению является правильная, хорошо развитая речь. Хорошая речь – важнейшее условие всестороннего полноценного развития детей. Чем богаче и правильнее речь ребенка, тем легче ему высказывать свои мысли, тем шире его возможности в познании окружающей действительности, содержательнее и полноценнее отношения со сверстниками и взрослыми, тем активнее осуществляется его психическое развитие. Поэтому так важно заботиться о своевременном формировании речи детей, о ее чистоте и правильности, предупреждая и исправляя различные нарушения, которыми считаются любые отклонения от общепринятых норм данного языка.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88231" y="1382699"/>
            <a:ext cx="7429552" cy="363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i="1" dirty="0" smtClean="0">
                <a:solidFill>
                  <a:srgbClr val="99284C"/>
                </a:solidFill>
                <a:latin typeface="+mj-lt"/>
              </a:rPr>
              <a:t>  </a:t>
            </a:r>
            <a:r>
              <a:rPr lang="ru-RU" sz="2800" i="1" dirty="0" smtClean="0">
                <a:solidFill>
                  <a:srgbClr val="99284C"/>
                </a:solidFill>
                <a:latin typeface="+mj-lt"/>
              </a:rPr>
              <a:t>Проблема формирования словарного запаса занимает важнейшее место в дошкольном образовании, а вопрос о состоянии словаря и о методике его развития является одним из актуальных вопросов.  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400" i="1" dirty="0">
              <a:solidFill>
                <a:srgbClr val="99284C"/>
              </a:solidFill>
              <a:latin typeface="+mj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7386" y="4025905"/>
            <a:ext cx="3234245" cy="1976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u="sng" dirty="0" smtClean="0"/>
              <a:t>Направления в работе</a:t>
            </a:r>
            <a:br>
              <a:rPr lang="ru-RU" sz="3200" u="sng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73851" y="1822777"/>
            <a:ext cx="8429684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ru-RU" sz="2400" b="1" i="1" u="sng" dirty="0" smtClean="0">
                <a:solidFill>
                  <a:srgbClr val="99284C"/>
                </a:solidFill>
                <a:latin typeface="+mj-lt"/>
              </a:rPr>
              <a:t>Взаимодействие с педагогами:</a:t>
            </a:r>
            <a:r>
              <a:rPr lang="ru-RU" sz="2400" i="1" dirty="0" smtClean="0">
                <a:solidFill>
                  <a:srgbClr val="99284C"/>
                </a:solidFill>
                <a:latin typeface="+mj-lt"/>
              </a:rPr>
              <a:t> обмен опытом, выступления на педагогических советах; участие в конкурсе-смотре дидактических игр; презентация дидактической игры на педчасе. 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b="1" i="1" u="sng" dirty="0" smtClean="0">
                <a:solidFill>
                  <a:srgbClr val="99284C"/>
                </a:solidFill>
                <a:latin typeface="+mj-lt"/>
              </a:rPr>
              <a:t>Взаимодействие с детьми:</a:t>
            </a:r>
            <a:r>
              <a:rPr lang="ru-RU" sz="2400" i="1" dirty="0" smtClean="0">
                <a:solidFill>
                  <a:srgbClr val="99284C"/>
                </a:solidFill>
                <a:latin typeface="+mj-lt"/>
              </a:rPr>
              <a:t> организация образовательной и игровой деятельности.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b="1" i="1" u="sng" dirty="0" smtClean="0">
                <a:solidFill>
                  <a:srgbClr val="99284C"/>
                </a:solidFill>
                <a:latin typeface="+mj-lt"/>
              </a:rPr>
              <a:t>Взаимодействие</a:t>
            </a:r>
            <a:r>
              <a:rPr lang="ru-RU" sz="2400" i="1" u="sng" dirty="0" smtClean="0">
                <a:solidFill>
                  <a:srgbClr val="99284C"/>
                </a:solidFill>
                <a:latin typeface="+mj-lt"/>
              </a:rPr>
              <a:t> </a:t>
            </a:r>
            <a:r>
              <a:rPr lang="ru-RU" sz="2400" b="1" i="1" u="sng" dirty="0" smtClean="0">
                <a:solidFill>
                  <a:srgbClr val="99284C"/>
                </a:solidFill>
                <a:latin typeface="+mj-lt"/>
              </a:rPr>
              <a:t>с родителями</a:t>
            </a:r>
            <a:r>
              <a:rPr lang="ru-RU" sz="2400" b="1" i="1" dirty="0" smtClean="0">
                <a:solidFill>
                  <a:srgbClr val="99284C"/>
                </a:solidFill>
                <a:latin typeface="+mj-lt"/>
              </a:rPr>
              <a:t>:</a:t>
            </a:r>
            <a:r>
              <a:rPr lang="ru-RU" sz="2400" i="1" dirty="0" smtClean="0">
                <a:solidFill>
                  <a:srgbClr val="99284C"/>
                </a:solidFill>
                <a:latin typeface="+mj-lt"/>
              </a:rPr>
              <a:t> проведение круглого стола, тематических консультаций, бесед,  привлечение к изготовлению пособий.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Условия реализации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02479" y="1668451"/>
            <a:ext cx="7929618" cy="3699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ru-RU" sz="2800" b="1" i="1" dirty="0" smtClean="0">
                <a:solidFill>
                  <a:srgbClr val="99284C"/>
                </a:solidFill>
                <a:latin typeface="+mj-lt"/>
              </a:rPr>
              <a:t>- </a:t>
            </a:r>
            <a:r>
              <a:rPr lang="ru-RU" sz="2800" i="1" dirty="0" smtClean="0">
                <a:solidFill>
                  <a:srgbClr val="99284C"/>
                </a:solidFill>
                <a:latin typeface="+mj-lt"/>
              </a:rPr>
              <a:t>организация предметно-пространственной среды (центр речевого развития);</a:t>
            </a:r>
            <a:endParaRPr lang="ru-RU" sz="2800" b="1" i="1" dirty="0" smtClean="0">
              <a:solidFill>
                <a:srgbClr val="99284C"/>
              </a:solidFill>
              <a:latin typeface="+mj-lt"/>
            </a:endParaRPr>
          </a:p>
          <a:p>
            <a:pPr eaLnBrk="1" hangingPunct="1">
              <a:buFontTx/>
              <a:buNone/>
            </a:pPr>
            <a:r>
              <a:rPr lang="ru-RU" sz="2800" i="1" dirty="0" smtClean="0">
                <a:solidFill>
                  <a:srgbClr val="99284C"/>
                </a:solidFill>
                <a:latin typeface="+mj-lt"/>
              </a:rPr>
              <a:t>- работа с родителями;</a:t>
            </a:r>
            <a:endParaRPr lang="ru-RU" sz="2800" b="1" i="1" dirty="0" smtClean="0">
              <a:solidFill>
                <a:srgbClr val="99284C"/>
              </a:solidFill>
              <a:latin typeface="+mj-lt"/>
            </a:endParaRPr>
          </a:p>
          <a:p>
            <a:pPr eaLnBrk="1" hangingPunct="1">
              <a:buFontTx/>
              <a:buNone/>
            </a:pPr>
            <a:r>
              <a:rPr lang="ru-RU" sz="2800" i="1" dirty="0" smtClean="0">
                <a:solidFill>
                  <a:srgbClr val="99284C"/>
                </a:solidFill>
                <a:latin typeface="+mj-lt"/>
              </a:rPr>
              <a:t>- изучение необходимой литературы,  подбор методического материала, интернет-источников, участие в городских творческих лабораториях;</a:t>
            </a:r>
            <a:endParaRPr lang="ru-RU" sz="2800" b="1" i="1" dirty="0" smtClean="0">
              <a:solidFill>
                <a:srgbClr val="99284C"/>
              </a:solidFill>
              <a:latin typeface="+mj-lt"/>
            </a:endParaRPr>
          </a:p>
          <a:p>
            <a:pPr eaLnBrk="1" hangingPunct="1">
              <a:buFontTx/>
              <a:buNone/>
            </a:pPr>
            <a:r>
              <a:rPr lang="ru-RU" sz="2800" i="1" dirty="0" smtClean="0">
                <a:solidFill>
                  <a:srgbClr val="99284C"/>
                </a:solidFill>
                <a:latin typeface="+mj-lt"/>
              </a:rPr>
              <a:t>- разработка дидактических авторских игр.</a:t>
            </a:r>
            <a:endParaRPr lang="ru-RU" sz="2800" b="1" i="1" dirty="0" smtClean="0">
              <a:solidFill>
                <a:srgbClr val="99284C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75" y="382567"/>
            <a:ext cx="8299450" cy="1143008"/>
          </a:xfrm>
        </p:spPr>
        <p:txBody>
          <a:bodyPr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активного словаря у детей дошкольного возраста через дидактическую игру.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45289" y="2668583"/>
            <a:ext cx="8286808" cy="435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ru-RU" sz="2400" i="1" dirty="0" smtClean="0">
              <a:solidFill>
                <a:srgbClr val="99284C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3851" y="1882765"/>
            <a:ext cx="8358246" cy="2496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 smtClean="0">
                <a:solidFill>
                  <a:srgbClr val="99284C"/>
                </a:solidFill>
                <a:latin typeface="+mj-lt"/>
              </a:rPr>
              <a:t>Игра</a:t>
            </a:r>
            <a:r>
              <a:rPr lang="ru-RU" sz="2400" i="1" dirty="0" smtClean="0">
                <a:solidFill>
                  <a:srgbClr val="99284C"/>
                </a:solidFill>
                <a:latin typeface="+mj-lt"/>
              </a:rPr>
              <a:t> — наиболее доступный для детей вид деятельности, способ переработки полученных из окружающего мира впечатлений, знаний. </a:t>
            </a:r>
          </a:p>
          <a:p>
            <a:endParaRPr lang="ru-RU" sz="2400" i="1" dirty="0" smtClean="0">
              <a:solidFill>
                <a:srgbClr val="99284C"/>
              </a:solidFill>
              <a:latin typeface="+mj-lt"/>
            </a:endParaRPr>
          </a:p>
          <a:p>
            <a:r>
              <a:rPr lang="ru-RU" sz="2400" i="1" dirty="0" smtClean="0">
                <a:solidFill>
                  <a:srgbClr val="99284C"/>
                </a:solidFill>
                <a:latin typeface="+mj-lt"/>
              </a:rPr>
              <a:t>В игре ярко проявляются особенности мышления и воображения ребенка, его эмоциональность, активность, развивается потребность в общении.</a:t>
            </a:r>
            <a:endParaRPr lang="ru-RU" sz="2400" i="1" dirty="0">
              <a:solidFill>
                <a:srgbClr val="99284C"/>
              </a:solidFill>
              <a:latin typeface="+mj-lt"/>
            </a:endParaRPr>
          </a:p>
        </p:txBody>
      </p:sp>
      <p:pic>
        <p:nvPicPr>
          <p:cNvPr id="5" name="Picture 4" descr="http://galerey-room.ru/images/0_51474_e89f9a40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61" y="4211323"/>
            <a:ext cx="2751223" cy="22688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nachalo4ka.ru/wp-content/uploads/2014/08/0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842" y="1239823"/>
            <a:ext cx="1645422" cy="18020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755675" y="1295871"/>
            <a:ext cx="8116888" cy="3746500"/>
          </a:xfrm>
          <a:prstGeom prst="rect">
            <a:avLst/>
          </a:prstGeom>
          <a:noFill/>
          <a:ln/>
        </p:spPr>
        <p:txBody>
          <a:bodyPr lIns="0" tIns="21168" rIns="0" bIns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rgbClr val="99284C"/>
                </a:solidFill>
                <a:latin typeface="+mj-lt"/>
                <a:ea typeface="Calibri"/>
                <a:cs typeface="Times New Roman"/>
              </a:rPr>
              <a:t>Словарь</a:t>
            </a:r>
            <a:r>
              <a:rPr lang="ru-RU" i="1" dirty="0">
                <a:solidFill>
                  <a:srgbClr val="99284C"/>
                </a:solidFill>
                <a:latin typeface="+mj-lt"/>
                <a:ea typeface="Calibri"/>
                <a:cs typeface="Times New Roman"/>
              </a:rPr>
              <a:t> - это лексический состав речи, которым пользуется человек. Словарь делят на активный и пассивный. Объем активного словаря у любого человека меньше объема пассивного</a:t>
            </a:r>
            <a:r>
              <a:rPr lang="ru-RU" i="1" dirty="0" smtClean="0">
                <a:solidFill>
                  <a:srgbClr val="99284C"/>
                </a:solidFill>
                <a:latin typeface="+mj-lt"/>
                <a:ea typeface="Calibri"/>
                <a:cs typeface="Times New Roman"/>
              </a:rPr>
              <a:t>.</a:t>
            </a:r>
          </a:p>
          <a:p>
            <a:r>
              <a:rPr lang="ru-RU" b="1" i="1" dirty="0" smtClean="0">
                <a:solidFill>
                  <a:srgbClr val="99284C"/>
                </a:solidFill>
              </a:rPr>
              <a:t>Задачи словарной работы:</a:t>
            </a:r>
            <a:endParaRPr lang="ru-RU" i="1" dirty="0" smtClean="0">
              <a:solidFill>
                <a:srgbClr val="99284C"/>
              </a:solidFill>
            </a:endParaRPr>
          </a:p>
          <a:p>
            <a:r>
              <a:rPr lang="ru-RU" b="1" i="1" dirty="0" smtClean="0">
                <a:solidFill>
                  <a:srgbClr val="99284C"/>
                </a:solidFill>
              </a:rPr>
              <a:t>	Принято выделять четыре основные задачи:</a:t>
            </a:r>
            <a:endParaRPr lang="ru-RU" i="1" dirty="0" smtClean="0">
              <a:solidFill>
                <a:srgbClr val="99284C"/>
              </a:solidFill>
            </a:endParaRPr>
          </a:p>
          <a:p>
            <a:r>
              <a:rPr lang="ru-RU" i="1" dirty="0" smtClean="0">
                <a:solidFill>
                  <a:srgbClr val="99284C"/>
                </a:solidFill>
              </a:rPr>
              <a:t>1. Обогащение словаря новыми словами, усвоение детьми ранее неизвестных слов, а так же новых значений ряда слов, уже имеющихся в их лексиконе.</a:t>
            </a:r>
          </a:p>
          <a:p>
            <a:r>
              <a:rPr lang="ru-RU" i="1" dirty="0" smtClean="0">
                <a:solidFill>
                  <a:srgbClr val="99284C"/>
                </a:solidFill>
              </a:rPr>
              <a:t>2. Закрепление и уточнение словаря.</a:t>
            </a:r>
          </a:p>
          <a:p>
            <a:r>
              <a:rPr lang="ru-RU" i="1" dirty="0" smtClean="0">
                <a:solidFill>
                  <a:srgbClr val="99284C"/>
                </a:solidFill>
              </a:rPr>
              <a:t>3. Активизация словаря.</a:t>
            </a:r>
          </a:p>
          <a:p>
            <a:r>
              <a:rPr lang="ru-RU" i="1" dirty="0" smtClean="0">
                <a:solidFill>
                  <a:srgbClr val="99284C"/>
                </a:solidFill>
              </a:rPr>
              <a:t>4. Устранение из речи детей нелитературных слов. </a:t>
            </a:r>
            <a:endParaRPr lang="ru-RU" i="1" dirty="0">
              <a:solidFill>
                <a:srgbClr val="99284C"/>
              </a:solidFill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6723fba4a226a7674246af3bdf364dc3e7cd4a2"/>
</p:tagLst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SimSun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SimSun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SimSun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SimSun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SimSun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SimSun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1192</Words>
  <Application>Microsoft Office PowerPoint</Application>
  <PresentationFormat>Произвольный</PresentationFormat>
  <Paragraphs>138</Paragraphs>
  <Slides>37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37</vt:i4>
      </vt:variant>
    </vt:vector>
  </HeadingPairs>
  <TitlesOfParts>
    <vt:vector size="40" baseType="lpstr">
      <vt:lpstr>Тема Office</vt:lpstr>
      <vt:lpstr>Тема Office</vt:lpstr>
      <vt:lpstr>Тема Office</vt:lpstr>
      <vt:lpstr>МУНИЦИПАЛЬНОЕ ДОШКОЛЬНОЕ ОБРАЗОВАТЕЛЬНОЕ  АВТОНОМНОЕ                                                          УЧРЕЖДЕНИЕ « ДЕТСКИЙ САД № 106 « АНЮТИНЫ ГЛАЗКИ»   КОМБИНИРОВАННОГО ВИДА»    г. Орска </vt:lpstr>
      <vt:lpstr> «Игра – это искра, зажигающая огонек                                                                        пытливости и любознательности»                                  В. А. Сухомлинский </vt:lpstr>
      <vt:lpstr>Слайд 3</vt:lpstr>
      <vt:lpstr>                   В ряду задач, стоящих перед дошкольным учреждением, важное место занимает задача подготовки детей к школе. Одним из основных показателей готовности ребенка к успешному обучению является правильная, хорошо развитая речь. Хорошая речь – важнейшее условие всестороннего полноценного развития детей. Чем богаче и правильнее речь ребенка, тем легче ему высказывать свои мысли, тем шире его возможности в познании окружающей действительности, содержательнее и полноценнее отношения со сверстниками и взрослыми, тем активнее осуществляется его психическое развитие. Поэтому так важно заботиться о своевременном формировании речи детей, о ее чистоте и правильности, предупреждая и исправляя различные нарушения, которыми считаются любые отклонения от общепринятых норм данного языка.  </vt:lpstr>
      <vt:lpstr>Актуальность   </vt:lpstr>
      <vt:lpstr>Направления в работе </vt:lpstr>
      <vt:lpstr>Условия реализации</vt:lpstr>
      <vt:lpstr> Цель: развитие активного словаря у детей дошкольного возраста через дидактическую игру.</vt:lpstr>
      <vt:lpstr>Слайд 9</vt:lpstr>
      <vt:lpstr>   </vt:lpstr>
      <vt:lpstr>     Дидактические игры – это обучающие игры, включающие в себя: дидактическую задачу, игровые правила, игровые действия.     Дидактическая игра представляет собой многоплановое, сложное педагогическое явление: она является и игровым методом обучения детей дошкольного возраста, и формой обучения, и самостоятельной игровой деятельностью, и средством всестороннего воспитания личности ребенка. Именно в дидактической игре ребенок получает возможность совершенствовать, обогащать, закреплять, активизировать свой словарь. </vt:lpstr>
      <vt:lpstr>         Дидактические игры – эффективное средство закрепления грамматических навыков, так как благодаря эмоциональности проведения и заинтересованности детей они дают возможность много раз упражнять ребенка в повторении нужных словоформ.  Цель: формирование словаря детей.  Задачи:   Воспитывающие: воспитание самостоятельности, воли; формирование определенных подходов, позиций, нравственных, эстетических и мировоззренческих установок; воспитание сотрудничества, коллективизма, общительности, коммуникативности.  Развивающие: развитие внимания, памяти, речи, мышления, умений сравнивать, сопоставлять, находить аналогии, развитие воображения, фантазии, творческих способностей, умения находить оптимальные решения; развитие мотивации учебной деятельности.  Обучающие: уточнять и расширять представления детей об окружающем мире, систематизировать знания, развивать мыслительные процессы.      </vt:lpstr>
      <vt:lpstr>                        Дидактические игры используются на занятиях и в самостоятельной деятельности детей. Являясь эффективным средством обучения, они могут быть составной частью занятия.  Для детей с ОВЗ проблема накопления словаря очень актуальна, поэтому в своей работе я постоянно использую традиционные и нетрадиционные игры:  настольные игры; ЛЭПБУКИ по лексическим темам; Плейскейссы по временам года; авторские разработки и игры(которые представлены в приложении.)  Так же в работе использую игровые технологии - используемые в педагогическом процессе, являются одной из уникальных форм  обучения, средством развития сенсорной сферы, аналитико-синтетической деятельности, моторики, усвоения языковых закономерностей, обогащения словаря,  развития психических функций.             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Спасибо за внимание.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Советы логопеда.</dc:title>
  <dc:creator>igor</dc:creator>
  <cp:lastModifiedBy>User</cp:lastModifiedBy>
  <cp:revision>48</cp:revision>
  <cp:lastPrinted>1601-01-01T00:00:00Z</cp:lastPrinted>
  <dcterms:created xsi:type="dcterms:W3CDTF">2013-02-02T22:20:24Z</dcterms:created>
  <dcterms:modified xsi:type="dcterms:W3CDTF">2021-02-11T02:32:52Z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DF_LAST_URL">
    <vt:lpwstr>D:\Хобби++\.Материалы на сайты\-Логопед\Зайкова Наталья Николаевна\04-02-2013_20-30-51\презентация 2.odp</vt:lpwstr>
  </property>
</Properties>
</file>