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8"/>
  </p:notesMasterIdLst>
  <p:sldIdLst>
    <p:sldId id="256" r:id="rId2"/>
    <p:sldId id="257" r:id="rId3"/>
    <p:sldId id="288" r:id="rId4"/>
    <p:sldId id="287" r:id="rId5"/>
    <p:sldId id="286" r:id="rId6"/>
    <p:sldId id="258" r:id="rId7"/>
    <p:sldId id="259" r:id="rId8"/>
    <p:sldId id="261" r:id="rId9"/>
    <p:sldId id="260" r:id="rId10"/>
    <p:sldId id="262" r:id="rId11"/>
    <p:sldId id="263" r:id="rId12"/>
    <p:sldId id="264" r:id="rId13"/>
    <p:sldId id="289" r:id="rId14"/>
    <p:sldId id="267" r:id="rId15"/>
    <p:sldId id="269" r:id="rId16"/>
    <p:sldId id="290" r:id="rId17"/>
    <p:sldId id="265" r:id="rId18"/>
    <p:sldId id="272" r:id="rId19"/>
    <p:sldId id="273" r:id="rId20"/>
    <p:sldId id="274" r:id="rId21"/>
    <p:sldId id="275" r:id="rId22"/>
    <p:sldId id="295" r:id="rId23"/>
    <p:sldId id="276" r:id="rId24"/>
    <p:sldId id="284" r:id="rId25"/>
    <p:sldId id="292" r:id="rId26"/>
    <p:sldId id="291" r:id="rId27"/>
    <p:sldId id="278" r:id="rId28"/>
    <p:sldId id="285" r:id="rId29"/>
    <p:sldId id="279" r:id="rId30"/>
    <p:sldId id="280" r:id="rId31"/>
    <p:sldId id="281" r:id="rId32"/>
    <p:sldId id="282" r:id="rId33"/>
    <p:sldId id="293" r:id="rId34"/>
    <p:sldId id="271" r:id="rId35"/>
    <p:sldId id="294" r:id="rId36"/>
    <p:sldId id="27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341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B7F3A-53CD-4DFA-B29D-A255C74B52DA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1EA60-A9B1-4A16-9F21-4959256836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checker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yulyamarkova7272/fm0rfnpv7zs3zlxt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169318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lang="ru-RU" dirty="0"/>
              <a:t>  </a:t>
            </a:r>
            <a:r>
              <a:rPr lang="en-US" dirty="0"/>
              <a:t> </a:t>
            </a:r>
            <a:r>
              <a:rPr kumimoji="0" lang="ru-RU" altLang="ru-RU" sz="1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j-ea"/>
                <a:cs typeface="Arial" panose="020B0604020202020204" pitchFamily="34" charset="0"/>
              </a:rPr>
              <a:t>Муниципальное дошкольное образовательное  автономное учреждение «Детский сад № 106 </a:t>
            </a:r>
            <a:br>
              <a:rPr kumimoji="0" lang="ru-RU" altLang="ru-RU" sz="1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j-ea"/>
                <a:cs typeface="Arial" panose="020B0604020202020204" pitchFamily="34" charset="0"/>
              </a:rPr>
            </a:br>
            <a:r>
              <a:rPr kumimoji="0" lang="ru-RU" altLang="ru-RU" sz="1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j-ea"/>
                <a:cs typeface="Arial" panose="020B0604020202020204" pitchFamily="34" charset="0"/>
              </a:rPr>
              <a:t>«Анютины глазки» комбинированного вида» г. Орска</a:t>
            </a:r>
            <a:br>
              <a:rPr kumimoji="0" lang="ru-RU" altLang="ru-RU" sz="1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j-ea"/>
                <a:cs typeface="Arial" panose="020B0604020202020204" pitchFamily="34" charset="0"/>
              </a:rPr>
            </a:br>
            <a:br>
              <a:rPr kumimoji="0" lang="ru-RU" altLang="ru-RU" sz="1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j-ea"/>
                <a:cs typeface="Arial" panose="020B0604020202020204" pitchFamily="34" charset="0"/>
              </a:rPr>
            </a:br>
            <a:r>
              <a:rPr kumimoji="0" lang="ru-RU" altLang="ru-RU" sz="40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Times New Roman"/>
              </a:rPr>
              <a:t>Методический  кабинет</a:t>
            </a:r>
            <a:br>
              <a:rPr kumimoji="0" lang="ru-RU" altLang="ru-RU" sz="40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Times New Roman"/>
              </a:rPr>
            </a:br>
            <a:r>
              <a:rPr kumimoji="0" lang="ru-RU" altLang="ru-RU" sz="40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Times New Roman"/>
              </a:rPr>
              <a:t>МДОАУ «Детский сад №106» </a:t>
            </a:r>
            <a:br>
              <a:rPr kumimoji="0" lang="ru-RU" altLang="ru-RU" sz="40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Times New Roman"/>
              </a:rPr>
            </a:br>
            <a:r>
              <a:rPr kumimoji="0" lang="ru-RU" altLang="ru-RU" sz="40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Times New Roman"/>
              </a:rPr>
              <a:t>г. Орска.</a:t>
            </a:r>
            <a:br>
              <a:rPr lang="ru-RU" sz="4000" dirty="0"/>
            </a:br>
            <a:br>
              <a:rPr lang="ru-RU" dirty="0"/>
            </a:br>
            <a:r>
              <a:rPr lang="en-US" dirty="0"/>
              <a:t>                 </a:t>
            </a:r>
            <a:r>
              <a:rPr kumimoji="0" lang="ru-RU" alt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Подготовила старший воспитатель: Маркова Ю.Г.</a:t>
            </a:r>
            <a:br>
              <a:rPr kumimoji="0" lang="ru-RU" alt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3100" dirty="0"/>
            </a:br>
            <a:r>
              <a:rPr lang="ru-RU" sz="3100" dirty="0"/>
              <a:t>                      </a:t>
            </a:r>
            <a:r>
              <a:rPr lang="en-US" sz="2800" dirty="0"/>
              <a:t>   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BFEABD0-DF00-488C-BEC0-F0453E396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311824"/>
              </p:ext>
            </p:extLst>
          </p:nvPr>
        </p:nvGraphicFramePr>
        <p:xfrm>
          <a:off x="2483768" y="5013176"/>
          <a:ext cx="5976664" cy="1422013"/>
        </p:xfrm>
        <a:graphic>
          <a:graphicData uri="http://schemas.openxmlformats.org/drawingml/2006/table">
            <a:tbl>
              <a:tblPr firstRow="1" firstCol="1" bandRow="1"/>
              <a:tblGrid>
                <a:gridCol w="5976664">
                  <a:extLst>
                    <a:ext uri="{9D8B030D-6E8A-4147-A177-3AD203B41FA5}">
                      <a16:colId xmlns:a16="http://schemas.microsoft.com/office/drawing/2014/main" val="4068139472"/>
                    </a:ext>
                  </a:extLst>
                </a:gridCol>
              </a:tblGrid>
              <a:tr h="154672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Почта:   yulyamarkova.72.72@mail.ru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8453831"/>
                  </a:ext>
                </a:extLst>
              </a:tr>
              <a:tr h="995293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https://www.maam.ru/users/1299038</a:t>
                      </a:r>
                    </a:p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Ссылка на эл. портфолио</a:t>
                      </a:r>
                    </a:p>
                    <a:p>
                      <a:r>
                        <a:rPr lang="ru-RU" sz="1600" b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https://padlet.com/yulyamarkova7272/fm0rfnpv7zs3zlxt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55153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check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928670"/>
            <a:ext cx="88569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кабинет дошкольного учреждения должен соответствовать таким требованиям как информативность, доступность, эстетичность, содержательность, способствовать обеспечению мотивации и активности в развитии.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E5C48A-854D-4806-B0B3-13ACD898F6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20" y="3429000"/>
            <a:ext cx="3212976" cy="32129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7405BE-8F4D-4090-ABA8-D0BFBD20E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759634"/>
            <a:ext cx="2882342" cy="2882342"/>
          </a:xfrm>
          <a:prstGeom prst="rect">
            <a:avLst/>
          </a:prstGeom>
        </p:spPr>
      </p:pic>
    </p:spTree>
  </p:cSld>
  <p:clrMapOvr>
    <a:masterClrMapping/>
  </p:clrMapOvr>
  <p:transition>
    <p:check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Цилиндр 4"/>
          <p:cNvSpPr/>
          <p:nvPr/>
        </p:nvSpPr>
        <p:spPr>
          <a:xfrm>
            <a:off x="285720" y="2714620"/>
            <a:ext cx="2500330" cy="107157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itchFamily="34" charset="0"/>
              </a:rPr>
              <a:t>Технологический</a:t>
            </a:r>
          </a:p>
        </p:txBody>
      </p:sp>
      <p:sp>
        <p:nvSpPr>
          <p:cNvPr id="6" name="Цилиндр 5"/>
          <p:cNvSpPr/>
          <p:nvPr/>
        </p:nvSpPr>
        <p:spPr>
          <a:xfrm>
            <a:off x="3428992" y="857232"/>
            <a:ext cx="2500330" cy="107157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itchFamily="34" charset="0"/>
              </a:rPr>
              <a:t>Эргономический</a:t>
            </a:r>
          </a:p>
        </p:txBody>
      </p:sp>
      <p:sp>
        <p:nvSpPr>
          <p:cNvPr id="7" name="Цилиндр 6"/>
          <p:cNvSpPr/>
          <p:nvPr/>
        </p:nvSpPr>
        <p:spPr>
          <a:xfrm>
            <a:off x="6286512" y="2714620"/>
            <a:ext cx="2643206" cy="107157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itchFamily="34" charset="0"/>
              </a:rPr>
              <a:t>Информационный </a:t>
            </a:r>
          </a:p>
        </p:txBody>
      </p:sp>
      <p:sp>
        <p:nvSpPr>
          <p:cNvPr id="8" name="Цилиндр 7"/>
          <p:cNvSpPr/>
          <p:nvPr/>
        </p:nvSpPr>
        <p:spPr>
          <a:xfrm>
            <a:off x="5786446" y="4786322"/>
            <a:ext cx="2500330" cy="107157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itchFamily="34" charset="0"/>
              </a:rPr>
              <a:t>Социальный </a:t>
            </a:r>
          </a:p>
        </p:txBody>
      </p:sp>
      <p:sp>
        <p:nvSpPr>
          <p:cNvPr id="10" name="Цилиндр 9"/>
          <p:cNvSpPr/>
          <p:nvPr/>
        </p:nvSpPr>
        <p:spPr>
          <a:xfrm>
            <a:off x="785786" y="4714884"/>
            <a:ext cx="2500330" cy="1071570"/>
          </a:xfrm>
          <a:prstGeom prst="can">
            <a:avLst>
              <a:gd name="adj" fmla="val 261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itchFamily="34" charset="0"/>
              </a:rPr>
              <a:t>Оргтехнический</a:t>
            </a:r>
          </a:p>
        </p:txBody>
      </p:sp>
      <p:sp>
        <p:nvSpPr>
          <p:cNvPr id="17" name="Шестиугольник 16"/>
          <p:cNvSpPr/>
          <p:nvPr/>
        </p:nvSpPr>
        <p:spPr>
          <a:xfrm>
            <a:off x="3071802" y="2428868"/>
            <a:ext cx="3000396" cy="200026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>
                <a:latin typeface="Arial Black" pitchFamily="34" charset="0"/>
              </a:rPr>
              <a:t>Компоненты методического кабинета </a:t>
            </a:r>
          </a:p>
        </p:txBody>
      </p:sp>
      <p:cxnSp>
        <p:nvCxnSpPr>
          <p:cNvPr id="19" name="Прямая соединительная линия 18"/>
          <p:cNvCxnSpPr>
            <a:stCxn id="6" idx="3"/>
          </p:cNvCxnSpPr>
          <p:nvPr/>
        </p:nvCxnSpPr>
        <p:spPr>
          <a:xfrm rot="16200000" flipH="1">
            <a:off x="4446983" y="2160975"/>
            <a:ext cx="500068" cy="357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786050" y="3429000"/>
            <a:ext cx="642942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7" idx="0"/>
          </p:cNvCxnSpPr>
          <p:nvPr/>
        </p:nvCxnSpPr>
        <p:spPr>
          <a:xfrm flipV="1">
            <a:off x="6072198" y="3357564"/>
            <a:ext cx="285752" cy="71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17" idx="2"/>
          </p:cNvCxnSpPr>
          <p:nvPr/>
        </p:nvCxnSpPr>
        <p:spPr>
          <a:xfrm rot="5400000">
            <a:off x="3250397" y="4464851"/>
            <a:ext cx="357190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17" idx="1"/>
          </p:cNvCxnSpPr>
          <p:nvPr/>
        </p:nvCxnSpPr>
        <p:spPr>
          <a:xfrm rot="16200000" flipH="1">
            <a:off x="5500694" y="4500570"/>
            <a:ext cx="428628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186766" cy="650083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ЗОНА КОЛЛЕКТИВНОЙ                                ЗОНА ИНДИВИДУАЛЬНОЙ </a:t>
            </a:r>
            <a:br>
              <a:rPr lang="ru-RU" sz="20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                      РАБОТЫ                                                          РАБОТЫ</a:t>
            </a:r>
            <a:br>
              <a:rPr lang="ru-RU" sz="20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9F0D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для педагогов.</a:t>
            </a:r>
            <a:b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9F0D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Оно оснащено компьютером и принтером.</a:t>
            </a:r>
            <a:b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Также  имеются:</a:t>
            </a:r>
            <a:b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фотоаппарат, музыкальный центр, проектор. </a:t>
            </a:r>
            <a:b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Все технические средства  используются повседневной работе.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642919"/>
            <a:ext cx="6898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ЭРГОНОМИЧЕСКИЙ    КОМПОНЕНТ</a:t>
            </a:r>
          </a:p>
          <a:p>
            <a:r>
              <a:rPr lang="ru-RU" sz="3600" b="1" i="1" dirty="0">
                <a:solidFill>
                  <a:srgbClr val="FF0000"/>
                </a:solidFill>
              </a:rPr>
              <a:t>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5786" y="214311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DSCF2698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67596" y="1649622"/>
            <a:ext cx="4088380" cy="3365132"/>
          </a:xfrm>
          <a:prstGeom prst="rect">
            <a:avLst/>
          </a:prstGeom>
        </p:spPr>
      </p:pic>
      <p:pic>
        <p:nvPicPr>
          <p:cNvPr id="14" name="Рисунок 13" descr="DSCF2702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684562" y="1685626"/>
            <a:ext cx="4265461" cy="3293124"/>
          </a:xfrm>
          <a:prstGeom prst="rect">
            <a:avLst/>
          </a:prstGeom>
        </p:spPr>
      </p:pic>
    </p:spTree>
  </p:cSld>
  <p:clrMapOvr>
    <a:masterClrMapping/>
  </p:clrMapOvr>
  <p:transition>
    <p:check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428604"/>
            <a:ext cx="7643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ОРГТЕХНИЧЕСКИЙ КОМПОНЕНТ</a:t>
            </a:r>
            <a:br>
              <a:rPr lang="ru-RU" sz="3200" b="1" dirty="0">
                <a:solidFill>
                  <a:srgbClr val="FF0000"/>
                </a:solidFill>
              </a:rPr>
            </a:br>
            <a:br>
              <a:rPr lang="ru-RU" sz="2400" b="1" u="sng" dirty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DSCF2727.JPG">
            <a:extLst>
              <a:ext uri="{FF2B5EF4-FFF2-40B4-BE49-F238E27FC236}">
                <a16:creationId xmlns:a16="http://schemas.microsoft.com/office/drawing/2014/main" id="{445007EC-6C88-4029-B72E-7CB6703324AE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338" y="1177464"/>
            <a:ext cx="3929090" cy="35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DSCF2806.JPG">
            <a:extLst>
              <a:ext uri="{FF2B5EF4-FFF2-40B4-BE49-F238E27FC236}">
                <a16:creationId xmlns:a16="http://schemas.microsoft.com/office/drawing/2014/main" id="{A33FF7EA-C8B3-41BA-842B-6D0FB0FE1D44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861167" y="1161773"/>
            <a:ext cx="3929090" cy="3143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E8F4E6-AE37-43FA-BF0A-799F332A8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343" y="3356992"/>
            <a:ext cx="3571348" cy="31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93650"/>
      </p:ext>
    </p:extLst>
  </p:cSld>
  <p:clrMapOvr>
    <a:masterClrMapping/>
  </p:clrMapOvr>
  <p:transition>
    <p:check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428604"/>
            <a:ext cx="76438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          Технологический компонент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    </a:t>
            </a:r>
            <a:r>
              <a:rPr lang="ru-RU" sz="2400" b="1" dirty="0">
                <a:solidFill>
                  <a:srgbClr val="FF0000"/>
                </a:solidFill>
              </a:rPr>
              <a:t>О</a:t>
            </a:r>
            <a:r>
              <a:rPr lang="ru-RU" sz="2400" b="1" u="sng" dirty="0">
                <a:solidFill>
                  <a:srgbClr val="FF0000"/>
                </a:solidFill>
              </a:rPr>
              <a:t>рганизация работы методических формирований</a:t>
            </a:r>
            <a:br>
              <a:rPr lang="ru-RU" sz="2400" b="1" u="sng" dirty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DSCF2700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57158" y="2000240"/>
            <a:ext cx="4643470" cy="3143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3504" y="2071678"/>
            <a:ext cx="38576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группа по разработке программы развития дошкольного образования</a:t>
            </a:r>
          </a:p>
          <a:p>
            <a:endParaRPr lang="ru-RU" sz="2400" dirty="0"/>
          </a:p>
        </p:txBody>
      </p:sp>
    </p:spTree>
  </p:cSld>
  <p:clrMapOvr>
    <a:masterClrMapping/>
  </p:clrMapOvr>
  <p:transition>
    <p:check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500166" y="357166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00166" y="500042"/>
            <a:ext cx="700092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   Социальный компонент</a:t>
            </a:r>
            <a:br>
              <a:rPr lang="ru-RU" sz="4400" b="1" dirty="0">
                <a:solidFill>
                  <a:srgbClr val="FF0000"/>
                </a:solidFill>
              </a:rPr>
            </a:br>
            <a:r>
              <a:rPr lang="ru-RU" sz="4400" b="1" dirty="0">
                <a:solidFill>
                  <a:srgbClr val="FF0000"/>
                </a:solidFill>
              </a:rPr>
              <a:t>   </a:t>
            </a:r>
            <a:r>
              <a:rPr lang="ru-RU" sz="2800" b="1" dirty="0">
                <a:solidFill>
                  <a:srgbClr val="FF0000"/>
                </a:solidFill>
              </a:rPr>
              <a:t>Участие педагогов, детей и родителей в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                              конкурсах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F:\метод каб\презент мет каб\100_661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2910" y="4286256"/>
            <a:ext cx="3584571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100_6614 — копия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572000" y="2357430"/>
            <a:ext cx="3143272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DSC02026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500562" y="4357694"/>
            <a:ext cx="3571900" cy="2285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DSC01025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71538" y="2357430"/>
            <a:ext cx="3214710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check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500166" y="357166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00042"/>
            <a:ext cx="8964488" cy="571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   </a:t>
            </a: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9F0D0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Систематизация материалов методического кабинета:</a:t>
            </a:r>
          </a:p>
          <a:p>
            <a:pPr algn="ctr"/>
            <a:endParaRPr lang="ru-RU" altLang="ru-RU" sz="3200" b="1" dirty="0">
              <a:solidFill>
                <a:srgbClr val="9F0D0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kumimoji="0" lang="ru-RU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9F0D09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и инструктивные материалы; 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учебно-методическое обеспечение; 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наглядно-иллюстративный материал (демонстрационный и раздаточный);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литература педагогическая и детская, периодические издания;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выставки; 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документация по содержанию работы ДОУ.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9F0D0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НОРМАТИВНО - ПРАВОВЫЕ ДОКУМЕНТЫ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C8F4F11-90A7-4218-803C-5CAFD0F96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3052" r="18750" b="10523"/>
          <a:stretch/>
        </p:blipFill>
        <p:spPr bwMode="auto">
          <a:xfrm rot="672017">
            <a:off x="6357975" y="1303908"/>
            <a:ext cx="2489038" cy="237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563824"/>
      </p:ext>
    </p:extLst>
  </p:cSld>
  <p:clrMapOvr>
    <a:masterClrMapping/>
  </p:clrMapOvr>
  <p:transition>
    <p:check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500042"/>
            <a:ext cx="76438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ИНФОРМАЦИОННЫЙ КОМПОНЕНТ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                нормативно-правовые  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                          материалы</a:t>
            </a: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 descr="DSCF2736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5720" y="1643050"/>
            <a:ext cx="278608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F2737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214678" y="2000240"/>
            <a:ext cx="278608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F2738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072198" y="1571612"/>
            <a:ext cx="2786064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DSCF2734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3357562"/>
            <a:ext cx="4929186" cy="3071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F3B1F9-EA22-4513-B816-ECB025E097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7292"/>
          <a:stretch/>
        </p:blipFill>
        <p:spPr>
          <a:xfrm>
            <a:off x="5167129" y="1938414"/>
            <a:ext cx="3582305" cy="2357442"/>
          </a:xfrm>
          <a:prstGeom prst="rect">
            <a:avLst/>
          </a:prstGeom>
        </p:spPr>
      </p:pic>
      <p:pic>
        <p:nvPicPr>
          <p:cNvPr id="17" name="Рисунок 16" descr="DSCF2758.JPG">
            <a:extLst>
              <a:ext uri="{FF2B5EF4-FFF2-40B4-BE49-F238E27FC236}">
                <a16:creationId xmlns:a16="http://schemas.microsoft.com/office/drawing/2014/main" id="{F231492C-641B-4789-9DA2-CD219E9694BE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929186" y="3646645"/>
            <a:ext cx="3571868" cy="3071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check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500042"/>
            <a:ext cx="764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ИНФОРМАЦИОННЫЙ КОМПОНЕНТ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              материалы по аттестации</a:t>
            </a: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DSCF2759.JPG"/>
          <p:cNvPicPr>
            <a:picLocks noChangeAspect="1"/>
          </p:cNvPicPr>
          <p:nvPr/>
        </p:nvPicPr>
        <p:blipFill rotWithShape="1">
          <a:blip r:embed="rId3" cstate="screen"/>
          <a:srcRect r="5000"/>
          <a:stretch/>
        </p:blipFill>
        <p:spPr>
          <a:xfrm>
            <a:off x="4572000" y="1714488"/>
            <a:ext cx="4071966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DSCF2760.JPG"/>
          <p:cNvPicPr>
            <a:picLocks noChangeAspect="1"/>
          </p:cNvPicPr>
          <p:nvPr/>
        </p:nvPicPr>
        <p:blipFill rotWithShape="1">
          <a:blip r:embed="rId4" cstate="screen"/>
          <a:srcRect b="30000"/>
          <a:stretch/>
        </p:blipFill>
        <p:spPr>
          <a:xfrm>
            <a:off x="4438979" y="4562247"/>
            <a:ext cx="4357718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03183C-166E-4BF0-A88E-F4BF815313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210988" y="1714487"/>
            <a:ext cx="4357718" cy="4560295"/>
          </a:xfrm>
          <a:prstGeom prst="rect">
            <a:avLst/>
          </a:prstGeom>
        </p:spPr>
      </p:pic>
    </p:spTree>
  </p:cSld>
  <p:clrMapOvr>
    <a:masterClrMapping/>
  </p:clrMapOvr>
  <p:transition>
    <p:check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-3193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500042"/>
            <a:ext cx="764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ИНФОРМАЦИОННЫЙ КОМПОНЕНТ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              основная документация</a:t>
            </a: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5C0D64-02A1-490F-93D7-1259A1944A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4320480" cy="43204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970142-67A1-4CD8-A92C-1902FAC290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80" y="1728192"/>
            <a:ext cx="4077072" cy="40770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A8A8A9-42C8-4A3F-B1CE-AA0FE866923A}"/>
              </a:ext>
            </a:extLst>
          </p:cNvPr>
          <p:cNvSpPr txBox="1"/>
          <p:nvPr/>
        </p:nvSpPr>
        <p:spPr>
          <a:xfrm>
            <a:off x="542900" y="1970544"/>
            <a:ext cx="7269460" cy="4807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dirty="0">
              <a:ln>
                <a:noFill/>
              </a:ln>
              <a:solidFill>
                <a:srgbClr val="9F0D0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2800" dirty="0">
              <a:solidFill>
                <a:srgbClr val="9F0D09"/>
              </a:solidFill>
              <a:latin typeface="Arial"/>
              <a:cs typeface="Arial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dirty="0">
              <a:ln>
                <a:noFill/>
              </a:ln>
              <a:solidFill>
                <a:srgbClr val="9F0D0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2800" dirty="0">
              <a:solidFill>
                <a:srgbClr val="9F0D09"/>
              </a:solidFill>
              <a:latin typeface="Arial"/>
              <a:cs typeface="Arial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dirty="0">
              <a:ln>
                <a:noFill/>
              </a:ln>
              <a:solidFill>
                <a:srgbClr val="9F0D0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2800" dirty="0">
              <a:solidFill>
                <a:srgbClr val="9F0D09"/>
              </a:solidFill>
              <a:latin typeface="Arial"/>
              <a:cs typeface="Arial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2400" b="1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Нормативная и методическая документация расположена в шкафу в папках</a:t>
            </a:r>
          </a:p>
        </p:txBody>
      </p:sp>
    </p:spTree>
  </p:cSld>
  <p:clrMapOvr>
    <a:masterClrMapping/>
  </p:clrMapOvr>
  <p:transition>
    <p:check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84912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Методическая работа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целостная, основанная на достижениях науки, передового опыта и анализе затруднений педагогов, система мероприятий, направленная на повышение мастерства каждого педагога, на обобщение и развитие творческого потенциала коллектива, на достижение оптимальных результатов образования, воспитания и развития детей.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К.Ю.Белая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57157" y="500042"/>
            <a:ext cx="86172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ИНФОРМАЦИОННЫЙ КОМПОНЕНТ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9F0D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Информационные стенды</a:t>
            </a:r>
            <a:b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9F0D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них  представлена информация по годовым задачам детского сада, вопросы и результаты контрольной деятельности, объявления, работа с молодыми педагогами и др.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rgbClr val="FF0000"/>
              </a:solidFill>
            </a:endParaRP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DSCF2764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57158" y="2462636"/>
            <a:ext cx="3357586" cy="2680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CF276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7620" y="2000240"/>
            <a:ext cx="5072066" cy="385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853A12-3E91-4F2B-A734-399A6A5336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12201"/>
          <a:stretch/>
        </p:blipFill>
        <p:spPr>
          <a:xfrm>
            <a:off x="169562" y="3586557"/>
            <a:ext cx="4645742" cy="30243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496879-2708-4D3E-9822-EDBD11B2C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19551"/>
          <a:stretch/>
        </p:blipFill>
        <p:spPr>
          <a:xfrm>
            <a:off x="4213557" y="3986714"/>
            <a:ext cx="4797152" cy="2820686"/>
          </a:xfrm>
          <a:prstGeom prst="rect">
            <a:avLst/>
          </a:prstGeom>
        </p:spPr>
      </p:pic>
    </p:spTree>
  </p:cSld>
  <p:clrMapOvr>
    <a:masterClrMapping/>
  </p:clrMapOvr>
  <p:transition>
    <p:check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500042"/>
            <a:ext cx="764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ИНФОРМАЦИОННЫЙ КОМПОНЕНТ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                   работа с родителями</a:t>
            </a: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DSCF2784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14282" y="1643050"/>
            <a:ext cx="4500594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SCF2790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493407" y="1749219"/>
            <a:ext cx="4214810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F2785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79712" y="3531470"/>
            <a:ext cx="3857652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heck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500042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B1DDAF-49ED-4F6B-84CB-FB778110D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9"/>
          <a:stretch/>
        </p:blipFill>
        <p:spPr>
          <a:xfrm>
            <a:off x="223665" y="312993"/>
            <a:ext cx="4657579" cy="39080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1DC2D8-8698-4933-B90C-67B400843E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19" y="2365984"/>
            <a:ext cx="4324865" cy="43248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2AB057D-93D8-4D41-810A-BE83C52743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9"/>
          <a:stretch/>
        </p:blipFill>
        <p:spPr>
          <a:xfrm>
            <a:off x="5200728" y="357166"/>
            <a:ext cx="3597214" cy="29249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4DC428-25D4-4F42-8582-76B5833D9F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00"/>
          <a:stretch/>
        </p:blipFill>
        <p:spPr>
          <a:xfrm>
            <a:off x="223665" y="4405212"/>
            <a:ext cx="4122374" cy="222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410"/>
      </p:ext>
    </p:extLst>
  </p:cSld>
  <p:clrMapOvr>
    <a:masterClrMapping/>
  </p:clrMapOvr>
  <p:transition>
    <p:check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500042"/>
            <a:ext cx="76438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ИНФОРМАЦИОННЫЙ КОМПОНЕНТ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                            библиотека</a:t>
            </a:r>
          </a:p>
          <a:p>
            <a:endParaRPr lang="ru-RU" sz="3200" b="1" dirty="0">
              <a:solidFill>
                <a:srgbClr val="FF0000"/>
              </a:solidFill>
            </a:endParaRP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DSCF2753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16648" y="1224684"/>
            <a:ext cx="2972783" cy="2391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215F0-6056-4A5D-A471-06C456B430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23750"/>
          <a:stretch/>
        </p:blipFill>
        <p:spPr>
          <a:xfrm>
            <a:off x="4487792" y="4337554"/>
            <a:ext cx="4450718" cy="23134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A4AC78-8EB0-4889-92F2-F9D95B7F3C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1"/>
          <a:stretch/>
        </p:blipFill>
        <p:spPr>
          <a:xfrm>
            <a:off x="6355531" y="1263486"/>
            <a:ext cx="2728272" cy="22521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2D3BC74-C422-4EED-8CA2-742FB69B48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4" y="4189290"/>
            <a:ext cx="2972783" cy="24519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F0CD32-C602-4A9F-969F-2E002A81B1FB}"/>
              </a:ext>
            </a:extLst>
          </p:cNvPr>
          <p:cNvSpPr txBox="1"/>
          <p:nvPr/>
        </p:nvSpPr>
        <p:spPr>
          <a:xfrm>
            <a:off x="3206078" y="2462635"/>
            <a:ext cx="36519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шкафу размещена методическая литература, которая для удобства расставлена по разделам, разделы подписаны.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500042"/>
            <a:ext cx="764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ИНФОРМАЦИОННЫЙ КОМПОНЕНТ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                            библиотека</a:t>
            </a: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DSCF2778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5720" y="1643050"/>
            <a:ext cx="4357718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SCF277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6314" y="1643050"/>
            <a:ext cx="4071966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DSCF2782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14282" y="3857628"/>
            <a:ext cx="478634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F2813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714844" y="4286256"/>
            <a:ext cx="4143436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SCF2816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786314" y="2714620"/>
            <a:ext cx="4000528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heck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9D875F5-3D4F-4AE7-BAFB-75195914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227884"/>
            <a:ext cx="3743325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DB36B15-89C8-407C-92C2-9AC0538D7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37" y="290578"/>
            <a:ext cx="403225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C9EDF65B-3A30-44AE-969F-CC262F694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9" y="3334540"/>
            <a:ext cx="4222371" cy="316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EEF01C24-4552-4550-9F0F-621D1AA45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215" y="1268760"/>
            <a:ext cx="2160587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092D796C-19D4-4337-B673-36B9B5418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r="7594" b="10381"/>
          <a:stretch/>
        </p:blipFill>
        <p:spPr bwMode="auto">
          <a:xfrm>
            <a:off x="4564336" y="3772569"/>
            <a:ext cx="4458635" cy="279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490887"/>
      </p:ext>
    </p:extLst>
  </p:cSld>
  <p:clrMapOvr>
    <a:masterClrMapping/>
  </p:clrMapOvr>
  <p:transition>
    <p:check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0007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0" lang="ru-RU" alt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периодические издания: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500042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</a:t>
            </a: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Детская художественная литература.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F32C8A90-22B8-4376-8B04-E412DB649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1100574"/>
            <a:ext cx="3378578" cy="268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0D3BF5BF-CFD9-4E10-BD44-A65C0A364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4" b="10013"/>
          <a:stretch/>
        </p:blipFill>
        <p:spPr bwMode="auto">
          <a:xfrm>
            <a:off x="4572001" y="4355415"/>
            <a:ext cx="3869226" cy="225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72E29CCC-7C47-4429-9049-3566D65F7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4464160"/>
            <a:ext cx="2835679" cy="21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500B91-D88D-433B-AFB5-45BA936A62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49" y="1100574"/>
            <a:ext cx="3511178" cy="26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26812"/>
      </p:ext>
    </p:extLst>
  </p:cSld>
  <p:clrMapOvr>
    <a:masterClrMapping/>
  </p:clrMapOvr>
  <p:transition>
    <p:check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500042"/>
            <a:ext cx="764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ИНФОРМАЦИОННЫЙ КОМПОНЕНТ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                     Фонотека, видеотека</a:t>
            </a: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DSCF2796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5720" y="2000240"/>
            <a:ext cx="8572560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heck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500042"/>
            <a:ext cx="764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ИНФОРМАЦИОННЫЙ КОМПОНЕНТ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                опыт работы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Рисунок 6" descr="DSCF294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5400000">
            <a:off x="4643434" y="1857360"/>
            <a:ext cx="4786314" cy="4214818"/>
          </a:xfrm>
          <a:prstGeom prst="rect">
            <a:avLst/>
          </a:prstGeom>
        </p:spPr>
      </p:pic>
      <p:pic>
        <p:nvPicPr>
          <p:cNvPr id="8" name="Рисунок 7" descr="DSCF2946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21439" y="1700808"/>
            <a:ext cx="450059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14646"/>
      </p:ext>
    </p:extLst>
  </p:cSld>
  <p:clrMapOvr>
    <a:masterClrMapping/>
  </p:clrMapOvr>
  <p:transition>
    <p:check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500042"/>
            <a:ext cx="764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ИНФОРМАЦИОННЫЙ КОМПОНЕНТ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                  Наглядный материал</a:t>
            </a: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DSCF274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00628" y="1785926"/>
            <a:ext cx="3929090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SCF274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71670" y="1785926"/>
            <a:ext cx="3286148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F2739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85720" y="1785926"/>
            <a:ext cx="192880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SCF2745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072066" y="4214818"/>
            <a:ext cx="371471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DSCF2747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14282" y="4071942"/>
            <a:ext cx="3714776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DSCF2706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714612" y="3929066"/>
            <a:ext cx="342902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heck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5808138"/>
          </a:xfrm>
        </p:spPr>
        <p:txBody>
          <a:bodyPr>
            <a:normAutofit fontScale="90000"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ru-RU" alt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  <a:t>Цель методического кабинета: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формирование и развитие профессиональных качеств педагогов;</a:t>
            </a:r>
            <a:b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</a:br>
            <a: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- создание условий для их профессионального роста и повышения педагогического мастерства;</a:t>
            </a:r>
            <a:b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</a:br>
            <a: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- совершенствование творческого потенциала каждого педагога, направленное на оптимальное формирование и развитие личности ребёнка.</a:t>
            </a:r>
            <a:b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843998226"/>
      </p:ext>
    </p:extLst>
  </p:cSld>
  <p:clrMapOvr>
    <a:masterClrMapping/>
  </p:clrMapOvr>
  <p:transition>
    <p:check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500042"/>
            <a:ext cx="764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ИНФОРМАЦИОННЫЙ КОМПОНЕНТ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                 Работа с воспитателями</a:t>
            </a: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DSCF2694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00232" y="1714488"/>
            <a:ext cx="4572032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F278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5786" y="3000372"/>
            <a:ext cx="3428992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F2804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357686" y="3000372"/>
            <a:ext cx="3786214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heck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500042"/>
            <a:ext cx="764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ИНФОРМАЦИОННЫЙ КОМПОНЕНТ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                               выставки</a:t>
            </a: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DSCF280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596" y="1500174"/>
            <a:ext cx="8143932" cy="4929222"/>
          </a:xfrm>
          <a:prstGeom prst="rect">
            <a:avLst/>
          </a:prstGeom>
        </p:spPr>
      </p:pic>
    </p:spTree>
  </p:cSld>
  <p:clrMapOvr>
    <a:masterClrMapping/>
  </p:clrMapOvr>
  <p:transition>
    <p:check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500042"/>
            <a:ext cx="764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ИНФОРМАЦИОННЫЙ КОМПОНЕНТ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                Стенды, новые материалы</a:t>
            </a: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DSCF2728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596" y="1571612"/>
            <a:ext cx="4000528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F2730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572000" y="1643050"/>
            <a:ext cx="435771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SCF2749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2910" y="3929066"/>
            <a:ext cx="3714776" cy="2643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SCF2713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643438" y="3500438"/>
            <a:ext cx="4286248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heck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500042"/>
            <a:ext cx="764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помощь педагогам регулярно оформляются выставки методического материала.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9E085A59-965C-40A0-B11D-3D870AC7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3" y="1867980"/>
            <a:ext cx="2610296" cy="292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1BE0200B-F664-4C32-867B-CF1D98D7D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300" y="2426868"/>
            <a:ext cx="2610296" cy="347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A04D216E-2FB4-4E4E-A6AD-6A1C83BDE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4" b="6500"/>
          <a:stretch/>
        </p:blipFill>
        <p:spPr bwMode="auto">
          <a:xfrm>
            <a:off x="5968303" y="1628800"/>
            <a:ext cx="305491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4DF25DC2-8CD8-4ACD-AD31-0C109D573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1" y="4444635"/>
            <a:ext cx="2914855" cy="21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A7873FF1-FE28-4F4F-BE2B-6CC960CCD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83" y="4490339"/>
            <a:ext cx="2863424" cy="214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747185"/>
      </p:ext>
    </p:extLst>
  </p:cSld>
  <p:clrMapOvr>
    <a:masterClrMapping/>
  </p:clrMapOvr>
  <p:transition>
    <p:check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500166" y="357166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00166" y="500042"/>
            <a:ext cx="70009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Перспективы развития методической службы в ДОУ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286116" y="1785926"/>
            <a:ext cx="3143272" cy="1928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Методическая служба</a:t>
            </a:r>
          </a:p>
        </p:txBody>
      </p:sp>
      <p:sp>
        <p:nvSpPr>
          <p:cNvPr id="8" name="Овал 7"/>
          <p:cNvSpPr/>
          <p:nvPr/>
        </p:nvSpPr>
        <p:spPr>
          <a:xfrm>
            <a:off x="857224" y="3500438"/>
            <a:ext cx="2704954" cy="26648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Продолжение внедрения инновационных технологий</a:t>
            </a:r>
          </a:p>
        </p:txBody>
      </p:sp>
      <p:sp>
        <p:nvSpPr>
          <p:cNvPr id="9" name="Овал 8"/>
          <p:cNvSpPr/>
          <p:nvPr/>
        </p:nvSpPr>
        <p:spPr>
          <a:xfrm>
            <a:off x="5796136" y="3571876"/>
            <a:ext cx="2704954" cy="26648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Продолжение внедрения компьютерных технологий в образовательный процесс</a:t>
            </a:r>
          </a:p>
        </p:txBody>
      </p:sp>
      <p:cxnSp>
        <p:nvCxnSpPr>
          <p:cNvPr id="11" name="Прямая со стрелкой 10"/>
          <p:cNvCxnSpPr>
            <a:cxnSpLocks/>
            <a:stCxn id="7" idx="3"/>
            <a:endCxn id="8" idx="7"/>
          </p:cNvCxnSpPr>
          <p:nvPr/>
        </p:nvCxnSpPr>
        <p:spPr>
          <a:xfrm flipH="1">
            <a:off x="3166047" y="3432283"/>
            <a:ext cx="580391" cy="458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cxnSpLocks/>
            <a:stCxn id="7" idx="5"/>
          </p:cNvCxnSpPr>
          <p:nvPr/>
        </p:nvCxnSpPr>
        <p:spPr>
          <a:xfrm>
            <a:off x="5969066" y="3432283"/>
            <a:ext cx="317446" cy="2824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-31865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500166" y="357166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500042"/>
            <a:ext cx="8928992" cy="638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F0D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Кроме всего вышеперечисленного в методическом кабинете есть: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 занятий, мероприятий;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слайды;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видео (проведенные занятия, познавательные мультфильмы, научно-популярные фильмы, </a:t>
            </a:r>
            <a:r>
              <a:rPr kumimoji="0" lang="ru-RU" alt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физминутки</a:t>
            </a: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и др.);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по участию педагогов в  семинарах, конкурсах, педагогических чтениях и т.д.);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педагогов (занятия, грамоты, информация об участии в конкурсах, </a:t>
            </a:r>
            <a:r>
              <a:rPr kumimoji="0" lang="ru-RU" alt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педчтениях</a:t>
            </a: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 т.п., фотографии педагогической деятельности, публикации и т.д.);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по участию воспитанников детского сада в конкурсах.</a:t>
            </a:r>
          </a:p>
          <a:p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614708"/>
      </p:ext>
    </p:extLst>
  </p:cSld>
  <p:clrMapOvr>
    <a:masterClrMapping/>
  </p:clrMapOvr>
  <p:transition>
    <p:check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  СПАСИБО ЗА ВНИМАНИЕ!</a:t>
            </a:r>
            <a:br>
              <a:rPr lang="ru-RU" sz="4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4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214414" y="357166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       </a:t>
            </a:r>
          </a:p>
        </p:txBody>
      </p:sp>
    </p:spTree>
  </p:cSld>
  <p:clrMapOvr>
    <a:masterClrMapping/>
  </p:clrMapOvr>
  <p:transition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F0D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Рабочее место методиста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F66E01-E5AE-4F2C-AF2C-E2284D12D9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16800" r="-4599" b="14951"/>
          <a:stretch/>
        </p:blipFill>
        <p:spPr>
          <a:xfrm>
            <a:off x="1143000" y="1484784"/>
            <a:ext cx="68580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47130"/>
      </p:ext>
    </p:extLst>
  </p:cSld>
  <p:clrMapOvr>
    <a:masterClrMapping/>
  </p:clrMapOvr>
  <p:transition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30F73C-DF68-444E-9542-F0924919C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44605"/>
            <a:ext cx="3630911" cy="25202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419872"/>
          </a:xfrm>
        </p:spPr>
        <p:txBody>
          <a:bodyPr>
            <a:normAutofit/>
          </a:bodyPr>
          <a:lstStyle/>
          <a:p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0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Наш методический кабинет небольшой, но уютный. Здесь расположены шкафы для документации, литературы, периодики, наглядного и дидактического материала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358D16-395A-4791-A2DF-5EC6BFA0CFD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6166" y="238335"/>
            <a:ext cx="3951099" cy="5184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D8A072-CFCD-4AAD-9CE5-D56CCE7212D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465" y="2830623"/>
            <a:ext cx="446896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2050312"/>
      </p:ext>
    </p:extLst>
  </p:cSld>
  <p:clrMapOvr>
    <a:masterClrMapping/>
  </p:clrMapOvr>
  <p:transition>
    <p:check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419872"/>
          </a:xfrm>
        </p:spPr>
        <p:txBody>
          <a:bodyPr>
            <a:normAutofit/>
          </a:bodyPr>
          <a:lstStyle/>
          <a:p>
            <a:r>
              <a:rPr lang="ru-RU" sz="4000" dirty="0"/>
              <a:t>Создание эффективных условий для всестороннего непрерывного развития детей,  профессионального развития педагогов дошкольного учреждения, взаимодействия с семьей, определяет основные задачи методической работы:</a:t>
            </a:r>
            <a:br>
              <a:rPr lang="ru-RU" sz="4000" dirty="0"/>
            </a:br>
            <a:endParaRPr lang="ru-RU" sz="4000" dirty="0"/>
          </a:p>
        </p:txBody>
      </p:sp>
    </p:spTree>
  </p:cSld>
  <p:clrMapOvr>
    <a:masterClrMapping/>
  </p:clrMapOvr>
  <p:transition>
    <p:check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41987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- </a:t>
            </a:r>
            <a:r>
              <a:rPr lang="ru-RU" sz="2200" b="1" dirty="0"/>
              <a:t>достижение воспитанниками дошкольного учреждения установленных государством образовательных стандартов;</a:t>
            </a:r>
            <a:br>
              <a:rPr lang="ru-RU" sz="2200" b="1" dirty="0"/>
            </a:br>
            <a:r>
              <a:rPr lang="ru-RU" sz="2200" b="1" dirty="0"/>
              <a:t>- построение образовательного стандарта на основе приоритета общечеловеческих ценностей, жизни и здоровья человека; свободного развития личности; воспитания гражданственности, трудолюбия, уважения к правам и свободам человека, любви к окружающей природе, Родине, семье; воспитание ответственности за свое здоровье, формирование основ здорового образа жизни;</a:t>
            </a:r>
            <a:br>
              <a:rPr lang="ru-RU" sz="2200" b="1" dirty="0"/>
            </a:br>
            <a:r>
              <a:rPr lang="ru-RU" sz="2200" b="1" dirty="0"/>
              <a:t>- адаптацию ДОУ к социальному заказу и особенностям развития воспитанников;</a:t>
            </a:r>
            <a:br>
              <a:rPr lang="ru-RU" sz="2200" b="1" dirty="0"/>
            </a:br>
            <a:r>
              <a:rPr lang="ru-RU" sz="2200" b="1" dirty="0"/>
              <a:t>- эффективное и оперативное информирование педагогов о новых методиках, технологиях, организации и диагностике образовательного процесса;</a:t>
            </a:r>
            <a:br>
              <a:rPr lang="ru-RU" sz="2200" b="1" dirty="0"/>
            </a:br>
            <a:r>
              <a:rPr lang="ru-RU" sz="2200" b="1" dirty="0"/>
              <a:t>- взаимодействие со структурами муниципальной методической службы, родителями воспитанников, </a:t>
            </a:r>
            <a:r>
              <a:rPr lang="ru-RU" sz="2200" b="1" dirty="0" err="1"/>
              <a:t>социокультурными</a:t>
            </a:r>
            <a:r>
              <a:rPr lang="ru-RU" sz="2200" b="1" dirty="0"/>
              <a:t> и образовательными учреждениями.</a:t>
            </a:r>
            <a:br>
              <a:rPr lang="ru-RU" b="1" dirty="0"/>
            </a:br>
            <a:endParaRPr lang="ru-RU" b="1" dirty="0"/>
          </a:p>
        </p:txBody>
      </p:sp>
    </p:spTree>
  </p:cSld>
  <p:clrMapOvr>
    <a:masterClrMapping/>
  </p:clrMapOvr>
  <p:transition>
    <p:check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419872"/>
          </a:xfrm>
        </p:spPr>
        <p:txBody>
          <a:bodyPr>
            <a:normAutofit/>
          </a:bodyPr>
          <a:lstStyle/>
          <a:p>
            <a:r>
              <a:rPr lang="ru-RU" dirty="0"/>
              <a:t>              Модель  методической службы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3000372"/>
            <a:ext cx="221457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самообразование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1643050"/>
            <a:ext cx="214314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Заведующий МДОУ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8016" y="1643050"/>
            <a:ext cx="185738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Педагогический совет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86182" y="3000372"/>
            <a:ext cx="2286016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Старший воспитатель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85918" y="4714884"/>
            <a:ext cx="257176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Творческие объединения педагогов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786578" y="3071810"/>
            <a:ext cx="2000264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Методический кабинет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86380" y="4714884"/>
            <a:ext cx="2500330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Информационная поддержка </a:t>
            </a:r>
          </a:p>
          <a:p>
            <a:pPr algn="ctr"/>
            <a:r>
              <a:rPr lang="ru-RU" dirty="0"/>
              <a:t>сайт ДОУ</a:t>
            </a:r>
          </a:p>
        </p:txBody>
      </p:sp>
      <p:cxnSp>
        <p:nvCxnSpPr>
          <p:cNvPr id="13" name="Прямая со стрелкой 12"/>
          <p:cNvCxnSpPr>
            <a:stCxn id="6" idx="2"/>
          </p:cNvCxnSpPr>
          <p:nvPr/>
        </p:nvCxnSpPr>
        <p:spPr>
          <a:xfrm rot="5400000">
            <a:off x="4214810" y="2571744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715008" y="1857364"/>
            <a:ext cx="107157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8" idx="3"/>
          </p:cNvCxnSpPr>
          <p:nvPr/>
        </p:nvCxnSpPr>
        <p:spPr>
          <a:xfrm>
            <a:off x="6072198" y="3393281"/>
            <a:ext cx="642942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8" idx="2"/>
          </p:cNvCxnSpPr>
          <p:nvPr/>
        </p:nvCxnSpPr>
        <p:spPr>
          <a:xfrm rot="16200000" flipH="1">
            <a:off x="5179223" y="3536157"/>
            <a:ext cx="857256" cy="13573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0800000" flipV="1">
            <a:off x="3286116" y="3786190"/>
            <a:ext cx="1357322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8" idx="1"/>
            <a:endCxn id="5" idx="3"/>
          </p:cNvCxnSpPr>
          <p:nvPr/>
        </p:nvCxnSpPr>
        <p:spPr>
          <a:xfrm rot="10800000">
            <a:off x="2928926" y="3393281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6072198" y="2143116"/>
            <a:ext cx="857256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         МЕТОДИЧЕСКИЙ КАБИНЕТ: </a:t>
            </a:r>
            <a:br>
              <a:rPr lang="ru-RU" sz="36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FB673F"/>
                </a:solidFill>
                <a:latin typeface="Times New Roman" pitchFamily="18" charset="0"/>
                <a:cs typeface="Times New Roman" pitchFamily="18" charset="0"/>
              </a:rPr>
              <a:t>- источник обогащения профессиональной компетентности воспитателей, специалистов, педагогов дополнительного образования;</a:t>
            </a:r>
            <a:br>
              <a:rPr lang="ru-RU" sz="3600" dirty="0">
                <a:solidFill>
                  <a:srgbClr val="FB673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FB673F"/>
                </a:solidFill>
                <a:latin typeface="Times New Roman" pitchFamily="18" charset="0"/>
                <a:cs typeface="Times New Roman" pitchFamily="18" charset="0"/>
              </a:rPr>
              <a:t>- центр сбора, обобщения и распространения  педагогической информации и педагогического опыта воспитателей детского сада;</a:t>
            </a:r>
            <a:br>
              <a:rPr lang="ru-RU" sz="3600" dirty="0">
                <a:solidFill>
                  <a:srgbClr val="FB673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FB673F"/>
                </a:solidFill>
                <a:latin typeface="Times New Roman" pitchFamily="18" charset="0"/>
                <a:cs typeface="Times New Roman" pitchFamily="18" charset="0"/>
              </a:rPr>
              <a:t>-  центр нормативно-правовой, педагогической, социальной информации,</a:t>
            </a:r>
            <a:r>
              <a:rPr lang="ru-RU" sz="3600" dirty="0">
                <a:solidFill>
                  <a:srgbClr val="FB673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>
                <a:solidFill>
                  <a:srgbClr val="FB673F"/>
                </a:solidFill>
                <a:latin typeface="Times New Roman" pitchFamily="18" charset="0"/>
                <a:cs typeface="Times New Roman" pitchFamily="18" charset="0"/>
              </a:rPr>
              <a:t>иллюстрирующей результативность деятельности учреждения.</a:t>
            </a:r>
            <a:br>
              <a:rPr lang="ru-RU" sz="3600" dirty="0"/>
            </a:br>
            <a:endParaRPr lang="ru-RU" sz="3600" dirty="0"/>
          </a:p>
        </p:txBody>
      </p:sp>
    </p:spTree>
  </p:cSld>
  <p:clrMapOvr>
    <a:masterClrMapping/>
  </p:clrMapOvr>
  <p:transition>
    <p:checker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789</TotalTime>
  <Words>1303</Words>
  <Application>Microsoft Office PowerPoint</Application>
  <PresentationFormat>Экран (4:3)</PresentationFormat>
  <Paragraphs>131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8" baseType="lpstr">
      <vt:lpstr>Arial</vt:lpstr>
      <vt:lpstr>Arial Black</vt:lpstr>
      <vt:lpstr>Bookman Old Style</vt:lpstr>
      <vt:lpstr>Calibri</vt:lpstr>
      <vt:lpstr>Cambria</vt:lpstr>
      <vt:lpstr>Gill Sans MT</vt:lpstr>
      <vt:lpstr>Helvetica</vt:lpstr>
      <vt:lpstr>Tahoma</vt:lpstr>
      <vt:lpstr>Times New Roman</vt:lpstr>
      <vt:lpstr>Wingdings</vt:lpstr>
      <vt:lpstr>Wingdings 3</vt:lpstr>
      <vt:lpstr>Начальная</vt:lpstr>
      <vt:lpstr>   Муниципальное дошкольное образовательное  автономное учреждение «Детский сад № 106  «Анютины глазки» комбинированного вида» г. Орска  Методический  кабинет МДОАУ «Детский сад №106»  г. Орска.                   Подготовила старший воспитатель: Маркова Ю.Г.                            </vt:lpstr>
      <vt:lpstr>   Методическая работа - это целостная, основанная на достижениях науки, передового опыта и анализе затруднений педагогов, система мероприятий, направленная на повышение мастерства каждого педагога, на обобщение и развитие творческого потенциала коллектива, на достижение оптимальных результатов образования, воспитания и развития детей.                                                                                    К.Ю.Белая</vt:lpstr>
      <vt:lpstr>                 Цель методического кабинета: - формирование и развитие профессиональных качеств педагогов; - создание условий для их профессионального роста и повышения педагогического мастерства; - совершенствование творческого потенциала каждого педагога, направленное на оптимальное формирование и развитие личности ребёнка. </vt:lpstr>
      <vt:lpstr>                 Рабочее место методиста</vt:lpstr>
      <vt:lpstr>Наш методический кабинет небольшой, но уютный. Здесь расположены шкафы для документации, литературы, периодики, наглядного и дидактического материала</vt:lpstr>
      <vt:lpstr>Создание эффективных условий для всестороннего непрерывного развития детей,  профессионального развития педагогов дошкольного учреждения, взаимодействия с семьей, определяет основные задачи методической работы: </vt:lpstr>
      <vt:lpstr>- достижение воспитанниками дошкольного учреждения установленных государством образовательных стандартов; - построение образовательного стандарта на основе приоритета общечеловеческих ценностей, жизни и здоровья человека; свободного развития личности; воспитания гражданственности, трудолюбия, уважения к правам и свободам человека, любви к окружающей природе, Родине, семье; воспитание ответственности за свое здоровье, формирование основ здорового образа жизни; - адаптацию ДОУ к социальному заказу и особенностям развития воспитанников; - эффективное и оперативное информирование педагогов о новых методиках, технологиях, организации и диагностике образовательного процесса; - взаимодействие со структурами муниципальной методической службы, родителями воспитанников, социокультурными и образовательными учреждениями. </vt:lpstr>
      <vt:lpstr>              Модель  методической службы           </vt:lpstr>
      <vt:lpstr>                           МЕТОДИЧЕСКИЙ КАБИНЕТ:  - источник обогащения профессиональной компетентности воспитателей, специалистов, педагогов дополнительного образования; - центр сбора, обобщения и распространения  педагогической информации и педагогического опыта воспитателей детского сада; -  центр нормативно-правовой, педагогической, социальной информации, иллюстрирующей результативность деятельности учреждения. </vt:lpstr>
      <vt:lpstr>               </vt:lpstr>
      <vt:lpstr>               </vt:lpstr>
      <vt:lpstr>             ЗОНА КОЛЛЕКТИВНОЙ                                ЗОНА ИНДИВИДУАЛЬНОЙ                            РАБОТЫ                                                          РАБОТЫ           Рабочее место для педагогов. Оно оснащено компьютером и принтером. Также  имеются: фотоаппарат, музыкальный центр, проектор.  Все технические средства  используются повседневной работе. </vt:lpstr>
      <vt:lpstr>               </vt:lpstr>
      <vt:lpstr>               </vt:lpstr>
      <vt:lpstr>               </vt:lpstr>
      <vt:lpstr>               </vt:lpstr>
      <vt:lpstr>               </vt:lpstr>
      <vt:lpstr>               </vt:lpstr>
      <vt:lpstr>               </vt:lpstr>
      <vt:lpstr>               </vt:lpstr>
      <vt:lpstr>               </vt:lpstr>
      <vt:lpstr>               </vt:lpstr>
      <vt:lpstr>               </vt:lpstr>
      <vt:lpstr>               </vt:lpstr>
      <vt:lpstr>               </vt:lpstr>
      <vt:lpstr>Имеются периодические издания:     </vt:lpstr>
      <vt:lpstr>               </vt:lpstr>
      <vt:lpstr>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</vt:lpstr>
      <vt:lpstr>               </vt:lpstr>
      <vt:lpstr>           СПАСИБО ЗА ВНИМАНИЕ!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         учреждение детский сад №19 «Колосок»     Методический кабинет как</dc:title>
  <dc:creator>Валентина кокоева</dc:creator>
  <cp:lastModifiedBy>Future</cp:lastModifiedBy>
  <cp:revision>71</cp:revision>
  <dcterms:created xsi:type="dcterms:W3CDTF">2016-02-03T15:12:22Z</dcterms:created>
  <dcterms:modified xsi:type="dcterms:W3CDTF">2022-04-24T19:21:32Z</dcterms:modified>
</cp:coreProperties>
</file>