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2" r:id="rId3"/>
    <p:sldId id="283" r:id="rId4"/>
    <p:sldId id="284" r:id="rId5"/>
    <p:sldId id="279" r:id="rId6"/>
    <p:sldId id="280" r:id="rId7"/>
    <p:sldId id="281" r:id="rId8"/>
    <p:sldId id="286" r:id="rId9"/>
    <p:sldId id="28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H="1">
            <a:off x="827584" y="1844824"/>
            <a:ext cx="799288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/>
            <a:r>
              <a:rPr lang="ru-RU" sz="4400" b="1" i="1" dirty="0">
                <a:solidFill>
                  <a:srgbClr val="2E75B6"/>
                </a:solidFill>
                <a:latin typeface="Times New Roman"/>
              </a:rPr>
              <a:t>Трудовое  воспитание </a:t>
            </a:r>
            <a:r>
              <a:rPr lang="ru-RU" sz="4400" b="1" i="1" dirty="0" smtClean="0">
                <a:solidFill>
                  <a:srgbClr val="2E75B6"/>
                </a:solidFill>
                <a:latin typeface="Times New Roman"/>
              </a:rPr>
              <a:t>дошкольников в группе № 5 «Почемучки»</a:t>
            </a:r>
          </a:p>
          <a:p>
            <a:pPr marR="0" algn="ctr"/>
            <a:r>
              <a:rPr lang="ru-RU" sz="2400" b="1" i="1" dirty="0" smtClean="0">
                <a:solidFill>
                  <a:srgbClr val="2E75B6"/>
                </a:solidFill>
                <a:latin typeface="Times New Roman"/>
              </a:rPr>
              <a:t>ФОТООТЧЕТ</a:t>
            </a:r>
            <a:endParaRPr lang="ru-RU" sz="240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4869160"/>
            <a:ext cx="79208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Подготовила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воспитатель 1 КК,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Турганова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Гузалия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Гарафияновна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2022 г.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20688"/>
            <a:ext cx="856895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автономное учреждение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«Детский сад № 106 «Анютины глазки» комбинированного  вида» г. Орска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ln w="31550" cmpd="sng">
                  <a:gradFill>
                    <a:gsLst>
                      <a:gs pos="70000">
                        <a:srgbClr val="7FB3E7">
                          <a:shade val="50000"/>
                          <a:satMod val="190000"/>
                        </a:srgbClr>
                      </a:gs>
                      <a:gs pos="0">
                        <a:srgbClr val="7FB3E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/>
            </a:r>
            <a:br>
              <a:rPr lang="ru-RU" sz="6000" dirty="0">
                <a:ln w="31550" cmpd="sng">
                  <a:gradFill>
                    <a:gsLst>
                      <a:gs pos="70000">
                        <a:srgbClr val="7FB3E7">
                          <a:shade val="50000"/>
                          <a:satMod val="190000"/>
                        </a:srgbClr>
                      </a:gs>
                      <a:gs pos="0">
                        <a:srgbClr val="7FB3E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6354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63284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ТРУДОВАЯ ДЕЯТЕЛЬНОСТЬ ДЕТЕЙ ПОДГОТОВИТЕЛЬНОЙ ГРУППЫ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Мультяшки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Труд – всегда был основной для человеческой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жизни и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культуры. Поэтому и в воспитательной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работе он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должен быть одним из самых основных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элементов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Макаренко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9470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836712"/>
            <a:ext cx="69847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>
                <a:latin typeface="Arial, sans-serif"/>
              </a:rPr>
              <a:t>ВИДЫ ТРУДОВОЙ ДЕЯТЕЛЬНОСТИ ДЕТЕЙ:</a:t>
            </a:r>
            <a:endParaRPr lang="ru-RU" sz="2400" dirty="0"/>
          </a:p>
          <a:p>
            <a:pPr algn="ctr"/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  <a:p>
            <a:r>
              <a:rPr lang="ru-RU" sz="2400" dirty="0">
                <a:latin typeface="Arial, sans-serif"/>
              </a:rPr>
              <a:t>1. САМООБСЛУЖИВАНИЕ;</a:t>
            </a:r>
            <a:endParaRPr lang="ru-RU" sz="2400" dirty="0"/>
          </a:p>
          <a:p>
            <a:r>
              <a:rPr lang="ru-RU" sz="2400" dirty="0">
                <a:latin typeface="Arial, sans-serif"/>
              </a:rPr>
              <a:t>2. ХОЗЯЙСТВЕННО-БЫТОВОЙ ТРУД;</a:t>
            </a:r>
            <a:endParaRPr lang="ru-RU" sz="2400" dirty="0"/>
          </a:p>
          <a:p>
            <a:r>
              <a:rPr lang="ru-RU" sz="2400" dirty="0">
                <a:latin typeface="Arial, sans-serif"/>
              </a:rPr>
              <a:t>3. РУЧНОЙ ТРУД;</a:t>
            </a:r>
            <a:endParaRPr lang="ru-RU" sz="2400" dirty="0"/>
          </a:p>
          <a:p>
            <a:r>
              <a:rPr lang="ru-RU" sz="2400" dirty="0">
                <a:latin typeface="Arial, sans-serif"/>
              </a:rPr>
              <a:t>4. ТРУД В ПРИРОДЕ.</a:t>
            </a:r>
            <a:endParaRPr lang="ru-RU" sz="2400" dirty="0"/>
          </a:p>
          <a:p>
            <a:r>
              <a:rPr lang="ru-RU" sz="2400" dirty="0">
                <a:latin typeface="Arial, sans-serif"/>
              </a:rPr>
              <a:t>Для полноценного воспитания трудовой деятельности у дошкольников следует использовать </a:t>
            </a:r>
            <a:r>
              <a:rPr lang="ru-RU" sz="2400" dirty="0" smtClean="0">
                <a:latin typeface="Arial, sans-serif"/>
              </a:rPr>
              <a:t>следующие</a:t>
            </a:r>
            <a:r>
              <a:rPr lang="ru-RU" sz="2400" dirty="0">
                <a:latin typeface="Arial, sans-serif"/>
              </a:rPr>
              <a:t> </a:t>
            </a:r>
            <a:r>
              <a:rPr lang="ru-RU" sz="2400" u="sng" dirty="0">
                <a:latin typeface="Arial, sans-serif"/>
              </a:rPr>
              <a:t>формы</a:t>
            </a:r>
            <a:r>
              <a:rPr lang="ru-RU" sz="2400" dirty="0">
                <a:latin typeface="Arial, sans-serif"/>
              </a:rPr>
              <a:t>:</a:t>
            </a:r>
            <a:endParaRPr lang="ru-RU" sz="2400" dirty="0"/>
          </a:p>
          <a:p>
            <a:r>
              <a:rPr lang="ru-RU" sz="2400" dirty="0">
                <a:latin typeface="Arial, sans-serif"/>
              </a:rPr>
              <a:t>-поручения;</a:t>
            </a:r>
            <a:endParaRPr lang="ru-RU" sz="2400" dirty="0"/>
          </a:p>
          <a:p>
            <a:r>
              <a:rPr lang="ru-RU" sz="2400" dirty="0">
                <a:latin typeface="Arial, sans-serif"/>
              </a:rPr>
              <a:t>-дежурства;</a:t>
            </a:r>
            <a:endParaRPr lang="ru-RU" sz="2400" dirty="0"/>
          </a:p>
          <a:p>
            <a:r>
              <a:rPr lang="ru-RU" sz="2400" dirty="0">
                <a:latin typeface="Arial, sans-serif"/>
              </a:rPr>
              <a:t>-совместный труд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4916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3080" y="629300"/>
            <a:ext cx="71287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u="sng" dirty="0">
                <a:latin typeface="Arial, sans-serif"/>
              </a:rPr>
              <a:t>Самообслуживание</a:t>
            </a:r>
            <a:r>
              <a:rPr lang="ru-RU" sz="2000" dirty="0">
                <a:latin typeface="Arial, sans-serif"/>
              </a:rPr>
              <a:t> – это формирование навыков еды, умывания, раздевания и одевания; развитие умений пользоваться предметами гигиены; воспитание бережного отношения к своим вещам и предметам быта.</a:t>
            </a:r>
            <a:endParaRPr lang="ru-RU" sz="2000" dirty="0"/>
          </a:p>
          <a:p>
            <a:r>
              <a:rPr lang="ru-RU" sz="2000" i="1" u="sng" dirty="0">
                <a:latin typeface="Arial, sans-serif"/>
              </a:rPr>
              <a:t>Хозяйственно-бытовой труд</a:t>
            </a:r>
            <a:r>
              <a:rPr lang="ru-RU" sz="2000" dirty="0">
                <a:latin typeface="Arial, sans-serif"/>
              </a:rPr>
              <a:t> – это развитие у детей хозяйственных трудовых навыков в быту (протирание и мытье игрушек, детской и кукольной мебели, стирка кукольного и детского белья); уборка игрушек и наведение порядка в комнате. Данный вид труда предполагает умения поддерживать порядок в групповой комнате, дома и т.д.</a:t>
            </a:r>
            <a:endParaRPr lang="ru-RU" sz="2000" dirty="0"/>
          </a:p>
          <a:p>
            <a:r>
              <a:rPr lang="ru-RU" sz="2000" i="1" u="sng" dirty="0" smtClean="0">
                <a:latin typeface="Arial, sans-serif"/>
              </a:rPr>
              <a:t>Ручной </a:t>
            </a:r>
            <a:r>
              <a:rPr lang="ru-RU" sz="2000" i="1" u="sng" dirty="0">
                <a:latin typeface="Arial, sans-serif"/>
              </a:rPr>
              <a:t>труд</a:t>
            </a:r>
            <a:r>
              <a:rPr lang="ru-RU" sz="2000" u="sng" dirty="0">
                <a:latin typeface="Arial, sans-serif"/>
              </a:rPr>
              <a:t> –это самостоятельное и с помощью взрослых </a:t>
            </a:r>
            <a:r>
              <a:rPr lang="ru-RU" sz="2000" u="sng" dirty="0" smtClean="0">
                <a:latin typeface="Arial, sans-serif"/>
              </a:rPr>
              <a:t>изготовление из бумаги, картона, природного и бросового материала простейших предметов и т.д.</a:t>
            </a:r>
            <a:r>
              <a:rPr lang="ru-RU" sz="2000" u="sng" dirty="0" smtClean="0"/>
              <a:t> </a:t>
            </a:r>
            <a:r>
              <a:rPr lang="ru-RU" sz="2000" u="sng" dirty="0"/>
              <a:t/>
            </a:r>
            <a:br>
              <a:rPr lang="ru-RU" sz="2000" u="sng" dirty="0"/>
            </a:br>
            <a:endParaRPr lang="ru-RU" sz="2000" u="sng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1221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4031653" cy="30151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3995281" cy="29951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20640" y="1356360"/>
            <a:ext cx="3687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Застилаем мы кроватки…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4541520"/>
            <a:ext cx="3862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…чтобы в спальне был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порядок</a:t>
            </a:r>
            <a:r>
              <a:rPr lang="ru-RU" sz="2400" b="1" i="1" dirty="0" smtClean="0"/>
              <a:t>!</a:t>
            </a:r>
            <a:endParaRPr lang="ru-RU" sz="2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195737" y="18864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Самообслуживание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953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1211575"/>
            <a:ext cx="2952328" cy="22148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44" y="1268760"/>
            <a:ext cx="2903044" cy="21763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3162523" cy="23701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2120" y="3933056"/>
            <a:ext cx="3075761" cy="23061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620688"/>
            <a:ext cx="5844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Хозяйственно-бытовой труд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6052" y="2033791"/>
            <a:ext cx="2454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Даже будни, труд может сделать праздничными днями!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Я. Райнис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1345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045108" cy="2277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44824"/>
            <a:ext cx="3125799" cy="23443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77072"/>
            <a:ext cx="3265335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3848" y="548681"/>
            <a:ext cx="3123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Ручной труд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2240" y="1133457"/>
            <a:ext cx="223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Ешьте овощи и фрукты-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Это лучшие продукты.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Вас спасут от всех болезней,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Нет вкуснее их и полезней!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5" y="4333189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Подружитесь с овощами,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с салатами и щами.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Витаминов в них не счесть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Значит, нужно это есть!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0369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92696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Трудовая деятельность детей в природе – это всегда в нашей группе  ответственность,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Помощь друг другу!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4293096"/>
            <a:ext cx="4845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Общение с природой происходит у нас не только на участке, но и в группе.</a:t>
            </a:r>
          </a:p>
          <a:p>
            <a:pPr lvl="0"/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группе мы проводим частые беседы о растениях, их свойствах и применении.</a:t>
            </a:r>
          </a:p>
          <a:p>
            <a:pPr lvl="0"/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Выращивали лук в грунте. Выращивали рассаду томата, огурцов, гороха.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2952328" cy="22164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56176" y="1988840"/>
            <a:ext cx="2847578" cy="21374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E:\ОБОБЩЕНИЕ Тургановой Г.Г\ФОТО гр 9\photo_2023-10-25_00-34-52.jpg"/>
          <p:cNvPicPr>
            <a:picLocks noChangeAspect="1" noChangeArrowheads="1"/>
          </p:cNvPicPr>
          <p:nvPr/>
        </p:nvPicPr>
        <p:blipFill>
          <a:blip r:embed="rId4" cstate="print"/>
          <a:srcRect b="5128"/>
          <a:stretch>
            <a:fillRect/>
          </a:stretch>
        </p:blipFill>
        <p:spPr bwMode="auto">
          <a:xfrm>
            <a:off x="5580112" y="4365104"/>
            <a:ext cx="3037495" cy="2160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E:\ОБОБЩЕНИЕ Тургановой Г.Г\ФОТО гр 9\изображение_viber_2023-03-22_15-43-47-662.jpg"/>
          <p:cNvPicPr>
            <a:picLocks noChangeAspect="1" noChangeArrowheads="1"/>
          </p:cNvPicPr>
          <p:nvPr/>
        </p:nvPicPr>
        <p:blipFill>
          <a:blip r:embed="rId5" cstate="print"/>
          <a:srcRect t="3932"/>
          <a:stretch>
            <a:fillRect/>
          </a:stretch>
        </p:blipFill>
        <p:spPr bwMode="auto">
          <a:xfrm flipH="1">
            <a:off x="3563888" y="1916832"/>
            <a:ext cx="1944216" cy="22990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71003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253606">
            <a:off x="365849" y="2625430"/>
            <a:ext cx="60318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4400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44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lvl="0" algn="ctr"/>
            <a:r>
              <a:rPr lang="ru-RU" sz="44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  </a:t>
            </a:r>
            <a:r>
              <a:rPr lang="ru-RU" sz="44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</a:p>
        </p:txBody>
      </p:sp>
      <p:pic>
        <p:nvPicPr>
          <p:cNvPr id="2050" name="Picture 2" descr="E:\ОБОБЩЕНИЕ Тургановой Г.Г\ФОТО гр 9\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3552394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E:\ОБОБЩЕНИЕ Тургановой Г.Г\ФОТО гр 9\photo_2023-10-25_00-33-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40152" y="2708920"/>
            <a:ext cx="2855640" cy="380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60592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443</TotalTime>
  <Words>280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Maximus</dc:creator>
  <cp:lastModifiedBy>Future</cp:lastModifiedBy>
  <cp:revision>50</cp:revision>
  <dcterms:created xsi:type="dcterms:W3CDTF">2019-09-03T12:51:56Z</dcterms:created>
  <dcterms:modified xsi:type="dcterms:W3CDTF">2023-10-25T20:56:35Z</dcterms:modified>
</cp:coreProperties>
</file>