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92" r:id="rId6"/>
    <p:sldId id="259" r:id="rId7"/>
    <p:sldId id="260" r:id="rId8"/>
    <p:sldId id="261" r:id="rId9"/>
    <p:sldId id="290" r:id="rId10"/>
    <p:sldId id="265" r:id="rId11"/>
    <p:sldId id="291" r:id="rId12"/>
    <p:sldId id="267" r:id="rId13"/>
    <p:sldId id="268" r:id="rId14"/>
    <p:sldId id="269" r:id="rId15"/>
    <p:sldId id="271" r:id="rId16"/>
    <p:sldId id="272" r:id="rId17"/>
    <p:sldId id="288" r:id="rId18"/>
    <p:sldId id="274" r:id="rId19"/>
    <p:sldId id="275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55" autoAdjust="0"/>
  </p:normalViewPr>
  <p:slideViewPr>
    <p:cSldViewPr>
      <p:cViewPr>
        <p:scale>
          <a:sx n="70" d="100"/>
          <a:sy n="70" d="100"/>
        </p:scale>
        <p:origin x="-71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5"/>
            <a:ext cx="7595728" cy="2952329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 </a:t>
            </a:r>
            <a: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трудовому воспитанию   дошкольников </a:t>
            </a: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свете </a:t>
            </a: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ДО»  </a:t>
            </a:r>
            <a:r>
              <a:rPr lang="ru-RU" sz="5100" dirty="0">
                <a:effectLst/>
                <a:latin typeface="Arial Narrow" panose="020B0606020202030204" pitchFamily="34" charset="0"/>
              </a:rPr>
              <a:t/>
            </a:r>
            <a:br>
              <a:rPr lang="ru-RU" sz="5100" dirty="0">
                <a:effectLst/>
                <a:latin typeface="Arial Narrow" panose="020B0606020202030204" pitchFamily="34" charset="0"/>
              </a:rPr>
            </a:br>
            <a:r>
              <a:rPr lang="ru-RU" sz="5100" i="1" dirty="0" smtClean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 smtClean="0">
                <a:effectLst/>
              </a:rPr>
              <a:t>                                                     </a:t>
            </a:r>
            <a:r>
              <a:rPr lang="ru-RU" dirty="0" smtClean="0">
                <a:effectLst/>
              </a:rPr>
              <a:t>                               </a:t>
            </a:r>
            <a:endParaRPr lang="ru-RU" sz="2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229200"/>
            <a:ext cx="4099773" cy="72008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Первая годовая задача.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9"/>
            <a:ext cx="6736234" cy="72007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самообслуживания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5795548"/>
              </p:ext>
            </p:extLst>
          </p:nvPr>
        </p:nvGraphicFramePr>
        <p:xfrm>
          <a:off x="323529" y="1268760"/>
          <a:ext cx="8496942" cy="53925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29753"/>
                <a:gridCol w="2738798"/>
                <a:gridCol w="3528391"/>
              </a:tblGrid>
              <a:tr h="454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Младший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Старший дошкольный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5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Дети ежедневно выполняют элементарные трудовые поручения,  приучающие их  к систематическому труду, что формирует привычку к аккуратности и опрятности (умение обслуживать себя, добиваясь тщательности выполнения необходимых действий, самостоятельности)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Усложнение воспитательных задач выражается в повышении требований к качеству действий,  организованному поведению в процессе ухода за собой, к времени, затраченному на это (соблюдают последовательность одевания, умывания, раздевания, что  формирует у них потребность в чистоте и опрятности, привычку к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самообслуживающему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труду)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Приобретаются навыки самообслуживания (самостоятельно и аккуратно едят, тщательно  пережевывают пищу с закрытым ртом; пользуются ложкой, вилкой, без напоминания салфеткой;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моют руки и  лицо, засучивая рукава, не разбрызгивая воду, пользуются мылом, сухо вытираются полотенцем; самостоятельно одеваются и раздеваются в определенной последовательности, аккуратно складывают и вешают одежду, замечают неполадки в одежде и исправляют их)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90048" cy="1143000"/>
          </a:xfrm>
        </p:spPr>
        <p:txBody>
          <a:bodyPr>
            <a:noAutofit/>
          </a:bodyPr>
          <a:lstStyle/>
          <a:p>
            <a:r>
              <a:rPr lang="ru-RU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r>
              <a:rPr lang="ru-RU" sz="2100" dirty="0">
                <a:solidFill>
                  <a:schemeClr val="tx1"/>
                </a:solidFill>
              </a:rPr>
              <a:t>направлен на поддержание чистоты и порядка в помещении и на участке, помощь взрослым при организации режимных процессов.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7\Desktop\DSCN2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541689" cy="26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7\Desktop\DSCN14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580822" cy="26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81017_103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000372"/>
            <a:ext cx="3929090" cy="2857520"/>
          </a:xfrm>
          <a:prstGeom prst="rect">
            <a:avLst/>
          </a:prstGeom>
        </p:spPr>
      </p:pic>
      <p:pic>
        <p:nvPicPr>
          <p:cNvPr id="10" name="Рисунок 9" descr="20190213_164006.jpg"/>
          <p:cNvPicPr>
            <a:picLocks noChangeAspect="1"/>
          </p:cNvPicPr>
          <p:nvPr/>
        </p:nvPicPr>
        <p:blipFill>
          <a:blip r:embed="rId5" cstate="print"/>
          <a:srcRect t="15908"/>
          <a:stretch>
            <a:fillRect/>
          </a:stretch>
        </p:blipFill>
        <p:spPr>
          <a:xfrm>
            <a:off x="571472" y="2143116"/>
            <a:ext cx="3929090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1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91043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хозяйственно-бытового труда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3164350"/>
              </p:ext>
            </p:extLst>
          </p:nvPr>
        </p:nvGraphicFramePr>
        <p:xfrm>
          <a:off x="251521" y="1556792"/>
          <a:ext cx="8568950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56703"/>
                <a:gridCol w="2301642"/>
                <a:gridCol w="4210605"/>
              </a:tblGrid>
              <a:tr h="18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Младший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Старший дошкольный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6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Дети убирают игрушки, книги, помогают воспитателю вынести игрушки и книги на участок. При подготовке к еде дети выполняют отдельные трудовые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поручения.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моют игрушки, стирают и развешивают кукольное белье, дежурят по столовой и занятиям, протирают пыль со стульев. Помогают воспитателям вынести игрушки на участок и принести их обратно.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Старшие дошкольники помогают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разложить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мыло в мыльницы, повесить полотенца. На участке поддерживают порядок: подметают дорожки, поливают цветы.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включаются в дежурство по уголку природы,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наводят порядок в  групповой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комнате(1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раз в неделю).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 детей седьмого года жизни появляются новые трудовые процессы; они наводят порядок в шкафу с материалами и пособиями, протирают мебель.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12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476672"/>
            <a:ext cx="6858000" cy="10081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Труд </a:t>
            </a:r>
            <a:r>
              <a:rPr lang="ru-RU" sz="2400" i="1" dirty="0">
                <a:solidFill>
                  <a:srgbClr val="C00000"/>
                </a:solidFill>
              </a:rPr>
              <a:t>в природе 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-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уголке природы, в цветнике, на </a:t>
            </a:r>
            <a:r>
              <a:rPr lang="ru-RU" sz="2400" dirty="0" smtClean="0">
                <a:solidFill>
                  <a:schemeClr val="tx1"/>
                </a:solidFill>
              </a:rPr>
              <a:t>огороде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User7\Desktop\DSCN06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744673" cy="28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7\Desktop\DSCN07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743481" cy="28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20190215_164551.jpg"/>
          <p:cNvPicPr>
            <a:picLocks noChangeAspect="1"/>
          </p:cNvPicPr>
          <p:nvPr/>
        </p:nvPicPr>
        <p:blipFill>
          <a:blip r:embed="rId4" cstate="print"/>
          <a:srcRect l="18519"/>
          <a:stretch>
            <a:fillRect/>
          </a:stretch>
        </p:blipFill>
        <p:spPr>
          <a:xfrm>
            <a:off x="4714876" y="2071678"/>
            <a:ext cx="3786214" cy="3286148"/>
          </a:xfrm>
          <a:prstGeom prst="rect">
            <a:avLst/>
          </a:prstGeom>
        </p:spPr>
      </p:pic>
      <p:pic>
        <p:nvPicPr>
          <p:cNvPr id="7" name="Рисунок 6" descr="20190211_100019.jpg"/>
          <p:cNvPicPr>
            <a:picLocks noChangeAspect="1"/>
          </p:cNvPicPr>
          <p:nvPr/>
        </p:nvPicPr>
        <p:blipFill>
          <a:blip r:embed="rId5" cstate="print"/>
          <a:srcRect l="24245" r="5000"/>
          <a:stretch>
            <a:fillRect/>
          </a:stretch>
        </p:blipFill>
        <p:spPr>
          <a:xfrm>
            <a:off x="642910" y="3071810"/>
            <a:ext cx="3786214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1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16632"/>
            <a:ext cx="7106542" cy="129614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</a:t>
            </a:r>
            <a:r>
              <a:rPr lang="ru-RU" sz="2400" dirty="0" smtClean="0">
                <a:solidFill>
                  <a:schemeClr val="tx1"/>
                </a:solidFill>
              </a:rPr>
              <a:t>труда в </a:t>
            </a:r>
            <a:r>
              <a:rPr lang="ru-RU" sz="2400" dirty="0">
                <a:solidFill>
                  <a:schemeClr val="tx1"/>
                </a:solidFill>
              </a:rPr>
              <a:t>природе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7745932"/>
              </p:ext>
            </p:extLst>
          </p:nvPr>
        </p:nvGraphicFramePr>
        <p:xfrm>
          <a:off x="395536" y="1556792"/>
          <a:ext cx="8352928" cy="50571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48272"/>
                <a:gridCol w="2376264"/>
                <a:gridCol w="3528392"/>
              </a:tblGrid>
              <a:tr h="593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дошкольный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4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 помощью взрослых поливают комнатные растения, сажают луковицы, сеют крупные семена. Принимают участие в сборе урожая со своего огорода, подкармливают зимующих птиц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68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</a:rPr>
                        <a:t>Проявляют интерес к жизни растений и животных.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Дети самостоятельно поливают растения, с помощью воспитателя учатся определять потребность растений во влаге, выращивать </a:t>
                      </a:r>
                      <a:r>
                        <a:rPr lang="ru-RU" sz="2000" dirty="0" smtClean="0">
                          <a:effectLst/>
                        </a:rPr>
                        <a:t>овощи.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20" dirty="0">
                          <a:effectLst/>
                        </a:rPr>
                        <a:t>Помогают </a:t>
                      </a:r>
                      <a:r>
                        <a:rPr lang="ru-RU" sz="2000" spc="-20" dirty="0" smtClean="0">
                          <a:effectLst/>
                        </a:rPr>
                        <a:t>воспитате</a:t>
                      </a:r>
                      <a:r>
                        <a:rPr lang="ru-RU" sz="2000" spc="-5" dirty="0" smtClean="0">
                          <a:effectLst/>
                        </a:rPr>
                        <a:t>лям </a:t>
                      </a:r>
                      <a:r>
                        <a:rPr lang="ru-RU" sz="2000" spc="-5" dirty="0">
                          <a:effectLst/>
                        </a:rPr>
                        <a:t>кормить птиц, (насыпать корм в </a:t>
                      </a:r>
                      <a:r>
                        <a:rPr lang="ru-RU" sz="2000" spc="-5" dirty="0" smtClean="0">
                          <a:effectLst/>
                        </a:rPr>
                        <a:t>кор</a:t>
                      </a:r>
                      <a:r>
                        <a:rPr lang="ru-RU" sz="2000" dirty="0" smtClean="0">
                          <a:effectLst/>
                        </a:rPr>
                        <a:t>мушки)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 становится систематичным, объем его увеличивается.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Дети опрыскивают растения из </a:t>
                      </a:r>
                      <a:r>
                        <a:rPr lang="ru-RU" sz="2000" dirty="0" smtClean="0">
                          <a:effectLst/>
                        </a:rPr>
                        <a:t>пульверизатора, </a:t>
                      </a:r>
                      <a:r>
                        <a:rPr lang="ru-RU" sz="2000" dirty="0">
                          <a:effectLst/>
                        </a:rPr>
                        <a:t>сметают листья и снег. </a:t>
                      </a:r>
                      <a:r>
                        <a:rPr lang="ru-RU" sz="2000" dirty="0" smtClean="0">
                          <a:effectLst/>
                        </a:rPr>
                        <a:t>Собирают </a:t>
                      </a:r>
                      <a:r>
                        <a:rPr lang="ru-RU" sz="2000" dirty="0">
                          <a:effectLst/>
                        </a:rPr>
                        <a:t>семена</a:t>
                      </a:r>
                      <a:r>
                        <a:rPr lang="ru-RU" sz="2000" dirty="0" smtClean="0">
                          <a:effectLst/>
                        </a:rPr>
                        <a:t>. </a:t>
                      </a:r>
                      <a:r>
                        <a:rPr lang="ru-RU" sz="2000" spc="-15" dirty="0" smtClean="0">
                          <a:effectLst/>
                        </a:rPr>
                        <a:t>Трудятся </a:t>
                      </a:r>
                      <a:r>
                        <a:rPr lang="ru-RU" sz="2000" spc="-15" dirty="0">
                          <a:effectLst/>
                        </a:rPr>
                        <a:t>вместе со взрослыми в цветнике и на огороде </a:t>
                      </a:r>
                      <a:r>
                        <a:rPr lang="ru-RU" sz="2000" dirty="0">
                          <a:effectLst/>
                        </a:rPr>
                        <a:t>(сеют семена, поливают растения, соби­рают урожай).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2000" dirty="0">
                          <a:effectLst/>
                        </a:rPr>
                        <a:t>С интересом наблюдают за жизнью растений </a:t>
                      </a:r>
                      <a:r>
                        <a:rPr lang="ru-RU" sz="2000" spc="-15" dirty="0">
                          <a:effectLst/>
                        </a:rPr>
                        <a:t>и животных.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15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Ручной труд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- развивает конструктивные способности детей, полезные практические навыки и ориентировки, формирует интерес к работе, </a:t>
            </a:r>
            <a:r>
              <a:rPr lang="ru-RU" sz="2400" dirty="0" smtClean="0"/>
              <a:t>готовность справиться </a:t>
            </a:r>
            <a:r>
              <a:rPr lang="ru-RU" sz="2400" dirty="0"/>
              <a:t>с </a:t>
            </a:r>
            <a:r>
              <a:rPr lang="ru-RU" sz="2400" dirty="0" smtClean="0"/>
              <a:t>ней </a:t>
            </a:r>
            <a:endParaRPr lang="ru-RU" sz="2400" dirty="0"/>
          </a:p>
        </p:txBody>
      </p:sp>
      <p:pic>
        <p:nvPicPr>
          <p:cNvPr id="1026" name="Picture 2" descr="C:\Users\User7\Desktop\IMG_20161101_162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55967" cy="48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7\Desktop\IMG_20161101_162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16633"/>
            <a:ext cx="6858000" cy="79208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ручного труда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7289757"/>
              </p:ext>
            </p:extLst>
          </p:nvPr>
        </p:nvGraphicFramePr>
        <p:xfrm>
          <a:off x="179512" y="1315045"/>
          <a:ext cx="8856984" cy="52823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61134"/>
                <a:gridCol w="3795850"/>
              </a:tblGrid>
              <a:tr h="40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Старшая группа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Подготовительная группа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1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 процессе работы знакомятся с различными свойствами  материалов, способами их обработки, соединением в единое целое.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Детей привлекают к участию в заготовке природного и бросового материалов (шишек, желудей, каштанов, коры, листьев, соломы, скорлупы грецких орехов, катушек, спичечных коробков и др.), изготовлению игрушек-самоделок для игры, самостоятельной деятельности (игольницы, счетный материал, детали к костюмам для театральной деятельности и др.), подарков родителям, сотрудникам детского сада, малышам (закладки для книг, сувениры из природного материала и др.), украшений к праздникам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l">
                        <a:spcBef>
                          <a:spcPts val="36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выполняют простой ремонт игрушек (книг, ко­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робок, атрибутов).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Пришивают пуговицы.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5" dirty="0" smtClean="0">
                          <a:solidFill>
                            <a:schemeClr val="tx1"/>
                          </a:solidFill>
                          <a:effectLst/>
                        </a:rPr>
                        <a:t>Сортируют </a:t>
                      </a:r>
                      <a:r>
                        <a:rPr lang="ru-RU" sz="2000" spc="-5" dirty="0">
                          <a:solidFill>
                            <a:schemeClr val="tx1"/>
                          </a:solidFill>
                          <a:effectLst/>
                        </a:rPr>
                        <a:t>природный материал, подготавливают его к работе.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Под руководством воспитателя изготавливают мелкий счетный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материал, пособия для занятий.</a:t>
                      </a:r>
                    </a:p>
                    <a:p>
                      <a:pPr marR="6350"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Делают заготовки для дальнейшей художественной деятельнос­ти (приготовление папье-маше, </a:t>
                      </a:r>
                      <a:r>
                        <a:rPr lang="ru-RU" sz="2000" spc="-10" dirty="0" smtClean="0">
                          <a:solidFill>
                            <a:schemeClr val="tx1"/>
                          </a:solidFill>
                          <a:effectLst/>
                        </a:rPr>
                        <a:t>оклеивание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коробок, вырезание эле­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ментов из пластиковых бутылок и пр.).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52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632848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88641"/>
            <a:ext cx="6858000" cy="100811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Санитарно-эпидемиологические </a:t>
            </a:r>
            <a:r>
              <a:rPr lang="ru-RU" sz="2400" dirty="0">
                <a:solidFill>
                  <a:srgbClr val="C00000"/>
                </a:solidFill>
              </a:rPr>
              <a:t>требования к  организации и содержанию работы по трудовому воспитанию.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 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8329889"/>
              </p:ext>
            </p:extLst>
          </p:nvPr>
        </p:nvGraphicFramePr>
        <p:xfrm>
          <a:off x="179512" y="1484785"/>
          <a:ext cx="8784976" cy="53900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36704"/>
                <a:gridCol w="2448272"/>
              </a:tblGrid>
              <a:tr h="432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 2.4.1.2660-10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 2.4.1.3049-13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3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При озеленении территории не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посадка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деревьев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кустарников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ядовитыми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целях предупреждения возникновения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детей, и колючих кустарников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 При достаточной площади участка в состав хозяйственной зоны могут быть включены: площадки для огорода, ягодника, фруктового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При озеленении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посадка плодоносящих деревьев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кустарников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ядовитых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колючих растений.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72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6.13  В отдельных помещениях или в отдельно выделенных местах возможна организация уголков и комнат природы,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фитоогорода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фитобара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других. При их организации соблюдают следующие требования: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животные и растения должны быть безопасны для детей и взрослых;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недопустимы больные, агрессивные и непредсказуемые в своем поведении животные, а также ядовитые и колючие растения;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животных принимают с разрешения органов ветеринарного надзора (постановка на учет, своевременные прививки, гигиенические процедуры);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недопустимо принимать бродячих животных;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уборка за животными и уход за растениями осуществляется ежедневно и только персоналом дошкольной организации. Полив растений могут осуществлять дети.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Комнату природы оборудуют подводкой горячей и холодной воды, канализацией, стеллажами для хранения инвентаря и корма. Корма для животных следует хранить в местах, недоступных для детей.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аквариумов, животных, птиц в помещениях групповых не допускается.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6.11 Размещение аквариумов, животных, птиц в помещениях групповых не допускается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96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1321"/>
            <a:ext cx="7200800" cy="101543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4259367"/>
              </p:ext>
            </p:extLst>
          </p:nvPr>
        </p:nvGraphicFramePr>
        <p:xfrm>
          <a:off x="395536" y="1484784"/>
          <a:ext cx="8640960" cy="50928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68552"/>
                <a:gridCol w="3672408"/>
              </a:tblGrid>
              <a:tr h="636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СанПиН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2.4.1.2660-10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СанПиН 2.4.1.3049-13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9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 На подоконниках в групповых не следует размещать широколистные цветы, снижающие уровень естественного освещения, а так же цветы, превышающие высоту 15 см (от подоконника)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  Не рекомендуется размещать цветы в горшках на подоконниках в групповых и спальных помещениях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6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12.22  Общественно-полезный труд детей  старшей и подготовительной групп проводится в форме самообслуживания, элементарного хозяйственно-бытового труда и труда на природе (сервировка столов, помощь в подготовке к занятиям). Его продолжительность не должна превышать 20 минут в день.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9957" y="1813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i="1" dirty="0" smtClean="0"/>
              <a:t>асилий Сухомлинский в книге «Сердце отдаю детям» отмечал, что трудовая жизнь в годы детства — одно из важных условий формирования гармоничного человека. Необходимо, чтобы, живя с детства в труде и с трудом, маленький человек чувствовал потребность в другом человеке именно для совместной работы, для творчества.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869160"/>
            <a:ext cx="6215106" cy="1215008"/>
          </a:xfrm>
        </p:spPr>
        <p:txBody>
          <a:bodyPr>
            <a:norm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4400" dirty="0" smtClean="0"/>
              <a:t>СПАСИБО ЗА ВНИМАНИЕ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8640"/>
            <a:ext cx="6491064" cy="3921299"/>
          </a:xfrm>
        </p:spPr>
        <p:txBody>
          <a:bodyPr>
            <a:normAutofit fontScale="92500"/>
          </a:bodyPr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Таким </a:t>
            </a:r>
            <a:r>
              <a:rPr lang="ru-RU" dirty="0">
                <a:solidFill>
                  <a:schemeClr val="tx1"/>
                </a:solidFill>
              </a:rPr>
              <a:t>образом, только творческий подход к решению проблемы по формированию у детей позитивных установок к различным видам труда и творчества в современных образовательных условиях позволит достичь </a:t>
            </a:r>
            <a:r>
              <a:rPr lang="ru-RU" dirty="0" smtClean="0">
                <a:solidFill>
                  <a:schemeClr val="tx1"/>
                </a:solidFill>
              </a:rPr>
              <a:t>высоких </a:t>
            </a:r>
            <a:r>
              <a:rPr lang="ru-RU" dirty="0">
                <a:solidFill>
                  <a:schemeClr val="tx1"/>
                </a:solidFill>
              </a:rPr>
              <a:t>результатов.   </a:t>
            </a:r>
          </a:p>
        </p:txBody>
      </p:sp>
    </p:spTree>
    <p:extLst>
      <p:ext uri="{BB962C8B-B14F-4D97-AF65-F5344CB8AC3E}">
        <p14:creationId xmlns:p14="http://schemas.microsoft.com/office/powerpoint/2010/main" xmlns="" val="40579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62239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Перечень </a:t>
            </a:r>
            <a:r>
              <a:rPr lang="ru-RU" sz="2400" dirty="0">
                <a:solidFill>
                  <a:srgbClr val="FF0000"/>
                </a:solidFill>
              </a:rPr>
              <a:t>литературы: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1. ФГОС </a:t>
            </a:r>
            <a:r>
              <a:rPr lang="ru-RU" sz="1500" dirty="0">
                <a:solidFill>
                  <a:schemeClr val="tx1"/>
                </a:solidFill>
              </a:rPr>
              <a:t>ДО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r>
              <a:rPr lang="ru-RU" sz="1500" dirty="0">
                <a:solidFill>
                  <a:schemeClr val="tx1"/>
                </a:solidFill>
              </a:rPr>
              <a:t> 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2</a:t>
            </a:r>
            <a:r>
              <a:rPr lang="ru-RU" sz="1500" dirty="0">
                <a:solidFill>
                  <a:schemeClr val="tx1"/>
                </a:solidFill>
              </a:rPr>
              <a:t>.  «Санитарно-эпидемиологические требования к устройству, содержанию и     организации режима работы дошкольных образовательных организаций» </a:t>
            </a:r>
            <a:r>
              <a:rPr lang="ru-RU" sz="1500" dirty="0" smtClean="0">
                <a:solidFill>
                  <a:schemeClr val="tx1"/>
                </a:solidFill>
              </a:rPr>
              <a:t>Сан </a:t>
            </a:r>
            <a:r>
              <a:rPr lang="ru-RU" sz="1500" dirty="0" err="1" smtClean="0">
                <a:solidFill>
                  <a:schemeClr val="tx1"/>
                </a:solidFill>
              </a:rPr>
              <a:t>Пин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2.4.1.3049-13. – Санкт-Петербург: ДЕТСВО-ПРЕСС, 2014.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 </a:t>
            </a:r>
            <a:r>
              <a:rPr lang="ru-RU" sz="1500" dirty="0" smtClean="0">
                <a:solidFill>
                  <a:schemeClr val="tx1"/>
                </a:solidFill>
              </a:rPr>
              <a:t>3</a:t>
            </a:r>
            <a:r>
              <a:rPr lang="ru-RU" sz="1500" dirty="0">
                <a:solidFill>
                  <a:schemeClr val="tx1"/>
                </a:solidFill>
              </a:rPr>
              <a:t>.  Трудовое воспитание в детском саду. Система работы с детьми 3-7 лет/ </a:t>
            </a:r>
            <a:r>
              <a:rPr lang="ru-RU" sz="1500" dirty="0" err="1">
                <a:solidFill>
                  <a:schemeClr val="tx1"/>
                </a:solidFill>
              </a:rPr>
              <a:t>Куцакова</a:t>
            </a:r>
            <a:r>
              <a:rPr lang="ru-RU" sz="1500" dirty="0">
                <a:solidFill>
                  <a:schemeClr val="tx1"/>
                </a:solidFill>
              </a:rPr>
              <a:t> Л.В.  –  М.: МОЗАИКА-СИНТЕЗ, 2012. 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4</a:t>
            </a:r>
            <a:r>
              <a:rPr lang="ru-RU" sz="1500" dirty="0">
                <a:solidFill>
                  <a:schemeClr val="tx1"/>
                </a:solidFill>
              </a:rPr>
              <a:t>. Ознакомление с предметным и социальным миром. Система работы в подготовительной к школе группе детского сада /</a:t>
            </a:r>
            <a:r>
              <a:rPr lang="ru-RU" sz="1500" dirty="0" err="1">
                <a:solidFill>
                  <a:schemeClr val="tx1"/>
                </a:solidFill>
              </a:rPr>
              <a:t>Дыбина</a:t>
            </a:r>
            <a:r>
              <a:rPr lang="ru-RU" sz="1500" dirty="0">
                <a:solidFill>
                  <a:schemeClr val="tx1"/>
                </a:solidFill>
              </a:rPr>
              <a:t> О.В. –  М.: МОЗАИКА-СИНТЕЗ, 2012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5. Ознакомление </a:t>
            </a:r>
            <a:r>
              <a:rPr lang="ru-RU" sz="1500" dirty="0">
                <a:solidFill>
                  <a:schemeClr val="tx1"/>
                </a:solidFill>
              </a:rPr>
              <a:t>с предметным и социальным миром. Система работы в подготовительной к школе группе детского сада / </a:t>
            </a:r>
            <a:r>
              <a:rPr lang="ru-RU" sz="1500" dirty="0" err="1">
                <a:solidFill>
                  <a:schemeClr val="tx1"/>
                </a:solidFill>
              </a:rPr>
              <a:t>Дыбина</a:t>
            </a:r>
            <a:r>
              <a:rPr lang="ru-RU" sz="1500" dirty="0">
                <a:solidFill>
                  <a:schemeClr val="tx1"/>
                </a:solidFill>
              </a:rPr>
              <a:t> О.В.–  М.: МОЗАИКА-СИНТЕЗ, </a:t>
            </a:r>
            <a:r>
              <a:rPr lang="ru-RU" sz="1500" dirty="0" smtClean="0">
                <a:solidFill>
                  <a:schemeClr val="tx1"/>
                </a:solidFill>
              </a:rPr>
              <a:t>2012.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6. Изобразительная </a:t>
            </a:r>
            <a:r>
              <a:rPr lang="ru-RU" sz="1500" dirty="0">
                <a:solidFill>
                  <a:schemeClr val="tx1"/>
                </a:solidFill>
              </a:rPr>
              <a:t>деятельность и художественный труд с использованием современных материалов в ДОУ /Потапова Е.В. – СПб.: ООО «ИЗДАТЕЛЬСТВО «ДЕТСТВО-ПРЕСС»,</a:t>
            </a:r>
            <a:r>
              <a:rPr lang="ru-RU" sz="1500" dirty="0" smtClean="0">
                <a:solidFill>
                  <a:schemeClr val="tx1"/>
                </a:solidFill>
              </a:rPr>
              <a:t>2012.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7</a:t>
            </a:r>
            <a:r>
              <a:rPr lang="ru-RU" sz="1500" dirty="0">
                <a:solidFill>
                  <a:schemeClr val="tx1"/>
                </a:solidFill>
              </a:rPr>
              <a:t>. Труд. Как работать по программе «Детство»: учебно-методическое пособие СПб.: ООО «ИЗДАТЕЛЬСТВО «ДЕТСТВО-ПРЕСС</a:t>
            </a:r>
            <a:r>
              <a:rPr lang="ru-RU" sz="1500" dirty="0" smtClean="0">
                <a:solidFill>
                  <a:schemeClr val="tx1"/>
                </a:solidFill>
              </a:rPr>
              <a:t>», 2012</a:t>
            </a:r>
            <a:r>
              <a:rPr lang="ru-RU" sz="15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8</a:t>
            </a:r>
            <a:r>
              <a:rPr lang="ru-RU" sz="1500" dirty="0">
                <a:solidFill>
                  <a:schemeClr val="tx1"/>
                </a:solidFill>
              </a:rPr>
              <a:t>. Тематические педсоветы в ДОУ: подготовка и проведение / Н.В. </a:t>
            </a:r>
            <a:r>
              <a:rPr lang="ru-RU" sz="1500" dirty="0" err="1">
                <a:solidFill>
                  <a:schemeClr val="tx1"/>
                </a:solidFill>
              </a:rPr>
              <a:t>Елжова</a:t>
            </a:r>
            <a:r>
              <a:rPr lang="ru-RU" sz="1500" dirty="0">
                <a:solidFill>
                  <a:schemeClr val="tx1"/>
                </a:solidFill>
              </a:rPr>
              <a:t>. </a:t>
            </a:r>
            <a:r>
              <a:rPr lang="ru-RU" sz="1500" dirty="0" smtClean="0">
                <a:solidFill>
                  <a:schemeClr val="tx1"/>
                </a:solidFill>
              </a:rPr>
              <a:t>–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Ростов </a:t>
            </a:r>
            <a:r>
              <a:rPr lang="ru-RU" sz="1500" dirty="0">
                <a:solidFill>
                  <a:schemeClr val="tx1"/>
                </a:solidFill>
              </a:rPr>
              <a:t>н/Д: Феникс. – 2012, с. </a:t>
            </a:r>
            <a:r>
              <a:rPr lang="ru-RU" sz="1500" dirty="0" smtClean="0">
                <a:solidFill>
                  <a:schemeClr val="tx1"/>
                </a:solidFill>
              </a:rPr>
              <a:t>128-156.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9</a:t>
            </a:r>
            <a:r>
              <a:rPr lang="ru-RU" sz="1500" dirty="0">
                <a:solidFill>
                  <a:schemeClr val="tx1"/>
                </a:solidFill>
              </a:rPr>
              <a:t>. Журнал «Справочник старшего воспитателя» №9 (с.6-8),  №10 (с. 8-21), №12 (с.5-25) -  2013г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760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6858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Трудовая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300" dirty="0"/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3.1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инициативы, способности самостоятельно себя реализовать в различных видах труда и творчества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80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Задачи трудового воспитания детей дошкольного возраста по группам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6608995"/>
              </p:ext>
            </p:extLst>
          </p:nvPr>
        </p:nvGraphicFramePr>
        <p:xfrm>
          <a:off x="323528" y="1556792"/>
          <a:ext cx="8640959" cy="4834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828"/>
                <a:gridCol w="1500198"/>
                <a:gridCol w="1639696"/>
                <a:gridCol w="2581991"/>
                <a:gridCol w="1385246"/>
              </a:tblGrid>
              <a:tr h="80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1-я 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2-я 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Средняя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Подготови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-тельная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11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Начинается приобщение детей к трудовой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Основной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вид труда в этом возрасте —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самообслуживание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Продолжается формирование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 детей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желания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посильно-му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труду.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активно овладевают различными трудовыми навыками и приемами труда в природе,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хозяйственно-бытового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труда и самообслуживания.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Добавляется ручной труд.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Делается акцент на формирование всех доступных детям умений, навыков в различных видах труда. Формируется осознанное отношение и интерес к трудовой деятельности, умение достигать результата.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Сформированные навыки и умения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совершенствуются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2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000" y="19835"/>
            <a:ext cx="6935144" cy="936104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300" dirty="0" smtClean="0">
                <a:solidFill>
                  <a:srgbClr val="C00000"/>
                </a:solidFill>
              </a:rPr>
              <a:t>Принципы </a:t>
            </a:r>
            <a:r>
              <a:rPr lang="ru-RU" sz="2300" dirty="0">
                <a:solidFill>
                  <a:srgbClr val="C00000"/>
                </a:solidFill>
              </a:rPr>
              <a:t>воспитания у детей позитивного отношения к труду</a:t>
            </a:r>
            <a:br>
              <a:rPr lang="ru-RU" sz="2300" dirty="0">
                <a:solidFill>
                  <a:srgbClr val="C00000"/>
                </a:solidFill>
              </a:rPr>
            </a:b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взрослых, признание ребенка полноценным участником образовательных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(амплификация) детского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возрасту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особенностям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развития);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 (системности и последовательности);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 (использование новейших информационных технологий);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75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374" y="188640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в ДОУ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- бытовой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</a:p>
        </p:txBody>
      </p:sp>
    </p:spTree>
    <p:extLst>
      <p:ext uri="{BB962C8B-B14F-4D97-AF65-F5344CB8AC3E}">
        <p14:creationId xmlns:p14="http://schemas.microsoft.com/office/powerpoint/2010/main" xmlns="" val="3738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580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Компоненты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трудовой деятельности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Мотив  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причина</a:t>
            </a:r>
            <a:r>
              <a:rPr lang="ru-RU" sz="2400" i="1" u="sng" dirty="0">
                <a:solidFill>
                  <a:schemeClr val="tx1"/>
                </a:solidFill>
              </a:rPr>
              <a:t>, побуждающая к трудовой деятельности или заинтересовывающий момент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Цель </a:t>
            </a:r>
            <a:r>
              <a:rPr lang="ru-RU" i="1" u="sng" dirty="0" smtClean="0">
                <a:solidFill>
                  <a:schemeClr val="tx1"/>
                </a:solidFill>
              </a:rPr>
              <a:t>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то</a:t>
            </a:r>
            <a:r>
              <a:rPr lang="ru-RU" sz="2400" i="1" u="sng" dirty="0">
                <a:solidFill>
                  <a:schemeClr val="tx1"/>
                </a:solidFill>
              </a:rPr>
              <a:t>, к чему надо </a:t>
            </a:r>
            <a:r>
              <a:rPr lang="ru-RU" sz="2400" i="1" u="sng" dirty="0" smtClean="0">
                <a:solidFill>
                  <a:schemeClr val="tx1"/>
                </a:solidFill>
              </a:rPr>
              <a:t>стремиться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Т</a:t>
            </a:r>
            <a:r>
              <a:rPr lang="ru-RU" i="1" dirty="0" smtClean="0">
                <a:solidFill>
                  <a:schemeClr val="tx1"/>
                </a:solidFill>
              </a:rPr>
              <a:t>рудовые действия</a:t>
            </a:r>
            <a:r>
              <a:rPr lang="ru-RU" sz="2400" i="1" dirty="0" smtClean="0">
                <a:solidFill>
                  <a:schemeClr val="tx1"/>
                </a:solidFill>
              </a:rPr>
              <a:t> –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то,  при помощи чего осуществляется цель и достигается результат</a:t>
            </a:r>
            <a:endParaRPr lang="ru-RU" i="1" u="sng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Планирование  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умение предвидеть предстоящую работу</a:t>
            </a:r>
            <a:endParaRPr lang="ru-RU" sz="2400" i="1" u="sng" dirty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Результат </a:t>
            </a:r>
            <a:r>
              <a:rPr lang="ru-RU" i="1" u="sng" dirty="0" smtClean="0">
                <a:solidFill>
                  <a:schemeClr val="tx1"/>
                </a:solidFill>
              </a:rPr>
              <a:t>-  </a:t>
            </a:r>
            <a:r>
              <a:rPr lang="ru-RU" sz="2400" i="1" u="sng" dirty="0">
                <a:solidFill>
                  <a:schemeClr val="tx1"/>
                </a:solidFill>
              </a:rPr>
              <a:t>это показатель завершения работы,  фактор,  помогающий воспитывать у детей интерес к труду.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6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309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- труд, направленный на удовлетворение повседневных личных потребностей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50533" cy="4525963"/>
          </a:xfrm>
        </p:spPr>
        <p:txBody>
          <a:bodyPr/>
          <a:lstStyle/>
          <a:p>
            <a:pPr lvl="2"/>
            <a:endParaRPr lang="ru-RU" smtClean="0"/>
          </a:p>
          <a:p>
            <a:pPr lvl="2"/>
            <a:endParaRPr lang="ru-RU" smtClean="0"/>
          </a:p>
          <a:p>
            <a:pPr lvl="2"/>
            <a:endParaRPr lang="ru-RU" smtClean="0"/>
          </a:p>
          <a:p>
            <a:pPr lvl="2"/>
            <a:endParaRPr lang="ru-RU" smtClean="0"/>
          </a:p>
          <a:p>
            <a:pPr lvl="2"/>
            <a:endParaRPr lang="ru-RU" dirty="0"/>
          </a:p>
        </p:txBody>
      </p:sp>
      <p:pic>
        <p:nvPicPr>
          <p:cNvPr id="1027" name="Picture 3" descr="C:\Users\User7\Desktop\DSCN2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20480" cy="32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7\Desktop\DSCN2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967295"/>
            <a:ext cx="4119619" cy="31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90207_121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928802"/>
            <a:ext cx="4143404" cy="3143272"/>
          </a:xfrm>
          <a:prstGeom prst="rect">
            <a:avLst/>
          </a:prstGeom>
        </p:spPr>
      </p:pic>
      <p:pic>
        <p:nvPicPr>
          <p:cNvPr id="8" name="Рисунок 7" descr="20190117_082550.jpg"/>
          <p:cNvPicPr>
            <a:picLocks noChangeAspect="1"/>
          </p:cNvPicPr>
          <p:nvPr/>
        </p:nvPicPr>
        <p:blipFill>
          <a:blip r:embed="rId5" cstate="print"/>
          <a:srcRect l="28125" t="11111" r="21875"/>
          <a:stretch>
            <a:fillRect/>
          </a:stretch>
        </p:blipFill>
        <p:spPr>
          <a:xfrm>
            <a:off x="4572000" y="2357430"/>
            <a:ext cx="4357718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0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bkorovka</Template>
  <TotalTime>2439</TotalTime>
  <Words>1295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«Современные  подходы  к трудовому воспитанию   дошкольников  в свете ФГОС ДО»                                                                                              </vt:lpstr>
      <vt:lpstr>Слайд 2</vt:lpstr>
      <vt:lpstr> Трудовая деятельность в  ДОУ в свете ФГОС </vt:lpstr>
      <vt:lpstr>Слайд 4</vt:lpstr>
      <vt:lpstr>Задачи трудового воспитания детей дошкольного возраста по группам</vt:lpstr>
      <vt:lpstr> Принципы воспитания у детей позитивного отношения к труду </vt:lpstr>
      <vt:lpstr> Виды   труда в ДОУ </vt:lpstr>
      <vt:lpstr> Компоненты трудовой деятельности </vt:lpstr>
      <vt:lpstr> Самообслуживание - труд, направленный на удовлетворение повседневных личных потребностей </vt:lpstr>
      <vt:lpstr> Овладение компонентами трудовой деятельности в процессе самообслуживания </vt:lpstr>
      <vt:lpstr>Хозяйственно-бытовой труд направлен на поддержание чистоты и порядка в помещении и на участке, помощь взрослым при организации режимных процессов.</vt:lpstr>
      <vt:lpstr> Овладение компонентами трудовой деятельности в процессе хозяйственно-бытового труда </vt:lpstr>
      <vt:lpstr> Труд в природе  - в уголке природы, в цветнике, на огороде </vt:lpstr>
      <vt:lpstr>  Овладение компонентами трудовой деятельности в процессе труда в природе  </vt:lpstr>
      <vt:lpstr>Ручной труд - развивает конструктивные способности детей, полезные практические навыки и ориентировки, формирует интерес к работе, готовность справиться с ней </vt:lpstr>
      <vt:lpstr> Овладение компонентами трудовой деятельности в процессе ручного труда </vt:lpstr>
      <vt:lpstr>Слайд 17</vt:lpstr>
      <vt:lpstr>  Санитарно-эпидемиологические требования к  организации и содержанию работы по трудовому воспитанию.   </vt:lpstr>
      <vt:lpstr> Санитарно-эпидемиологические требования к  организации и содержанию работы по трудовому воспитанию. </vt:lpstr>
      <vt:lpstr> СПАСИБО ЗА ВНИМАНИЕ </vt:lpstr>
      <vt:lpstr>  Перечень литературы:   </vt:lpstr>
    </vt:vector>
  </TitlesOfParts>
  <Company>Департамент Образования города 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Future</cp:lastModifiedBy>
  <cp:revision>108</cp:revision>
  <dcterms:created xsi:type="dcterms:W3CDTF">2014-10-07T13:01:36Z</dcterms:created>
  <dcterms:modified xsi:type="dcterms:W3CDTF">2022-10-12T08:54:55Z</dcterms:modified>
</cp:coreProperties>
</file>