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3" r:id="rId27"/>
    <p:sldId id="284" r:id="rId28"/>
    <p:sldId id="285" r:id="rId29"/>
    <p:sldId id="287" r:id="rId30"/>
    <p:sldId id="288" r:id="rId31"/>
    <p:sldId id="295" r:id="rId32"/>
    <p:sldId id="296" r:id="rId33"/>
    <p:sldId id="297" r:id="rId34"/>
    <p:sldId id="298" r:id="rId35"/>
    <p:sldId id="299" r:id="rId36"/>
    <p:sldId id="301" r:id="rId37"/>
    <p:sldId id="302" r:id="rId38"/>
    <p:sldId id="303" r:id="rId39"/>
    <p:sldId id="306" r:id="rId40"/>
  </p:sldIdLst>
  <p:sldSz cx="9144000" cy="6858000" type="screen4x3"/>
  <p:notesSz cx="9144000" cy="6858000"/>
  <p:embeddedFontLst>
    <p:embeddedFont>
      <p:font typeface="Calibri" pitchFamily="34" charset="0"/>
      <p:regular r:id="rId41"/>
      <p:bold r:id="rId42"/>
      <p:italic r:id="rId43"/>
      <p:boldItalic r:id="rId44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008" y="-77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2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3.fntdata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pPr/>
              <a:t>3/10/2025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237092" y="642561"/>
            <a:ext cx="5869887" cy="9995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0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Times New Roman"/>
                <a:cs typeface="Times New Roman"/>
              </a:rPr>
              <a:t>Муниципальное дошкольное образовательное автономное учреждение</a:t>
            </a:r>
          </a:p>
          <a:p>
            <a:pPr marL="181406" marR="0">
              <a:lnSpc>
                <a:spcPts val="1550"/>
              </a:lnSpc>
              <a:spcBef>
                <a:spcPts val="1409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Times New Roman"/>
                <a:cs typeface="Times New Roman"/>
              </a:rPr>
              <a:t>«Детский сад № 106 «Анютины глазки» комбинированного вида»</a:t>
            </a:r>
          </a:p>
          <a:p>
            <a:pPr marL="2498013" marR="0">
              <a:lnSpc>
                <a:spcPts val="1550"/>
              </a:lnSpc>
              <a:spcBef>
                <a:spcPts val="1409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Times New Roman"/>
                <a:cs typeface="Times New Roman"/>
              </a:rPr>
              <a:t>г. Орска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428728" y="2357430"/>
            <a:ext cx="6428692" cy="19235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06524" marR="0">
              <a:lnSpc>
                <a:spcPts val="4284"/>
              </a:lnSpc>
              <a:spcBef>
                <a:spcPts val="0"/>
              </a:spcBef>
              <a:spcAft>
                <a:spcPts val="0"/>
              </a:spcAft>
            </a:pPr>
            <a:r>
              <a:rPr sz="3600" b="1" i="1" spc="5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ПРОЕКТ</a:t>
            </a:r>
          </a:p>
          <a:p>
            <a:pPr marL="0" marR="0">
              <a:lnSpc>
                <a:spcPts val="3344"/>
              </a:lnSpc>
              <a:spcBef>
                <a:spcPts val="250"/>
              </a:spcBef>
              <a:spcAft>
                <a:spcPts val="0"/>
              </a:spcAft>
            </a:pPr>
            <a:r>
              <a:rPr sz="3600" b="1" i="1" spc="-388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sz="3600" b="1" i="1" spc="-42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Сенсорное</a:t>
            </a:r>
            <a:r>
              <a:rPr sz="3600" spc="-584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spc="-584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sz="3600" b="1" i="1" spc="-446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развитие</a:t>
            </a:r>
            <a:r>
              <a:rPr sz="3600" spc="-584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spc="-584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sz="3600" b="1" i="1" spc="-405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детей</a:t>
            </a:r>
            <a:r>
              <a:rPr sz="3600" spc="-679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spc="-679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sz="3600" b="1" i="1" spc="-383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среднего</a:t>
            </a:r>
            <a:endParaRPr sz="3600" b="1" i="1" spc="-383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9075" marR="0">
              <a:lnSpc>
                <a:spcPts val="3272"/>
              </a:lnSpc>
              <a:spcBef>
                <a:spcPts val="103"/>
              </a:spcBef>
              <a:spcAft>
                <a:spcPts val="0"/>
              </a:spcAft>
            </a:pPr>
            <a:r>
              <a:rPr sz="3600" b="1" i="1" spc="-446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дошкольного</a:t>
            </a:r>
            <a:r>
              <a:rPr sz="3600" spc="-642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spc="-642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sz="3600" b="1" i="1" spc="-429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возраста</a:t>
            </a:r>
            <a:r>
              <a:rPr sz="3600" spc="-659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spc="-659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sz="3600" b="1" i="1" spc="-435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посредством</a:t>
            </a:r>
            <a:endParaRPr sz="3600" b="1" i="1" spc="-435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18819" marR="0">
              <a:lnSpc>
                <a:spcPts val="3492"/>
              </a:lnSpc>
              <a:spcBef>
                <a:spcPts val="0"/>
              </a:spcBef>
              <a:spcAft>
                <a:spcPts val="0"/>
              </a:spcAft>
            </a:pPr>
            <a:r>
              <a:rPr sz="3600" b="1" i="1" spc="-326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дидактических</a:t>
            </a:r>
            <a:r>
              <a:rPr sz="3600" spc="-37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spc="-37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3600" b="1" i="1" spc="-213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игр</a:t>
            </a:r>
            <a:r>
              <a:rPr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932294" y="5712688"/>
            <a:ext cx="1567891" cy="474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5255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sz="1800" b="1" i="1" dirty="0">
                <a:solidFill>
                  <a:srgbClr val="006FC0"/>
                </a:solidFill>
                <a:latin typeface="Times New Roman"/>
                <a:cs typeface="Times New Roman"/>
              </a:rPr>
              <a:t>Выполнила:</a:t>
            </a:r>
          </a:p>
          <a:p>
            <a:pPr marL="0" marR="0">
              <a:lnSpc>
                <a:spcPts val="1716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b="1" i="1" spc="-10" dirty="0" smtClean="0">
                <a:solidFill>
                  <a:srgbClr val="006FC0"/>
                </a:solidFill>
                <a:latin typeface="Times New Roman"/>
                <a:cs typeface="Times New Roman"/>
              </a:rPr>
              <a:t>Рейдер Е.Ю.</a:t>
            </a:r>
            <a:endParaRPr sz="1800" b="1" i="1" dirty="0">
              <a:solidFill>
                <a:srgbClr val="006FC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1998979" y="927709"/>
            <a:ext cx="6062427" cy="4743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1857756" y="2496388"/>
            <a:ext cx="6284083" cy="3962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985135" y="450392"/>
            <a:ext cx="5132400" cy="1656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2. Этап –основной (реализация проекта)</a:t>
            </a:r>
          </a:p>
          <a:p>
            <a:pPr marL="706119" marR="0">
              <a:lnSpc>
                <a:spcPts val="1993"/>
              </a:lnSpc>
              <a:spcBef>
                <a:spcPts val="104"/>
              </a:spcBef>
              <a:spcAft>
                <a:spcPts val="0"/>
              </a:spcAft>
            </a:pP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Дидактическая</a:t>
            </a:r>
            <a:r>
              <a:rPr sz="1800" b="1" spc="-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игра</a:t>
            </a:r>
            <a:r>
              <a:rPr sz="1800" b="1" spc="-51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«Сложи</a:t>
            </a:r>
            <a:r>
              <a:rPr sz="1800"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узор»</a:t>
            </a:r>
          </a:p>
          <a:p>
            <a:pPr marL="51130" marR="0">
              <a:lnSpc>
                <a:spcPts val="1993"/>
              </a:lnSpc>
              <a:spcBef>
                <a:spcPts val="169"/>
              </a:spcBef>
              <a:spcAft>
                <a:spcPts val="0"/>
              </a:spcAft>
            </a:pPr>
            <a:r>
              <a:rPr sz="1600" b="1" dirty="0">
                <a:solidFill>
                  <a:srgbClr val="001F5F"/>
                </a:solidFill>
                <a:latin typeface="Times New Roman"/>
                <a:cs typeface="Times New Roman"/>
              </a:rPr>
              <a:t>Цель</a:t>
            </a:r>
            <a:r>
              <a:rPr sz="1800" b="1" dirty="0">
                <a:solidFill>
                  <a:srgbClr val="001F5F"/>
                </a:solidFill>
                <a:latin typeface="Times New Roman"/>
                <a:cs typeface="Times New Roman"/>
              </a:rPr>
              <a:t>:</a:t>
            </a:r>
            <a:r>
              <a:rPr sz="1800" b="1" spc="-22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учить</a:t>
            </a:r>
            <a:r>
              <a:rPr sz="1800" spc="-5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логическому</a:t>
            </a:r>
            <a:r>
              <a:rPr sz="1800" spc="-4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и</a:t>
            </a:r>
            <a:r>
              <a:rPr sz="1800" spc="-3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образному</a:t>
            </a:r>
            <a:r>
              <a:rPr sz="1800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мышлению,</a:t>
            </a:r>
          </a:p>
          <a:p>
            <a:pPr marL="157607" marR="0">
              <a:lnSpc>
                <a:spcPts val="1993"/>
              </a:lnSpc>
              <a:spcBef>
                <a:spcPts val="154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умению</a:t>
            </a:r>
            <a:r>
              <a:rPr sz="1800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распознать и построить образ.</a:t>
            </a:r>
            <a:r>
              <a:rPr sz="1800" spc="1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Развитие</a:t>
            </a:r>
          </a:p>
          <a:p>
            <a:pPr marL="122834" marR="0">
              <a:lnSpc>
                <a:spcPts val="1993"/>
              </a:lnSpc>
              <a:spcBef>
                <a:spcPts val="104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конструктивного праксиса. Овладение навыками</a:t>
            </a:r>
          </a:p>
          <a:p>
            <a:pPr marL="672947" marR="0">
              <a:lnSpc>
                <a:spcPts val="1993"/>
              </a:lnSpc>
              <a:spcBef>
                <a:spcPts val="104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пространственного</a:t>
            </a:r>
            <a:r>
              <a:rPr sz="1800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ориентирования и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989933" y="2092426"/>
            <a:ext cx="3171977" cy="2912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пространственного</a:t>
            </a:r>
            <a:r>
              <a:rPr sz="1800" spc="-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мышления.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2214372" y="2318410"/>
            <a:ext cx="5423407" cy="40671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739212" y="579932"/>
            <a:ext cx="4533519" cy="7832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16406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«Палочки</a:t>
            </a:r>
            <a:r>
              <a:rPr sz="1800" b="1" spc="-2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Кюизенера»</a:t>
            </a:r>
          </a:p>
          <a:p>
            <a:pPr marL="0" marR="0">
              <a:lnSpc>
                <a:spcPts val="1993"/>
              </a:lnSpc>
              <a:spcBef>
                <a:spcPts val="164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Цель:</a:t>
            </a:r>
            <a:r>
              <a:rPr sz="1800" spc="-5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формирование</a:t>
            </a:r>
            <a:r>
              <a:rPr sz="1800" spc="-6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навыка</a:t>
            </a:r>
            <a:r>
              <a:rPr sz="1800" spc="-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измерительного</a:t>
            </a:r>
          </a:p>
          <a:p>
            <a:pPr marL="305015" marR="0">
              <a:lnSpc>
                <a:spcPts val="1716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сравнения</a:t>
            </a:r>
            <a:r>
              <a:rPr sz="1800" spc="-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по</a:t>
            </a:r>
            <a:r>
              <a:rPr sz="1800" spc="-1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длине, ширине и</a:t>
            </a:r>
            <a:r>
              <a:rPr sz="1800" spc="-1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высоте;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491994" y="1346923"/>
            <a:ext cx="5028630" cy="731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0223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закрепление знаний о геометрических фигурах,</a:t>
            </a:r>
          </a:p>
          <a:p>
            <a:pPr marL="0" marR="0">
              <a:lnSpc>
                <a:spcPts val="1733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благодаря</a:t>
            </a:r>
            <a:r>
              <a:rPr sz="1800" spc="-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выкладыванию</a:t>
            </a:r>
            <a:r>
              <a:rPr sz="1800" spc="-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их</a:t>
            </a:r>
            <a:r>
              <a:rPr sz="1800" spc="-4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при</a:t>
            </a:r>
            <a:r>
              <a:rPr sz="1800" spc="-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помощи</a:t>
            </a:r>
            <a:r>
              <a:rPr sz="1800" spc="-5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палочек</a:t>
            </a:r>
          </a:p>
          <a:p>
            <a:pPr marL="1940216" marR="0">
              <a:lnSpc>
                <a:spcPts val="1733"/>
              </a:lnSpc>
              <a:spcBef>
                <a:spcPts val="5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из набора.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2071116" y="1997938"/>
            <a:ext cx="5918707" cy="44386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700644" y="891704"/>
            <a:ext cx="6708614" cy="8382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52904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«Разложи по</a:t>
            </a:r>
            <a:r>
              <a:rPr sz="1800" b="1" spc="-2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цвету»</a:t>
            </a:r>
          </a:p>
          <a:p>
            <a:pPr marL="0" marR="0">
              <a:lnSpc>
                <a:spcPts val="1993"/>
              </a:lnSpc>
              <a:spcBef>
                <a:spcPts val="166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Цель:</a:t>
            </a:r>
            <a:r>
              <a:rPr sz="1800" spc="-1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учить</a:t>
            </a:r>
            <a:r>
              <a:rPr sz="1800" spc="-3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детей</a:t>
            </a:r>
            <a:r>
              <a:rPr sz="1800" spc="-1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различать основные</a:t>
            </a:r>
            <a:r>
              <a:rPr sz="1800" spc="-1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цвета,</a:t>
            </a:r>
            <a:r>
              <a:rPr sz="1800" spc="-3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развивать зрительное</a:t>
            </a:r>
          </a:p>
          <a:p>
            <a:pPr marL="1766062" marR="0">
              <a:lnSpc>
                <a:spcPts val="1993"/>
              </a:lnSpc>
              <a:spcBef>
                <a:spcPts val="104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восприятие,</a:t>
            </a:r>
            <a:r>
              <a:rPr sz="1800" spc="-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мелкую</a:t>
            </a:r>
            <a:r>
              <a:rPr sz="1800" spc="-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моторику.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Сенсорное развитие</a:t>
            </a: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(от лат. sensus – чувство, ощущение) предполагает формирование у ребенка процессов восприятия и представлений о предметах, объектах и явлениях окружающего мира. Человек рождается на свет с готовыми к функционированию органами чувств. Но это лишь предпосылки для восприятия окружающей действительности. Полноценное сенсорное развитие осуществляется только в процессе сенсорного воспитания, когда у детей целенаправленно формируются эталонные представления о цвете, форме, величине, о признаках и свойствах различных предметов и материалов, их положении в пространстве и др., развиваются все виды восприятия, тем самым закладывается основа для развития умственной деятельности.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Дети, обладающие сенсорной культурой, становятся способны различать широкую гамму красок, звуков, вкусовых ощущений. Сенсорные игры дают ребенку возможность различать и классифицировать предметы по размеру, форме, окраске, степени шероховатости или гладкости, по весу, температуре, вкусу, шуму, звучанию.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Период дошкольного детства является периодом интенсивного сенсорного развития ребенка. От его уровня в значительной степени зависит успешность умственного, физического, эстетического воспитания детей. Основное содержание сенсорного воспитания в детском саду – это ознакомление детей с сенсорными эталонами и обогащение способами обследования предметов. Сенсорное воспитание дошкольников направлено на то, чтобы научить детей точно, полно, и расчленено воспринимать предметы, их разнообразные свойства и отношения (цвет, форму, величину, расположение в пространстве).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2286000" y="2624569"/>
            <a:ext cx="5215128" cy="39121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905250" y="765036"/>
            <a:ext cx="1503883" cy="2944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Liberation Sans"/>
                <a:cs typeface="Liberation Sans"/>
              </a:rPr>
              <a:t>«</a:t>
            </a:r>
            <a:r>
              <a:rPr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Матрешка»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399665" y="1036853"/>
            <a:ext cx="4488942" cy="1658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Цель:</a:t>
            </a:r>
            <a:r>
              <a:rPr sz="1800" b="1" spc="-5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научить</a:t>
            </a:r>
            <a:r>
              <a:rPr sz="1800" spc="-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детей</a:t>
            </a:r>
            <a:r>
              <a:rPr sz="1800" spc="-5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различать</a:t>
            </a:r>
            <a:r>
              <a:rPr sz="1800" spc="-3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предметы</a:t>
            </a:r>
            <a:r>
              <a:rPr sz="1800" spc="-3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по</a:t>
            </a:r>
          </a:p>
          <a:p>
            <a:pPr marL="364489" marR="0">
              <a:lnSpc>
                <a:spcPts val="1993"/>
              </a:lnSpc>
              <a:spcBef>
                <a:spcPts val="104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величине. Учить простым действиям</a:t>
            </a:r>
          </a:p>
          <a:p>
            <a:pPr marL="364489" marR="0">
              <a:lnSpc>
                <a:spcPts val="1993"/>
              </a:lnSpc>
              <a:spcBef>
                <a:spcPts val="154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(вкладывать и вынимать предметы,</a:t>
            </a:r>
          </a:p>
          <a:p>
            <a:pPr marL="364489" marR="0">
              <a:lnSpc>
                <a:spcPts val="1993"/>
              </a:lnSpc>
              <a:spcBef>
                <a:spcPts val="104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открывать</a:t>
            </a:r>
            <a:r>
              <a:rPr sz="1800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и закрывать</a:t>
            </a:r>
            <a:r>
              <a:rPr sz="1800" spc="-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матрёшку).</a:t>
            </a:r>
          </a:p>
          <a:p>
            <a:pPr marL="31750" marR="0">
              <a:lnSpc>
                <a:spcPts val="1993"/>
              </a:lnSpc>
              <a:spcBef>
                <a:spcPts val="184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Обогащать</a:t>
            </a:r>
            <a:r>
              <a:rPr sz="1800" spc="-5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сенсорный</a:t>
            </a:r>
            <a:r>
              <a:rPr sz="1800" spc="-5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опыт</a:t>
            </a:r>
            <a:r>
              <a:rPr sz="1800" spc="-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при</a:t>
            </a:r>
            <a:r>
              <a:rPr sz="1800" spc="-5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знакомстве</a:t>
            </a:r>
          </a:p>
          <a:p>
            <a:pPr marL="1543685" marR="0">
              <a:lnSpc>
                <a:spcPts val="1993"/>
              </a:lnSpc>
              <a:spcBef>
                <a:spcPts val="154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с величиной.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2214372" y="2212225"/>
            <a:ext cx="5205985" cy="39052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791216" y="562787"/>
            <a:ext cx="2501265" cy="2912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«Перебери</a:t>
            </a:r>
            <a:r>
              <a:rPr sz="1800" b="1" spc="-5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зёрнышки»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948294" y="837081"/>
            <a:ext cx="6183519" cy="11125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0403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Цель: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Закрепление и развитие мелкой моторики, массаж</a:t>
            </a:r>
          </a:p>
          <a:p>
            <a:pPr marL="0" marR="0">
              <a:lnSpc>
                <a:spcPts val="1993"/>
              </a:lnSpc>
              <a:spcBef>
                <a:spcPts val="104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пальцев рук, повышение чувствительности пальцев. Развитие</a:t>
            </a:r>
          </a:p>
          <a:p>
            <a:pPr marL="239737" marR="0">
              <a:lnSpc>
                <a:spcPts val="1993"/>
              </a:lnSpc>
              <a:spcBef>
                <a:spcPts val="154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классификации</a:t>
            </a:r>
            <a:r>
              <a:rPr sz="1800" spc="-3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по</a:t>
            </a:r>
            <a:r>
              <a:rPr sz="1800" spc="-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различным признакам, формирование</a:t>
            </a:r>
          </a:p>
          <a:p>
            <a:pPr marL="1494231" marR="0">
              <a:lnSpc>
                <a:spcPts val="1993"/>
              </a:lnSpc>
              <a:spcBef>
                <a:spcPts val="179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основных</a:t>
            </a:r>
            <a:r>
              <a:rPr sz="1800" spc="3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сенсорных</a:t>
            </a:r>
            <a:r>
              <a:rPr sz="1800" spc="1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эталонов.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2642616" y="2782557"/>
            <a:ext cx="4712714" cy="35337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579340" y="777417"/>
            <a:ext cx="926439" cy="2912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«Бусы»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596567" y="1051712"/>
            <a:ext cx="6893163" cy="1384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sz="1800" i="1" dirty="0">
                <a:solidFill>
                  <a:srgbClr val="000000"/>
                </a:solidFill>
                <a:latin typeface="Times New Roman"/>
                <a:cs typeface="Times New Roman"/>
              </a:rPr>
              <a:t>Цель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:</a:t>
            </a:r>
            <a:r>
              <a:rPr sz="1800" spc="-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закрепление</a:t>
            </a:r>
            <a:r>
              <a:rPr sz="1800" spc="-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и</a:t>
            </a:r>
            <a:r>
              <a:rPr sz="1800" spc="-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развитие</a:t>
            </a:r>
            <a:r>
              <a:rPr sz="1800" spc="-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мелкой</a:t>
            </a:r>
            <a:r>
              <a:rPr sz="1800" spc="-5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моторики,</a:t>
            </a:r>
            <a:r>
              <a:rPr sz="1800" spc="-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зрительно-моторной</a:t>
            </a:r>
          </a:p>
          <a:p>
            <a:pPr marL="239420" marR="0">
              <a:lnSpc>
                <a:spcPts val="1993"/>
              </a:lnSpc>
              <a:spcBef>
                <a:spcPts val="104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координации,</a:t>
            </a:r>
            <a:r>
              <a:rPr sz="1800" spc="-2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различение</a:t>
            </a:r>
            <a:r>
              <a:rPr sz="1800" spc="-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предметов</a:t>
            </a:r>
            <a:r>
              <a:rPr sz="1800" spc="-4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по</a:t>
            </a:r>
            <a:r>
              <a:rPr sz="1800" spc="-3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форме,</a:t>
            </a:r>
            <a:r>
              <a:rPr sz="1800" spc="-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цвету,</a:t>
            </a:r>
            <a:r>
              <a:rPr sz="1800" spc="-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величине.</a:t>
            </a:r>
          </a:p>
          <a:p>
            <a:pPr marL="292773" marR="0">
              <a:lnSpc>
                <a:spcPts val="1993"/>
              </a:lnSpc>
              <a:spcBef>
                <a:spcPts val="169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Развитие концентрации внимания, усидчивости, аккуратности,</a:t>
            </a:r>
          </a:p>
          <a:p>
            <a:pPr marL="45770" marR="0">
              <a:lnSpc>
                <a:spcPts val="1993"/>
              </a:lnSpc>
              <a:spcBef>
                <a:spcPts val="154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творческого</a:t>
            </a:r>
            <a:r>
              <a:rPr sz="1800" spc="-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воображения.</a:t>
            </a:r>
            <a:r>
              <a:rPr sz="1800" spc="-6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Обучение</a:t>
            </a:r>
            <a:r>
              <a:rPr sz="1800" spc="-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приемам</a:t>
            </a:r>
            <a:r>
              <a:rPr sz="1800" spc="-6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работы</a:t>
            </a:r>
            <a:r>
              <a:rPr sz="1800" spc="-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по</a:t>
            </a:r>
            <a:r>
              <a:rPr sz="1800" spc="-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образцам</a:t>
            </a:r>
            <a:r>
              <a:rPr sz="1800" spc="-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и</a:t>
            </a:r>
          </a:p>
          <a:p>
            <a:pPr marL="1524457" marR="0">
              <a:lnSpc>
                <a:spcPts val="1993"/>
              </a:lnSpc>
              <a:spcBef>
                <a:spcPts val="104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создание собственного</a:t>
            </a:r>
            <a:r>
              <a:rPr sz="1800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произведения.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1357884" y="1784337"/>
            <a:ext cx="3634771" cy="45624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071872" y="1784337"/>
            <a:ext cx="3636292" cy="45624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033333" y="837094"/>
            <a:ext cx="6157494" cy="8402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78812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«Переплети ленты»</a:t>
            </a:r>
          </a:p>
          <a:p>
            <a:pPr marL="0" marR="0">
              <a:lnSpc>
                <a:spcPts val="1993"/>
              </a:lnSpc>
              <a:spcBef>
                <a:spcPts val="121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Цель:</a:t>
            </a:r>
            <a:r>
              <a:rPr sz="1800" b="1" spc="-11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развитие</a:t>
            </a:r>
            <a:r>
              <a:rPr sz="1800" spc="-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мелкой</a:t>
            </a:r>
            <a:r>
              <a:rPr sz="1800" spc="-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моторики,</a:t>
            </a:r>
            <a:r>
              <a:rPr sz="1800" spc="-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конструктивного</a:t>
            </a:r>
            <a:r>
              <a:rPr sz="1800" spc="-9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праксиса,</a:t>
            </a:r>
          </a:p>
          <a:p>
            <a:pPr marL="2454135" marR="0">
              <a:lnSpc>
                <a:spcPts val="1993"/>
              </a:lnSpc>
              <a:spcBef>
                <a:spcPts val="214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мышления.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1357884" y="2355240"/>
            <a:ext cx="3500306" cy="41433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000244" y="2355240"/>
            <a:ext cx="3853885" cy="42100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100715" y="908849"/>
            <a:ext cx="2378964" cy="2912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«Весёлые</a:t>
            </a:r>
            <a:r>
              <a:rPr sz="1800" b="1" spc="-3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прищепки»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109685" y="1183144"/>
            <a:ext cx="6360262" cy="11134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ЦЕЛЬ:</a:t>
            </a:r>
            <a:r>
              <a:rPr sz="1800" b="1" spc="-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Развитие</a:t>
            </a:r>
            <a:r>
              <a:rPr sz="1800" spc="-3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мелкой</a:t>
            </a:r>
            <a:r>
              <a:rPr sz="1800" spc="-2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моторики</a:t>
            </a:r>
            <a:r>
              <a:rPr sz="1800" spc="-5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рук,</a:t>
            </a:r>
            <a:r>
              <a:rPr sz="1800" spc="-5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закрепление</a:t>
            </a:r>
            <a:r>
              <a:rPr sz="1800" spc="-3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сенсорных</a:t>
            </a:r>
          </a:p>
          <a:p>
            <a:pPr marL="429869" marR="0">
              <a:lnSpc>
                <a:spcPts val="1993"/>
              </a:lnSpc>
              <a:spcBef>
                <a:spcPts val="104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навыков и пространственных представлений, развитие</a:t>
            </a:r>
          </a:p>
          <a:p>
            <a:pPr marL="232016" marR="0">
              <a:lnSpc>
                <a:spcPts val="1993"/>
              </a:lnSpc>
              <a:spcBef>
                <a:spcPts val="154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воображения,</a:t>
            </a:r>
            <a:r>
              <a:rPr sz="1800" spc="-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памяти,</a:t>
            </a:r>
            <a:r>
              <a:rPr sz="1800" spc="-1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речи,</a:t>
            </a:r>
            <a:r>
              <a:rPr sz="1800" spc="-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способствовать</a:t>
            </a:r>
            <a:r>
              <a:rPr sz="1800" spc="-3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расширению</a:t>
            </a:r>
            <a:r>
              <a:rPr sz="1800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и</a:t>
            </a:r>
          </a:p>
          <a:p>
            <a:pPr marL="1756257" marR="0">
              <a:lnSpc>
                <a:spcPts val="2010"/>
              </a:lnSpc>
              <a:spcBef>
                <a:spcPts val="16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активизации</a:t>
            </a:r>
            <a:r>
              <a:rPr sz="1800" spc="-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словаря</a:t>
            </a:r>
            <a:r>
              <a:rPr sz="1800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детей</a:t>
            </a:r>
            <a:r>
              <a:rPr sz="1800" dirty="0">
                <a:solidFill>
                  <a:srgbClr val="000000"/>
                </a:solidFill>
                <a:latin typeface="Liberation Sans"/>
                <a:cs typeface="Liberation Sans"/>
              </a:rPr>
              <a:t>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210359" y="1571612"/>
            <a:ext cx="5191937" cy="40908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78317" marR="0">
              <a:lnSpc>
                <a:spcPts val="2436"/>
              </a:lnSpc>
              <a:spcBef>
                <a:spcPts val="0"/>
              </a:spcBef>
              <a:spcAft>
                <a:spcPts val="0"/>
              </a:spcAft>
            </a:pPr>
            <a:r>
              <a:rPr sz="2200" b="1" dirty="0">
                <a:solidFill>
                  <a:srgbClr val="000000"/>
                </a:solidFill>
                <a:latin typeface="Times New Roman"/>
                <a:cs typeface="Times New Roman"/>
              </a:rPr>
              <a:t>Тип</a:t>
            </a:r>
            <a:r>
              <a:rPr sz="2200" b="1" spc="-4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000000"/>
                </a:solidFill>
                <a:latin typeface="Times New Roman"/>
                <a:cs typeface="Times New Roman"/>
              </a:rPr>
              <a:t>проекта:</a:t>
            </a:r>
          </a:p>
          <a:p>
            <a:pPr marL="1125270" marR="0">
              <a:lnSpc>
                <a:spcPts val="2436"/>
              </a:lnSpc>
              <a:spcBef>
                <a:spcPts val="253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Times New Roman"/>
                <a:cs typeface="Times New Roman"/>
              </a:rPr>
              <a:t>познавательно-игровой,</a:t>
            </a:r>
          </a:p>
          <a:p>
            <a:pPr>
              <a:lnSpc>
                <a:spcPts val="2436"/>
              </a:lnSpc>
              <a:spcBef>
                <a:spcPts val="153"/>
              </a:spcBef>
            </a:pPr>
            <a:r>
              <a:rPr sz="2200" dirty="0" err="1">
                <a:solidFill>
                  <a:srgbClr val="000000"/>
                </a:solidFill>
                <a:latin typeface="Times New Roman"/>
                <a:cs typeface="Times New Roman"/>
              </a:rPr>
              <a:t>краткосрочный</a:t>
            </a:r>
            <a:r>
              <a:rPr sz="2200" spc="-1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(</a:t>
            </a:r>
            <a:r>
              <a:rPr lang="ru-RU" sz="2200" smtClean="0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  <a:r>
              <a:rPr sz="2200" smtClean="0">
                <a:solidFill>
                  <a:srgbClr val="000000"/>
                </a:solidFill>
                <a:latin typeface="Times New Roman"/>
                <a:cs typeface="Times New Roman"/>
              </a:rPr>
              <a:t>9.01.2023г</a:t>
            </a:r>
            <a:r>
              <a:rPr sz="2200" dirty="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  <a:r>
              <a:rPr sz="2200" spc="-1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000000"/>
                </a:solidFill>
                <a:latin typeface="Times New Roman"/>
                <a:cs typeface="Times New Roman"/>
              </a:rPr>
              <a:t>–</a:t>
            </a:r>
            <a:r>
              <a:rPr sz="2200" spc="-11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000000"/>
                </a:solidFill>
                <a:latin typeface="Times New Roman"/>
                <a:cs typeface="Times New Roman"/>
              </a:rPr>
              <a:t>31.03.2023г</a:t>
            </a:r>
            <a:r>
              <a:rPr sz="2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.)</a:t>
            </a:r>
            <a:endParaRPr lang="ru-RU" sz="220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>
              <a:lnSpc>
                <a:spcPts val="2657"/>
              </a:lnSpc>
            </a:pPr>
            <a:r>
              <a:rPr lang="ru-RU" sz="22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ru-RU" sz="22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      </a:t>
            </a:r>
            <a:r>
              <a:rPr lang="ru-RU" sz="20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          </a:t>
            </a:r>
          </a:p>
          <a:p>
            <a:pPr>
              <a:lnSpc>
                <a:spcPts val="2657"/>
              </a:lnSpc>
            </a:pPr>
            <a:r>
              <a:rPr lang="ru-RU" sz="20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ru-RU" sz="20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                      Участники</a:t>
            </a:r>
            <a:r>
              <a:rPr lang="ru-RU" sz="2000" b="1" spc="-15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ru-RU" sz="20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проекта:</a:t>
            </a:r>
          </a:p>
          <a:p>
            <a:pPr>
              <a:lnSpc>
                <a:spcPts val="2657"/>
              </a:lnSpc>
            </a:pPr>
            <a:r>
              <a:rPr lang="ru-RU" sz="20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ru-RU" sz="20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        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Дети</a:t>
            </a:r>
            <a:r>
              <a:rPr lang="ru-RU" sz="2000" spc="-24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средней</a:t>
            </a:r>
            <a:r>
              <a:rPr lang="ru-RU" sz="2000" spc="-24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группы;</a:t>
            </a:r>
          </a:p>
          <a:p>
            <a:pPr>
              <a:lnSpc>
                <a:spcPts val="2657"/>
              </a:lnSpc>
            </a:pPr>
            <a:r>
              <a:rPr lang="ru-RU" sz="2000" spc="-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ru-RU" sz="2000" spc="-1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        Родители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, </a:t>
            </a:r>
          </a:p>
          <a:p>
            <a:pPr>
              <a:lnSpc>
                <a:spcPts val="2657"/>
              </a:lnSpc>
            </a:pPr>
            <a:r>
              <a:rPr lang="ru-RU" sz="2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        Педагоги.</a:t>
            </a:r>
          </a:p>
          <a:p>
            <a:pPr marL="794702" marR="0">
              <a:lnSpc>
                <a:spcPts val="2657"/>
              </a:lnSpc>
              <a:spcBef>
                <a:spcPts val="171"/>
              </a:spcBef>
              <a:spcAft>
                <a:spcPts val="0"/>
              </a:spcAft>
            </a:pPr>
            <a:endParaRPr lang="ru-RU" sz="200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>
              <a:lnSpc>
                <a:spcPts val="2436"/>
              </a:lnSpc>
              <a:spcBef>
                <a:spcPts val="153"/>
              </a:spcBef>
            </a:pPr>
            <a:endParaRPr lang="ru-RU" sz="2000" b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0" marR="0">
              <a:lnSpc>
                <a:spcPts val="2436"/>
              </a:lnSpc>
              <a:spcBef>
                <a:spcPts val="153"/>
              </a:spcBef>
              <a:spcAft>
                <a:spcPts val="0"/>
              </a:spcAft>
            </a:pPr>
            <a:endParaRPr lang="ru-RU" sz="220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0" marR="0">
              <a:lnSpc>
                <a:spcPts val="2436"/>
              </a:lnSpc>
              <a:spcBef>
                <a:spcPts val="153"/>
              </a:spcBef>
              <a:spcAft>
                <a:spcPts val="0"/>
              </a:spcAft>
            </a:pPr>
            <a:endParaRPr sz="22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2142744" y="1927149"/>
            <a:ext cx="5425437" cy="40671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539907" y="647242"/>
            <a:ext cx="892224" cy="2912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«Лото»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765998" y="921537"/>
            <a:ext cx="6438706" cy="8366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Цель:</a:t>
            </a:r>
            <a:r>
              <a:rPr sz="1800" b="1" spc="-3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закрепить</a:t>
            </a:r>
            <a:r>
              <a:rPr sz="1800" spc="-1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представления</a:t>
            </a:r>
            <a:r>
              <a:rPr sz="1800" spc="-3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детей</a:t>
            </a:r>
            <a:r>
              <a:rPr sz="1800" spc="-1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геометрических</a:t>
            </a:r>
            <a:r>
              <a:rPr sz="1800" spc="-3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формах</a:t>
            </a:r>
            <a:r>
              <a:rPr sz="1800" spc="-1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и</a:t>
            </a:r>
          </a:p>
          <a:p>
            <a:pPr marL="89115" marR="0">
              <a:lnSpc>
                <a:spcPts val="1993"/>
              </a:lnSpc>
              <a:spcBef>
                <a:spcPts val="104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спектральных цветах ; учить ориентироваться на два признака</a:t>
            </a:r>
          </a:p>
          <a:p>
            <a:pPr marL="1672958" marR="0">
              <a:lnSpc>
                <a:spcPts val="1993"/>
              </a:lnSpc>
              <a:spcBef>
                <a:spcPts val="154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одновременно</a:t>
            </a:r>
            <a:r>
              <a:rPr sz="1800" spc="-1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(цвет и</a:t>
            </a:r>
            <a:r>
              <a:rPr sz="1800" spc="-1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форму}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1857756" y="2284666"/>
            <a:ext cx="6141983" cy="37147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894497" y="861859"/>
            <a:ext cx="6183096" cy="1112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44244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«Подбери</a:t>
            </a:r>
            <a:r>
              <a:rPr sz="1800" b="1" spc="-7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по</a:t>
            </a:r>
            <a:r>
              <a:rPr sz="1800" b="1" spc="-5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цвету</a:t>
            </a:r>
            <a:r>
              <a:rPr sz="1800" b="1" spc="-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(</a:t>
            </a:r>
            <a:r>
              <a:rPr sz="1800" b="1" spc="-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цвет,</a:t>
            </a:r>
            <a:r>
              <a:rPr sz="1800" b="1" spc="-4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форма)»</a:t>
            </a:r>
          </a:p>
          <a:p>
            <a:pPr marL="0" marR="0">
              <a:lnSpc>
                <a:spcPts val="1993"/>
              </a:lnSpc>
              <a:spcBef>
                <a:spcPts val="166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Цель:</a:t>
            </a:r>
            <a:r>
              <a:rPr sz="1800" b="1" spc="-8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учить</a:t>
            </a:r>
            <a:r>
              <a:rPr sz="1800" spc="-9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дошкольников</a:t>
            </a:r>
            <a:r>
              <a:rPr sz="1800" spc="-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сравнивать</a:t>
            </a:r>
            <a:r>
              <a:rPr sz="1800" spc="-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форму</a:t>
            </a:r>
            <a:r>
              <a:rPr sz="1800" spc="-7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изображенного</a:t>
            </a:r>
          </a:p>
          <a:p>
            <a:pPr marL="162026" marR="0">
              <a:lnSpc>
                <a:spcPts val="1993"/>
              </a:lnSpc>
              <a:spcBef>
                <a:spcPts val="116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предмета с геометрической фигурой ; закрепить знания об</a:t>
            </a:r>
          </a:p>
          <a:p>
            <a:pPr marL="1467637" marR="0">
              <a:lnSpc>
                <a:spcPts val="1993"/>
              </a:lnSpc>
              <a:spcBef>
                <a:spcPts val="154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основных цветах и их оттенках.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1976628" y="1927758"/>
            <a:ext cx="6083663" cy="41338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732987" y="790104"/>
            <a:ext cx="2928975" cy="2912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«Шнуровка(</a:t>
            </a:r>
            <a:r>
              <a:rPr sz="1800" b="1" spc="-9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цвет,</a:t>
            </a:r>
            <a:r>
              <a:rPr sz="1800" b="1" spc="-8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форма)»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281428" y="1064399"/>
            <a:ext cx="5834037" cy="8366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108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Цель: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развивать мелкую моторику рук; закрепить знания</a:t>
            </a:r>
          </a:p>
          <a:p>
            <a:pPr marL="0" marR="0">
              <a:lnSpc>
                <a:spcPts val="1993"/>
              </a:lnSpc>
              <a:spcBef>
                <a:spcPts val="104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о</a:t>
            </a:r>
            <a:r>
              <a:rPr sz="1800" spc="-5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цвете;-</a:t>
            </a:r>
            <a:r>
              <a:rPr sz="1800" spc="-4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развивать</a:t>
            </a:r>
            <a:r>
              <a:rPr sz="1800" spc="-5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умение</a:t>
            </a:r>
            <a:r>
              <a:rPr sz="1800" spc="-5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подбирать</a:t>
            </a:r>
            <a:r>
              <a:rPr sz="1800" spc="-5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по</a:t>
            </a:r>
            <a:r>
              <a:rPr sz="1800" spc="-3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форме;</a:t>
            </a:r>
            <a:r>
              <a:rPr sz="1800" spc="-5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развивать</a:t>
            </a:r>
          </a:p>
          <a:p>
            <a:pPr marL="809967" marR="0">
              <a:lnSpc>
                <a:spcPts val="1993"/>
              </a:lnSpc>
              <a:spcBef>
                <a:spcPts val="154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самостоятельность;</a:t>
            </a:r>
            <a:r>
              <a:rPr sz="1800" spc="-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развивать мышление.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1999488" y="2137626"/>
            <a:ext cx="5778223" cy="4191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586186" y="480237"/>
            <a:ext cx="1294953" cy="2912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«Мозаика»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955800" y="754531"/>
            <a:ext cx="6544513" cy="13871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23645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Цель:</a:t>
            </a:r>
            <a:r>
              <a:rPr sz="1800" b="1" spc="-3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Формировать</a:t>
            </a:r>
            <a:r>
              <a:rPr sz="1800" spc="-1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у детей восприятие</a:t>
            </a:r>
            <a:r>
              <a:rPr sz="1800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цвета.</a:t>
            </a:r>
          </a:p>
          <a:p>
            <a:pPr marL="760095" marR="0">
              <a:lnSpc>
                <a:spcPts val="1993"/>
              </a:lnSpc>
              <a:spcBef>
                <a:spcPts val="166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Учить детей группировать детали по цвету. Учить</a:t>
            </a:r>
          </a:p>
          <a:p>
            <a:pPr marL="0" marR="0">
              <a:lnSpc>
                <a:spcPts val="1993"/>
              </a:lnSpc>
              <a:spcBef>
                <a:spcPts val="104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выкладыванию</a:t>
            </a:r>
            <a:r>
              <a:rPr sz="1800" spc="-1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деталей</a:t>
            </a:r>
            <a:r>
              <a:rPr sz="1800" spc="-1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мозаики. Развитие речевой</a:t>
            </a:r>
            <a:r>
              <a:rPr sz="1800" spc="-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деятельности.</a:t>
            </a:r>
          </a:p>
          <a:p>
            <a:pPr marL="92087" marR="0">
              <a:lnSpc>
                <a:spcPts val="1993"/>
              </a:lnSpc>
              <a:spcBef>
                <a:spcPts val="169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Развитие</a:t>
            </a:r>
            <a:r>
              <a:rPr sz="1800" spc="-4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мелкой</a:t>
            </a:r>
            <a:r>
              <a:rPr sz="1800" spc="-3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моторики</a:t>
            </a:r>
            <a:r>
              <a:rPr sz="1800" spc="-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рук.</a:t>
            </a:r>
            <a:r>
              <a:rPr sz="1800" spc="-5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Развивать</a:t>
            </a:r>
            <a:r>
              <a:rPr sz="1800" spc="-2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мышление,</a:t>
            </a:r>
            <a:r>
              <a:rPr sz="1800" spc="-3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мелкую</a:t>
            </a:r>
            <a:r>
              <a:rPr sz="1800" spc="-5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и</a:t>
            </a:r>
          </a:p>
          <a:p>
            <a:pPr marL="2337739" marR="0">
              <a:lnSpc>
                <a:spcPts val="1993"/>
              </a:lnSpc>
              <a:spcBef>
                <a:spcPts val="116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общую</a:t>
            </a:r>
            <a:r>
              <a:rPr sz="1800" spc="-1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моторику.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1499616" y="1786115"/>
            <a:ext cx="3421855" cy="45624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143500" y="1786115"/>
            <a:ext cx="3564813" cy="45624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891817" y="641527"/>
            <a:ext cx="6329438" cy="840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20062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«Угадай,</a:t>
            </a:r>
            <a:r>
              <a:rPr sz="1800" b="1" spc="-9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где</a:t>
            </a:r>
            <a:r>
              <a:rPr sz="1800" b="1" spc="-9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звенит»</a:t>
            </a:r>
          </a:p>
          <a:p>
            <a:pPr marL="0" marR="0">
              <a:lnSpc>
                <a:spcPts val="1993"/>
              </a:lnSpc>
              <a:spcBef>
                <a:spcPts val="166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Цель: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развитие</a:t>
            </a:r>
            <a:r>
              <a:rPr sz="1800" spc="-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слухового</a:t>
            </a:r>
            <a:r>
              <a:rPr sz="1800" spc="-5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внимания,</a:t>
            </a:r>
            <a:r>
              <a:rPr sz="1800" spc="-3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умения</a:t>
            </a:r>
            <a:r>
              <a:rPr sz="1800" spc="-5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ориентироваться</a:t>
            </a:r>
            <a:r>
              <a:rPr sz="1800" spc="-3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в</a:t>
            </a:r>
          </a:p>
          <a:p>
            <a:pPr marL="1344815" marR="0">
              <a:lnSpc>
                <a:spcPts val="1993"/>
              </a:lnSpc>
              <a:spcBef>
                <a:spcPts val="121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пространстве</a:t>
            </a:r>
            <a:r>
              <a:rPr sz="1800" spc="-3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с закрытыми</a:t>
            </a:r>
            <a:r>
              <a:rPr sz="1800" spc="-1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глазами.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2142744" y="2140166"/>
            <a:ext cx="5500115" cy="41243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586693" y="647242"/>
            <a:ext cx="1152982" cy="2912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«Формы»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923072" y="921537"/>
            <a:ext cx="6478220" cy="8366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Цель:</a:t>
            </a:r>
            <a:r>
              <a:rPr sz="1800" b="1" spc="-3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упражнять</a:t>
            </a:r>
            <a:r>
              <a:rPr sz="1800" spc="-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детей</a:t>
            </a:r>
            <a:r>
              <a:rPr sz="1800" spc="-2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в</a:t>
            </a:r>
            <a:r>
              <a:rPr sz="1800" spc="-2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умении</a:t>
            </a:r>
            <a:r>
              <a:rPr sz="1800" spc="-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подбирать</a:t>
            </a:r>
            <a:r>
              <a:rPr sz="1800" spc="-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предметы</a:t>
            </a:r>
            <a:r>
              <a:rPr sz="1800" spc="-3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по</a:t>
            </a:r>
            <a:r>
              <a:rPr sz="1800" spc="-5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форме,</a:t>
            </a:r>
          </a:p>
          <a:p>
            <a:pPr marL="117424" marR="0">
              <a:lnSpc>
                <a:spcPts val="1993"/>
              </a:lnSpc>
              <a:spcBef>
                <a:spcPts val="104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закреплять название геометрических фигур и форм. Развивать</a:t>
            </a:r>
          </a:p>
          <a:p>
            <a:pPr marL="1691423" marR="0">
              <a:lnSpc>
                <a:spcPts val="1993"/>
              </a:lnSpc>
              <a:spcBef>
                <a:spcPts val="154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внимание, память, мышление.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1857756" y="2134857"/>
            <a:ext cx="5784560" cy="4267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145114" y="873743"/>
            <a:ext cx="1679252" cy="3193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14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0000"/>
                </a:solidFill>
                <a:latin typeface="Times New Roman"/>
                <a:cs typeface="Times New Roman"/>
              </a:rPr>
              <a:t>«Вкладыши»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912353" y="1179153"/>
            <a:ext cx="6146803" cy="9254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96" marR="0">
              <a:lnSpc>
                <a:spcPts val="2214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0000"/>
                </a:solidFill>
                <a:latin typeface="Times New Roman"/>
                <a:cs typeface="Times New Roman"/>
              </a:rPr>
              <a:t>Цель:</a:t>
            </a:r>
            <a:r>
              <a:rPr sz="2000" b="1" spc="-2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закрепить знания</a:t>
            </a:r>
            <a:r>
              <a:rPr sz="2000" spc="1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о геометрических фигурах, об</a:t>
            </a:r>
          </a:p>
          <a:p>
            <a:pPr marL="0" marR="0">
              <a:lnSpc>
                <a:spcPts val="2214"/>
              </a:lnSpc>
              <a:spcBef>
                <a:spcPts val="171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основных</a:t>
            </a:r>
            <a:r>
              <a:rPr sz="2000" spc="-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цветах;</a:t>
            </a:r>
            <a:r>
              <a:rPr sz="2000" spc="-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формировать</a:t>
            </a:r>
            <a:r>
              <a:rPr sz="2000" spc="-5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умение</a:t>
            </a:r>
            <a:r>
              <a:rPr sz="2000" spc="-1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создавать</a:t>
            </a:r>
            <a:r>
              <a:rPr sz="2000" spc="-4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образ</a:t>
            </a:r>
          </a:p>
          <a:p>
            <a:pPr marL="2433865" marR="0">
              <a:lnSpc>
                <a:spcPts val="2214"/>
              </a:lnSpc>
              <a:spcBef>
                <a:spcPts val="171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предмета</a:t>
            </a:r>
            <a:r>
              <a:rPr sz="2000" spc="-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1999488" y="2069604"/>
            <a:ext cx="5638800" cy="4229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635004" y="682802"/>
            <a:ext cx="1414500" cy="2912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«Лабиринт»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193467" y="951381"/>
            <a:ext cx="6295568" cy="8476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6245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Цель: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развивать логическое мышление у детей дошкольного</a:t>
            </a:r>
          </a:p>
          <a:p>
            <a:pPr marL="0" marR="0">
              <a:lnSpc>
                <a:spcPts val="1993"/>
              </a:lnSpc>
              <a:spcBef>
                <a:spcPts val="197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возраста,</a:t>
            </a:r>
            <a:r>
              <a:rPr sz="1800" spc="-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развитие</a:t>
            </a:r>
            <a:r>
              <a:rPr sz="1800" spc="-1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памяти,</a:t>
            </a:r>
            <a:r>
              <a:rPr sz="1800" spc="-2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внимание, зрительного восприятия,</a:t>
            </a:r>
          </a:p>
          <a:p>
            <a:pPr marL="1575968" marR="0">
              <a:lnSpc>
                <a:spcPts val="1993"/>
              </a:lnSpc>
              <a:spcBef>
                <a:spcPts val="197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мелкой</a:t>
            </a:r>
            <a:r>
              <a:rPr sz="1800" spc="-1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моторики пальцев рук.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2570480" y="1968881"/>
            <a:ext cx="4500356" cy="4457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499865" y="777417"/>
            <a:ext cx="2298497" cy="2912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«Забавные</a:t>
            </a:r>
            <a:r>
              <a:rPr sz="1800" b="1" spc="-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колечки»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824266" y="1110676"/>
            <a:ext cx="5647780" cy="8827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66052" marR="0">
              <a:lnSpc>
                <a:spcPts val="2104"/>
              </a:lnSpc>
              <a:spcBef>
                <a:spcPts val="0"/>
              </a:spcBef>
              <a:spcAft>
                <a:spcPts val="0"/>
              </a:spcAft>
            </a:pPr>
            <a:r>
              <a:rPr sz="1900" b="1" dirty="0">
                <a:solidFill>
                  <a:srgbClr val="000000"/>
                </a:solidFill>
                <a:latin typeface="Times New Roman"/>
                <a:cs typeface="Times New Roman"/>
              </a:rPr>
              <a:t>Цель:</a:t>
            </a:r>
            <a:r>
              <a:rPr sz="1900" b="1" spc="-3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000000"/>
                </a:solidFill>
                <a:latin typeface="Times New Roman"/>
                <a:cs typeface="Times New Roman"/>
              </a:rPr>
              <a:t>формировать</a:t>
            </a:r>
            <a:r>
              <a:rPr sz="1900" spc="-3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000000"/>
                </a:solidFill>
                <a:latin typeface="Times New Roman"/>
                <a:cs typeface="Times New Roman"/>
              </a:rPr>
              <a:t>у</a:t>
            </a:r>
            <a:r>
              <a:rPr sz="1900" spc="-1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000000"/>
                </a:solidFill>
                <a:latin typeface="Times New Roman"/>
                <a:cs typeface="Times New Roman"/>
              </a:rPr>
              <a:t>детей</a:t>
            </a:r>
            <a:r>
              <a:rPr sz="1900" spc="-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000000"/>
                </a:solidFill>
                <a:latin typeface="Times New Roman"/>
                <a:cs typeface="Times New Roman"/>
              </a:rPr>
              <a:t>восприятие</a:t>
            </a:r>
            <a:r>
              <a:rPr sz="1900" spc="-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000000"/>
                </a:solidFill>
                <a:latin typeface="Times New Roman"/>
                <a:cs typeface="Times New Roman"/>
              </a:rPr>
              <a:t>цвета.</a:t>
            </a:r>
          </a:p>
          <a:p>
            <a:pPr marL="0" marR="0">
              <a:lnSpc>
                <a:spcPts val="2104"/>
              </a:lnSpc>
              <a:spcBef>
                <a:spcPts val="175"/>
              </a:spcBef>
              <a:spcAft>
                <a:spcPts val="0"/>
              </a:spcAft>
            </a:pPr>
            <a:r>
              <a:rPr sz="1900" dirty="0">
                <a:solidFill>
                  <a:srgbClr val="000000"/>
                </a:solidFill>
                <a:latin typeface="Times New Roman"/>
                <a:cs typeface="Times New Roman"/>
              </a:rPr>
              <a:t>Учить</a:t>
            </a:r>
            <a:r>
              <a:rPr sz="1900" spc="-9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000000"/>
                </a:solidFill>
                <a:latin typeface="Times New Roman"/>
                <a:cs typeface="Times New Roman"/>
              </a:rPr>
              <a:t>детей</a:t>
            </a:r>
            <a:r>
              <a:rPr sz="1900" spc="-9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000000"/>
                </a:solidFill>
                <a:latin typeface="Times New Roman"/>
                <a:cs typeface="Times New Roman"/>
              </a:rPr>
              <a:t>группировать</a:t>
            </a:r>
            <a:r>
              <a:rPr sz="1900" spc="-11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000000"/>
                </a:solidFill>
                <a:latin typeface="Times New Roman"/>
                <a:cs typeface="Times New Roman"/>
              </a:rPr>
              <a:t>детали</a:t>
            </a:r>
            <a:r>
              <a:rPr sz="1900" spc="-8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000000"/>
                </a:solidFill>
                <a:latin typeface="Times New Roman"/>
                <a:cs typeface="Times New Roman"/>
              </a:rPr>
              <a:t>по</a:t>
            </a:r>
            <a:r>
              <a:rPr sz="1900" spc="-8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000000"/>
                </a:solidFill>
                <a:latin typeface="Times New Roman"/>
                <a:cs typeface="Times New Roman"/>
              </a:rPr>
              <a:t>цвету.</a:t>
            </a:r>
            <a:r>
              <a:rPr sz="1900" spc="-1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000000"/>
                </a:solidFill>
                <a:latin typeface="Times New Roman"/>
                <a:cs typeface="Times New Roman"/>
              </a:rPr>
              <a:t>Развивать</a:t>
            </a:r>
          </a:p>
          <a:p>
            <a:pPr marL="702703" marR="0">
              <a:lnSpc>
                <a:spcPts val="2104"/>
              </a:lnSpc>
              <a:spcBef>
                <a:spcPts val="162"/>
              </a:spcBef>
              <a:spcAft>
                <a:spcPts val="0"/>
              </a:spcAft>
            </a:pPr>
            <a:r>
              <a:rPr sz="1900" dirty="0">
                <a:solidFill>
                  <a:srgbClr val="000000"/>
                </a:solidFill>
                <a:latin typeface="Times New Roman"/>
                <a:cs typeface="Times New Roman"/>
              </a:rPr>
              <a:t>мышление,</a:t>
            </a:r>
            <a:r>
              <a:rPr sz="1900" spc="-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000000"/>
                </a:solidFill>
                <a:latin typeface="Times New Roman"/>
                <a:cs typeface="Times New Roman"/>
              </a:rPr>
              <a:t>мелкую</a:t>
            </a:r>
            <a:r>
              <a:rPr sz="1900" spc="-1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000000"/>
                </a:solidFill>
                <a:latin typeface="Times New Roman"/>
                <a:cs typeface="Times New Roman"/>
              </a:rPr>
              <a:t>и</a:t>
            </a:r>
            <a:r>
              <a:rPr sz="1900" spc="-1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000000"/>
                </a:solidFill>
                <a:latin typeface="Times New Roman"/>
                <a:cs typeface="Times New Roman"/>
              </a:rPr>
              <a:t>общую моторику.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3433445" y="5303456"/>
            <a:ext cx="59690" cy="241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830677" y="1093441"/>
            <a:ext cx="4276346" cy="3193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14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0000"/>
                </a:solidFill>
                <a:latin typeface="Times New Roman"/>
                <a:cs typeface="Times New Roman"/>
              </a:rPr>
              <a:t>Практическая</a:t>
            </a:r>
            <a:r>
              <a:rPr sz="2000" b="1" spc="-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0000"/>
                </a:solidFill>
                <a:latin typeface="Times New Roman"/>
                <a:cs typeface="Times New Roman"/>
              </a:rPr>
              <a:t>значимость</a:t>
            </a:r>
            <a:r>
              <a:rPr sz="2000" b="1" spc="-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0000"/>
                </a:solidFill>
                <a:latin typeface="Times New Roman"/>
                <a:cs typeface="Times New Roman"/>
              </a:rPr>
              <a:t>проекта: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805940" y="1702672"/>
            <a:ext cx="6236207" cy="36656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14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Данный проект позволит создать систему работы,</a:t>
            </a:r>
          </a:p>
          <a:p>
            <a:pPr marL="0" marR="0">
              <a:lnSpc>
                <a:spcPts val="2214"/>
              </a:lnSpc>
              <a:spcBef>
                <a:spcPts val="171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направленную</a:t>
            </a:r>
            <a:r>
              <a:rPr sz="2000" spc="3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на</a:t>
            </a:r>
            <a:r>
              <a:rPr sz="2000" spc="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развитие</a:t>
            </a:r>
            <a:r>
              <a:rPr sz="2000" spc="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сенсорных</a:t>
            </a:r>
            <a:r>
              <a:rPr sz="2000" spc="1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способностей</a:t>
            </a:r>
          </a:p>
          <a:p>
            <a:pPr marL="0" marR="0">
              <a:lnSpc>
                <a:spcPts val="2214"/>
              </a:lnSpc>
              <a:spcBef>
                <a:spcPts val="171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детей</a:t>
            </a:r>
            <a:r>
              <a:rPr sz="2000" spc="-4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среднего</a:t>
            </a:r>
            <a:r>
              <a:rPr sz="2000" spc="-2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дошкольного</a:t>
            </a:r>
            <a:r>
              <a:rPr sz="2000" spc="-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возраста</a:t>
            </a:r>
            <a:r>
              <a:rPr sz="2000" spc="-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посредствам</a:t>
            </a:r>
          </a:p>
          <a:p>
            <a:pPr marL="0" marR="0">
              <a:lnSpc>
                <a:spcPts val="2214"/>
              </a:lnSpc>
              <a:spcBef>
                <a:spcPts val="201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дидактической</a:t>
            </a:r>
            <a:r>
              <a:rPr sz="2000" spc="-9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игры.</a:t>
            </a:r>
            <a:r>
              <a:rPr sz="2000" spc="-9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Благодаря</a:t>
            </a:r>
            <a:r>
              <a:rPr sz="2000" spc="-9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предлагаемому</a:t>
            </a:r>
            <a:r>
              <a:rPr sz="2000" spc="-1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проекту,</a:t>
            </a:r>
          </a:p>
          <a:p>
            <a:pPr marL="0" marR="0">
              <a:lnSpc>
                <a:spcPts val="2214"/>
              </a:lnSpc>
              <a:spcBef>
                <a:spcPts val="171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у дошкольников сформируются сенсорные эталоны,</a:t>
            </a:r>
          </a:p>
          <a:p>
            <a:pPr marL="0" marR="0">
              <a:lnSpc>
                <a:spcPts val="2214"/>
              </a:lnSpc>
              <a:spcBef>
                <a:spcPts val="171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разовьются</a:t>
            </a:r>
            <a:r>
              <a:rPr sz="2000" spc="-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познавательные</a:t>
            </a:r>
            <a:r>
              <a:rPr sz="2000" spc="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способности,</a:t>
            </a:r>
          </a:p>
          <a:p>
            <a:pPr marL="0" marR="0">
              <a:lnSpc>
                <a:spcPts val="2214"/>
              </a:lnSpc>
              <a:spcBef>
                <a:spcPts val="196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аналитическое восприятие, что поспособствует</a:t>
            </a:r>
          </a:p>
          <a:p>
            <a:pPr marL="0" marR="0">
              <a:lnSpc>
                <a:spcPts val="2214"/>
              </a:lnSpc>
              <a:spcBef>
                <a:spcPts val="171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интеллектуальному развитию детей.</a:t>
            </a:r>
          </a:p>
          <a:p>
            <a:pPr marL="635635" marR="0">
              <a:lnSpc>
                <a:spcPts val="2214"/>
              </a:lnSpc>
              <a:spcBef>
                <a:spcPts val="186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Проект</a:t>
            </a:r>
            <a:r>
              <a:rPr sz="2000" spc="-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будет</a:t>
            </a:r>
            <a:r>
              <a:rPr sz="2000" spc="-7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полезен</a:t>
            </a:r>
            <a:r>
              <a:rPr sz="2000" spc="-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родителям</a:t>
            </a:r>
            <a:r>
              <a:rPr sz="2000" spc="-7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воспитанников</a:t>
            </a:r>
          </a:p>
          <a:p>
            <a:pPr marL="0" marR="0">
              <a:lnSpc>
                <a:spcPts val="2214"/>
              </a:lnSpc>
              <a:spcBef>
                <a:spcPts val="189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ДОУ,</a:t>
            </a:r>
            <a:r>
              <a:rPr sz="2000" spc="-11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поскольку</a:t>
            </a:r>
            <a:r>
              <a:rPr sz="2000" spc="-10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поспособствует</a:t>
            </a:r>
            <a:r>
              <a:rPr sz="2000" spc="-10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повышению</a:t>
            </a:r>
          </a:p>
          <a:p>
            <a:pPr marL="0" marR="0">
              <a:lnSpc>
                <a:spcPts val="2214"/>
              </a:lnSpc>
              <a:spcBef>
                <a:spcPts val="184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компетенции</a:t>
            </a:r>
            <a:r>
              <a:rPr sz="2000" spc="-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родителей</a:t>
            </a:r>
            <a:r>
              <a:rPr sz="2000" spc="-3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в</a:t>
            </a:r>
            <a:r>
              <a:rPr sz="2000" spc="-2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сфере</a:t>
            </a:r>
            <a:r>
              <a:rPr sz="2000" spc="-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сенсорного</a:t>
            </a:r>
            <a:r>
              <a:rPr sz="2000" spc="-2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воспитания</a:t>
            </a:r>
          </a:p>
          <a:p>
            <a:pPr marL="0" marR="0">
              <a:lnSpc>
                <a:spcPts val="2214"/>
              </a:lnSpc>
              <a:spcBef>
                <a:spcPts val="171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дошкольников.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1499616" y="2356040"/>
            <a:ext cx="3571927" cy="41433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143500" y="2356040"/>
            <a:ext cx="3643548" cy="41433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923893" y="689152"/>
            <a:ext cx="2266492" cy="2912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«Сенсорный</a:t>
            </a:r>
            <a:r>
              <a:rPr sz="1800" b="1" spc="-2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домик»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786166" y="963447"/>
            <a:ext cx="6538112" cy="8386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457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Цель:</a:t>
            </a:r>
            <a:r>
              <a:rPr sz="1800" b="1" spc="-4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развивать</a:t>
            </a:r>
            <a:r>
              <a:rPr sz="1800" spc="-1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работу</a:t>
            </a:r>
            <a:r>
              <a:rPr sz="1800" spc="-3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по</a:t>
            </a:r>
            <a:r>
              <a:rPr sz="1800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сенсорному</a:t>
            </a:r>
            <a:r>
              <a:rPr sz="1800" spc="-3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развитию</a:t>
            </a:r>
            <a:r>
              <a:rPr sz="1800" spc="-3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детей.</a:t>
            </a:r>
            <a:r>
              <a:rPr sz="1800" spc="-3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Развитие</a:t>
            </a:r>
          </a:p>
          <a:p>
            <a:pPr marL="0" marR="0">
              <a:lnSpc>
                <a:spcPts val="1993"/>
              </a:lnSpc>
              <a:spcBef>
                <a:spcPts val="104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мелкой</a:t>
            </a:r>
            <a:r>
              <a:rPr sz="1800" spc="-4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моторики</a:t>
            </a:r>
            <a:r>
              <a:rPr sz="1800" spc="-2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,знаний</a:t>
            </a:r>
            <a:r>
              <a:rPr sz="1800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детей</a:t>
            </a:r>
            <a:r>
              <a:rPr sz="1800" spc="-5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о</a:t>
            </a:r>
            <a:r>
              <a:rPr sz="1800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временах</a:t>
            </a:r>
            <a:r>
              <a:rPr sz="1800" spc="-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года</a:t>
            </a:r>
            <a:r>
              <a:rPr sz="1800" spc="-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и</a:t>
            </a:r>
            <a:r>
              <a:rPr sz="1800" spc="-3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времени</a:t>
            </a:r>
            <a:r>
              <a:rPr sz="1800" spc="-5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суток.</a:t>
            </a:r>
          </a:p>
          <a:p>
            <a:pPr marL="1197330" marR="0">
              <a:lnSpc>
                <a:spcPts val="1993"/>
              </a:lnSpc>
              <a:spcBef>
                <a:spcPts val="169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Развитие знаний</a:t>
            </a:r>
            <a:r>
              <a:rPr sz="1800" spc="1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детей о геометрических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479901" y="1778736"/>
            <a:ext cx="3155112" cy="2912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фигура,</a:t>
            </a:r>
            <a:r>
              <a:rPr sz="1800" spc="-7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слухового</a:t>
            </a:r>
            <a:r>
              <a:rPr sz="1800" spc="-5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восприятия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1857756" y="2496858"/>
            <a:ext cx="6139323" cy="3848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389276" y="705662"/>
            <a:ext cx="4528683" cy="16541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09611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«Повтори</a:t>
            </a:r>
            <a:r>
              <a:rPr sz="1800" b="1" spc="-4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ряд»</a:t>
            </a:r>
          </a:p>
          <a:p>
            <a:pPr marL="605269" marR="0">
              <a:lnSpc>
                <a:spcPts val="1993"/>
              </a:lnSpc>
              <a:spcBef>
                <a:spcPts val="166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Цель: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способствовать развитию</a:t>
            </a:r>
          </a:p>
          <a:p>
            <a:pPr marL="357060" marR="0">
              <a:lnSpc>
                <a:spcPts val="1993"/>
              </a:lnSpc>
              <a:spcBef>
                <a:spcPts val="104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зрительного и слухового восприятия;</a:t>
            </a:r>
          </a:p>
          <a:p>
            <a:pPr marL="151130" marR="0">
              <a:lnSpc>
                <a:spcPts val="1993"/>
              </a:lnSpc>
              <a:spcBef>
                <a:spcPts val="104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конкретизировать</a:t>
            </a:r>
            <a:r>
              <a:rPr sz="1800" spc="-7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представления</a:t>
            </a:r>
            <a:r>
              <a:rPr sz="1800" spc="-10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и</a:t>
            </a:r>
            <a:r>
              <a:rPr sz="1800" spc="-9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форме</a:t>
            </a:r>
          </a:p>
          <a:p>
            <a:pPr marL="0" marR="0">
              <a:lnSpc>
                <a:spcPts val="1993"/>
              </a:lnSpc>
              <a:spcBef>
                <a:spcPts val="179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предметов;</a:t>
            </a:r>
            <a:r>
              <a:rPr sz="1800" spc="-9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продолжать</a:t>
            </a:r>
            <a:r>
              <a:rPr sz="1800" spc="-8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формировать</a:t>
            </a:r>
            <a:r>
              <a:rPr sz="1800" spc="-8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умение</a:t>
            </a:r>
          </a:p>
          <a:p>
            <a:pPr marL="470281" marR="0">
              <a:lnSpc>
                <a:spcPts val="1993"/>
              </a:lnSpc>
              <a:spcBef>
                <a:spcPts val="11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действовать</a:t>
            </a:r>
            <a:r>
              <a:rPr sz="1800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по</a:t>
            </a:r>
            <a:r>
              <a:rPr sz="1800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заданному</a:t>
            </a:r>
            <a:r>
              <a:rPr sz="1800" spc="-1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образцу.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1499616" y="1996668"/>
            <a:ext cx="3499725" cy="44291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286756" y="1996668"/>
            <a:ext cx="3406239" cy="43529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641572" y="491667"/>
            <a:ext cx="2588590" cy="2912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«Мягкий</a:t>
            </a:r>
            <a:r>
              <a:rPr sz="1800" b="1" spc="-4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конструктор»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002218" y="765962"/>
            <a:ext cx="5865342" cy="1109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Цель: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Закреплять</a:t>
            </a:r>
            <a:r>
              <a:rPr sz="1800" spc="-4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знания</a:t>
            </a:r>
            <a:r>
              <a:rPr sz="1800" spc="38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о</a:t>
            </a:r>
            <a:r>
              <a:rPr sz="1800" spc="-3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геометрических</a:t>
            </a:r>
            <a:r>
              <a:rPr sz="1800" spc="-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фигурах-</a:t>
            </a:r>
            <a:r>
              <a:rPr sz="1800" spc="-5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круг,</a:t>
            </a:r>
          </a:p>
          <a:p>
            <a:pPr marL="251917" marR="0">
              <a:lnSpc>
                <a:spcPts val="1993"/>
              </a:lnSpc>
              <a:spcBef>
                <a:spcPts val="104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квадрат, треугольник, количестве сторон, количестве</a:t>
            </a:r>
          </a:p>
          <a:p>
            <a:pPr marL="266700" marR="0">
              <a:lnSpc>
                <a:spcPts val="1993"/>
              </a:lnSpc>
              <a:spcBef>
                <a:spcPts val="154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углов.Развивать мелкую моторику, глазомер, умение</a:t>
            </a:r>
          </a:p>
          <a:p>
            <a:pPr marL="1243647" marR="0">
              <a:lnSpc>
                <a:spcPts val="1993"/>
              </a:lnSpc>
              <a:spcBef>
                <a:spcPts val="104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ориентироваться в пространстве.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1427988" y="2284564"/>
            <a:ext cx="3429914" cy="42862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143500" y="2284564"/>
            <a:ext cx="3587764" cy="42767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095064" y="777417"/>
            <a:ext cx="1107541" cy="2912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«Тетрис»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414041" y="1045997"/>
            <a:ext cx="4467682" cy="11125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86765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Цель: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развитие мелкой моторики,</a:t>
            </a:r>
          </a:p>
          <a:p>
            <a:pPr marL="0" marR="0">
              <a:lnSpc>
                <a:spcPts val="1993"/>
              </a:lnSpc>
              <a:spcBef>
                <a:spcPts val="197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внимательности,</a:t>
            </a:r>
            <a:r>
              <a:rPr sz="1800" spc="-9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воображения,</a:t>
            </a:r>
            <a:r>
              <a:rPr sz="1800" spc="-9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логического,</a:t>
            </a:r>
          </a:p>
          <a:p>
            <a:pPr marL="276910" marR="0">
              <a:lnSpc>
                <a:spcPts val="1993"/>
              </a:lnSpc>
              <a:spcBef>
                <a:spcPts val="197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пространственного</a:t>
            </a:r>
            <a:r>
              <a:rPr sz="1800" spc="-3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и</a:t>
            </a:r>
            <a:r>
              <a:rPr sz="1800" spc="-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конструктивного</a:t>
            </a:r>
          </a:p>
          <a:p>
            <a:pPr marL="145110" marR="0">
              <a:lnSpc>
                <a:spcPts val="1993"/>
              </a:lnSpc>
              <a:spcBef>
                <a:spcPts val="92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мышления,</a:t>
            </a:r>
            <a:r>
              <a:rPr sz="1800" spc="-5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комбинаторные</a:t>
            </a:r>
            <a:r>
              <a:rPr sz="1800" spc="-3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способности.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1499616" y="2213813"/>
            <a:ext cx="3500305" cy="41433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143500" y="2213813"/>
            <a:ext cx="3594785" cy="41433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475861" y="849159"/>
            <a:ext cx="1489024" cy="2912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«Шнуровка»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051227" y="1123454"/>
            <a:ext cx="6334466" cy="839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Цель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:</a:t>
            </a:r>
            <a:r>
              <a:rPr sz="1800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развитие</a:t>
            </a:r>
            <a:r>
              <a:rPr sz="1800" spc="-1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ориентировки</a:t>
            </a:r>
            <a:r>
              <a:rPr sz="1800" spc="-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в пространстве,</a:t>
            </a:r>
            <a:r>
              <a:rPr sz="1800" spc="-3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развитие</a:t>
            </a:r>
            <a:r>
              <a:rPr sz="1800" spc="-1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мелкой</a:t>
            </a:r>
          </a:p>
          <a:p>
            <a:pPr marL="410095" marR="0">
              <a:lnSpc>
                <a:spcPts val="1993"/>
              </a:lnSpc>
              <a:spcBef>
                <a:spcPts val="166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моторики</a:t>
            </a:r>
            <a:r>
              <a:rPr sz="1800" spc="-3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рук,</a:t>
            </a:r>
            <a:r>
              <a:rPr sz="1800" spc="-4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развитие</a:t>
            </a:r>
            <a:r>
              <a:rPr sz="1800" spc="-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глазомера,</a:t>
            </a:r>
            <a:r>
              <a:rPr sz="1800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самостоятельности,</a:t>
            </a:r>
          </a:p>
          <a:p>
            <a:pPr marL="1866353" marR="0">
              <a:lnSpc>
                <a:spcPts val="1993"/>
              </a:lnSpc>
              <a:spcBef>
                <a:spcPts val="116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усидчивости,</a:t>
            </a:r>
            <a:r>
              <a:rPr sz="1800" spc="-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усваивание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924568" y="1946338"/>
            <a:ext cx="4533061" cy="2912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понятия </a:t>
            </a:r>
            <a:r>
              <a:rPr sz="1800" i="1" dirty="0">
                <a:solidFill>
                  <a:srgbClr val="000000"/>
                </a:solidFill>
                <a:latin typeface="Times New Roman"/>
                <a:cs typeface="Times New Roman"/>
              </a:rPr>
              <a:t>«выше»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, </a:t>
            </a:r>
            <a:r>
              <a:rPr sz="1800" i="1" dirty="0">
                <a:solidFill>
                  <a:srgbClr val="000000"/>
                </a:solidFill>
                <a:latin typeface="Times New Roman"/>
                <a:cs typeface="Times New Roman"/>
              </a:rPr>
              <a:t>«ниже»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, </a:t>
            </a:r>
            <a:r>
              <a:rPr sz="1800" i="1" dirty="0">
                <a:solidFill>
                  <a:srgbClr val="000000"/>
                </a:solidFill>
                <a:latin typeface="Times New Roman"/>
                <a:cs typeface="Times New Roman"/>
              </a:rPr>
              <a:t>«правее»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, </a:t>
            </a:r>
            <a:r>
              <a:rPr sz="1800" i="1" dirty="0">
                <a:solidFill>
                  <a:srgbClr val="000000"/>
                </a:solidFill>
                <a:latin typeface="Times New Roman"/>
                <a:cs typeface="Times New Roman"/>
              </a:rPr>
              <a:t>«левее»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1286256" y="2195601"/>
            <a:ext cx="3856558" cy="42862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286756" y="2195601"/>
            <a:ext cx="3571621" cy="42862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565055" y="705662"/>
            <a:ext cx="2737865" cy="2912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«Волшебные</a:t>
            </a:r>
            <a:r>
              <a:rPr sz="1800" b="1" spc="-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резиночки»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879181" y="1254569"/>
            <a:ext cx="6110173" cy="8267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Цель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:закрепление основных цветов и знаний разнообразных</a:t>
            </a:r>
          </a:p>
          <a:p>
            <a:pPr marL="101307" marR="0">
              <a:lnSpc>
                <a:spcPts val="1993"/>
              </a:lnSpc>
              <a:spcBef>
                <a:spcPts val="11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видов геометрических фигур, линий. Учить дошкольников</a:t>
            </a:r>
          </a:p>
          <a:p>
            <a:pPr marL="2233092" marR="0">
              <a:lnSpc>
                <a:spcPts val="2010"/>
              </a:lnSpc>
              <a:spcBef>
                <a:spcPts val="93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фантазировать</a:t>
            </a:r>
            <a:r>
              <a:rPr sz="1800" dirty="0">
                <a:solidFill>
                  <a:srgbClr val="000000"/>
                </a:solidFill>
                <a:latin typeface="Liberation Sans"/>
                <a:cs typeface="Liberation Sans"/>
              </a:rPr>
              <a:t>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1714500" y="1785632"/>
            <a:ext cx="6285992" cy="47148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462272" y="705662"/>
            <a:ext cx="1302767" cy="2912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«Полянка»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386469" y="979956"/>
            <a:ext cx="5455707" cy="8323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8957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Цель: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развитие мелкой моторики, закрепление</a:t>
            </a:r>
          </a:p>
          <a:p>
            <a:pPr marL="0" marR="0">
              <a:lnSpc>
                <a:spcPts val="1993"/>
              </a:lnSpc>
              <a:spcBef>
                <a:spcPts val="136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сенсорных эталонов, развивать зрительно – моторную</a:t>
            </a:r>
          </a:p>
          <a:p>
            <a:pPr marL="1684464" marR="0">
              <a:lnSpc>
                <a:spcPts val="1993"/>
              </a:lnSpc>
              <a:spcBef>
                <a:spcPts val="186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координацию, цвет.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1999488" y="2354618"/>
            <a:ext cx="5848853" cy="40290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344276" y="419912"/>
            <a:ext cx="1467078" cy="2912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«Динг</a:t>
            </a:r>
            <a:r>
              <a:rPr sz="1800" b="1" spc="-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Ринг»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763014" y="694841"/>
            <a:ext cx="6624523" cy="16548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873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Цель:Совершенствуют общую и мелкую моторику, тактильный и</a:t>
            </a:r>
          </a:p>
          <a:p>
            <a:pPr marL="0" marR="0">
              <a:lnSpc>
                <a:spcPts val="1993"/>
              </a:lnSpc>
              <a:spcBef>
                <a:spcPts val="104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зрительный</a:t>
            </a:r>
            <a:r>
              <a:rPr sz="1800" spc="-2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анализаторы,</a:t>
            </a:r>
            <a:r>
              <a:rPr sz="1800" spc="-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умение</a:t>
            </a:r>
            <a:r>
              <a:rPr sz="1800" spc="-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классифицировать</a:t>
            </a:r>
            <a:r>
              <a:rPr sz="1800" spc="-5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по</a:t>
            </a:r>
            <a:r>
              <a:rPr sz="1800" spc="-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заданному</a:t>
            </a:r>
          </a:p>
          <a:p>
            <a:pPr marL="66192" marR="0">
              <a:lnSpc>
                <a:spcPts val="1993"/>
              </a:lnSpc>
              <a:spcBef>
                <a:spcPts val="154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принципу . Развивать зрительно-моторные координации, умение</a:t>
            </a:r>
          </a:p>
          <a:p>
            <a:pPr marL="166992" marR="0">
              <a:lnSpc>
                <a:spcPts val="1993"/>
              </a:lnSpc>
              <a:spcBef>
                <a:spcPts val="104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выполнять задание по схеме и по описанию на слух. Развивать</a:t>
            </a:r>
          </a:p>
          <a:p>
            <a:pPr marL="192785" marR="0">
              <a:lnSpc>
                <a:spcPts val="1993"/>
              </a:lnSpc>
              <a:spcBef>
                <a:spcPts val="154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воображение, логическое мышление, произвольное внимание,</a:t>
            </a:r>
          </a:p>
          <a:p>
            <a:pPr marL="323303" marR="0">
              <a:lnSpc>
                <a:spcPts val="1993"/>
              </a:lnSpc>
              <a:spcBef>
                <a:spcPts val="104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зрительное и слуховое</a:t>
            </a:r>
            <a:r>
              <a:rPr sz="1800" spc="-3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восприятие,</a:t>
            </a:r>
            <a:r>
              <a:rPr sz="1800" spc="-1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творческую</a:t>
            </a:r>
            <a:r>
              <a:rPr sz="1800" spc="-3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активность.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2214372" y="2426563"/>
            <a:ext cx="5284722" cy="3962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993633" y="705662"/>
            <a:ext cx="6023534" cy="13780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26209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«Сенсорный</a:t>
            </a:r>
            <a:r>
              <a:rPr sz="1800" b="1" spc="-4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коврик»</a:t>
            </a:r>
          </a:p>
          <a:p>
            <a:pPr marL="44246" marR="0">
              <a:lnSpc>
                <a:spcPts val="1993"/>
              </a:lnSpc>
              <a:spcBef>
                <a:spcPts val="166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Цель: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развивать у детей тактильное восприятие;обогащать</a:t>
            </a:r>
          </a:p>
          <a:p>
            <a:pPr marL="0" marR="0">
              <a:lnSpc>
                <a:spcPts val="1993"/>
              </a:lnSpc>
              <a:spcBef>
                <a:spcPts val="104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активный</a:t>
            </a:r>
            <a:r>
              <a:rPr sz="1800" spc="-2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словарь</a:t>
            </a:r>
            <a:r>
              <a:rPr sz="1800" spc="-2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детей</a:t>
            </a:r>
            <a:r>
              <a:rPr sz="1800" spc="-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новыми</a:t>
            </a:r>
            <a:r>
              <a:rPr sz="1800" spc="-3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словами,</a:t>
            </a:r>
            <a:r>
              <a:rPr sz="1800" spc="-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развивать</a:t>
            </a:r>
            <a:r>
              <a:rPr sz="1800" spc="-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память,</a:t>
            </a:r>
          </a:p>
          <a:p>
            <a:pPr marL="322948" marR="0">
              <a:lnSpc>
                <a:spcPts val="1993"/>
              </a:lnSpc>
              <a:spcBef>
                <a:spcPts val="104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внимание, воображение,образное</a:t>
            </a:r>
            <a:r>
              <a:rPr sz="1800" spc="-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мышление;</a:t>
            </a:r>
            <a:r>
              <a:rPr sz="1800" spc="-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мелкую</a:t>
            </a:r>
          </a:p>
          <a:p>
            <a:pPr marL="2439708" marR="0">
              <a:lnSpc>
                <a:spcPts val="1993"/>
              </a:lnSpc>
              <a:spcBef>
                <a:spcPts val="159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моторику.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626285" y="1253868"/>
            <a:ext cx="6045101" cy="3240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13663" marR="0">
              <a:lnSpc>
                <a:spcPts val="7973"/>
              </a:lnSpc>
              <a:spcBef>
                <a:spcPts val="0"/>
              </a:spcBef>
              <a:spcAft>
                <a:spcPts val="0"/>
              </a:spcAft>
            </a:pPr>
            <a:r>
              <a:rPr sz="7200" b="1" spc="-60" dirty="0">
                <a:solidFill>
                  <a:srgbClr val="FF0000"/>
                </a:solidFill>
                <a:latin typeface="Times New Roman"/>
                <a:cs typeface="Times New Roman"/>
              </a:rPr>
              <a:t>СПАСИБО</a:t>
            </a:r>
          </a:p>
          <a:p>
            <a:pPr marL="2375166" marR="0">
              <a:lnSpc>
                <a:spcPts val="7973"/>
              </a:lnSpc>
              <a:spcBef>
                <a:spcPts val="616"/>
              </a:spcBef>
              <a:spcAft>
                <a:spcPts val="0"/>
              </a:spcAft>
            </a:pPr>
            <a:r>
              <a:rPr sz="7200" b="1" dirty="0">
                <a:solidFill>
                  <a:srgbClr val="FF0000"/>
                </a:solidFill>
                <a:latin typeface="Times New Roman"/>
                <a:cs typeface="Times New Roman"/>
              </a:rPr>
              <a:t>ЗА</a:t>
            </a:r>
          </a:p>
          <a:p>
            <a:pPr marL="0" marR="0">
              <a:lnSpc>
                <a:spcPts val="7973"/>
              </a:lnSpc>
              <a:spcBef>
                <a:spcPts val="631"/>
              </a:spcBef>
              <a:spcAft>
                <a:spcPts val="0"/>
              </a:spcAft>
            </a:pPr>
            <a:r>
              <a:rPr sz="7200" b="1" dirty="0">
                <a:solidFill>
                  <a:srgbClr val="FF0000"/>
                </a:solidFill>
                <a:latin typeface="Times New Roman"/>
                <a:cs typeface="Times New Roman"/>
              </a:rPr>
              <a:t>ВНИМАНИЕ!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318000" y="489955"/>
            <a:ext cx="1524496" cy="2631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Актуальность: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628140" y="782665"/>
            <a:ext cx="6882621" cy="12360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90219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Одним</a:t>
            </a:r>
            <a:r>
              <a:rPr sz="1600" spc="-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из</a:t>
            </a:r>
            <a:r>
              <a:rPr sz="1600" spc="-2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приоритетных направлений</a:t>
            </a:r>
            <a:r>
              <a:rPr sz="1600" spc="87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дошкольного возраста является</a:t>
            </a:r>
          </a:p>
          <a:p>
            <a:pPr marL="0" marR="0">
              <a:lnSpc>
                <a:spcPts val="1771"/>
              </a:lnSpc>
              <a:spcBef>
                <a:spcPts val="136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воспитание сенсорной культуры</a:t>
            </a:r>
            <a:r>
              <a:rPr sz="1600" spc="-1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детей.</a:t>
            </a:r>
            <a:r>
              <a:rPr sz="1600" spc="3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Актуальность</a:t>
            </a:r>
            <a:r>
              <a:rPr sz="1600" spc="-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сенсорного</a:t>
            </a:r>
            <a:r>
              <a:rPr sz="1600" spc="-2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развития</a:t>
            </a:r>
            <a:r>
              <a:rPr sz="1600" spc="3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в</a:t>
            </a:r>
          </a:p>
          <a:p>
            <a:pPr marL="237489" marR="0">
              <a:lnSpc>
                <a:spcPts val="1771"/>
              </a:lnSpc>
              <a:spcBef>
                <a:spcPts val="146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дошкольном</a:t>
            </a:r>
            <a:r>
              <a:rPr sz="1600" spc="-5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детстве</a:t>
            </a:r>
            <a:r>
              <a:rPr sz="1600" spc="-6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трудно</a:t>
            </a:r>
            <a:r>
              <a:rPr sz="1600" spc="-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переоценить,</a:t>
            </a:r>
            <a:r>
              <a:rPr sz="1600" spc="-2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именно</a:t>
            </a:r>
            <a:r>
              <a:rPr sz="1600" spc="-2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этот</a:t>
            </a:r>
            <a:r>
              <a:rPr sz="1600" spc="-5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возраст</a:t>
            </a:r>
            <a:r>
              <a:rPr sz="1600" spc="-6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наиболее</a:t>
            </a:r>
          </a:p>
          <a:p>
            <a:pPr marL="249554" marR="0">
              <a:lnSpc>
                <a:spcPts val="1771"/>
              </a:lnSpc>
              <a:spcBef>
                <a:spcPts val="102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благоприятен для совершенствования деятельности органов чувств. Без</a:t>
            </a:r>
          </a:p>
          <a:p>
            <a:pPr marL="81914" marR="0">
              <a:lnSpc>
                <a:spcPts val="1771"/>
              </a:lnSpc>
              <a:spcBef>
                <a:spcPts val="136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обогащения</a:t>
            </a:r>
            <a:r>
              <a:rPr sz="1600" spc="1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сенсорного опыта, без сформированности</a:t>
            </a:r>
            <a:r>
              <a:rPr sz="1600" spc="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системы</a:t>
            </a:r>
            <a:r>
              <a:rPr sz="1600" spc="2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сенсорно</a:t>
            </a:r>
            <a:r>
              <a:rPr sz="1600" spc="1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–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548942" y="2048169"/>
            <a:ext cx="7053885" cy="7479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2778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перцептивных</a:t>
            </a:r>
            <a:r>
              <a:rPr sz="1600" spc="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действий и системы</a:t>
            </a:r>
            <a:r>
              <a:rPr sz="1600" spc="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сенсорных</a:t>
            </a:r>
            <a:r>
              <a:rPr sz="1600" spc="1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эталонов у</a:t>
            </a:r>
            <a:r>
              <a:rPr sz="1600" spc="-1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детей, не</a:t>
            </a:r>
            <a:r>
              <a:rPr sz="1600" spc="-1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может</a:t>
            </a:r>
          </a:p>
          <a:p>
            <a:pPr marL="0" marR="0">
              <a:lnSpc>
                <a:spcPts val="1771"/>
              </a:lnSpc>
              <a:spcBef>
                <a:spcPts val="136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происходить</a:t>
            </a:r>
            <a:r>
              <a:rPr sz="1600" spc="-8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полноценное</a:t>
            </a:r>
            <a:r>
              <a:rPr sz="1600" spc="-5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восприятие</a:t>
            </a:r>
            <a:r>
              <a:rPr sz="1600" spc="-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окружающего</a:t>
            </a:r>
            <a:r>
              <a:rPr sz="1600" spc="-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мира,</a:t>
            </a:r>
            <a:r>
              <a:rPr sz="1600" spc="-8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которое</a:t>
            </a:r>
            <a:r>
              <a:rPr sz="1600" spc="-10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необходимо</a:t>
            </a:r>
          </a:p>
          <a:p>
            <a:pPr marL="2289632" marR="0">
              <a:lnSpc>
                <a:spcPts val="1771"/>
              </a:lnSpc>
              <a:spcBef>
                <a:spcPts val="136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для</a:t>
            </a:r>
            <a:r>
              <a:rPr sz="1600" spc="-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умственного</a:t>
            </a:r>
            <a:r>
              <a:rPr sz="1600" spc="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развития.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545399" y="2827453"/>
            <a:ext cx="7061638" cy="9917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1071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Именно поэтому так</a:t>
            </a:r>
            <a:r>
              <a:rPr sz="1600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важно,</a:t>
            </a:r>
            <a:r>
              <a:rPr sz="1600" spc="-1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чтобы</a:t>
            </a:r>
            <a:r>
              <a:rPr sz="1600" spc="-1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сенсорное воспитание</a:t>
            </a:r>
            <a:r>
              <a:rPr sz="1600" spc="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планомерно</a:t>
            </a:r>
            <a:r>
              <a:rPr sz="1600" spc="2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и</a:t>
            </a:r>
          </a:p>
          <a:p>
            <a:pPr marL="160388" marR="0">
              <a:lnSpc>
                <a:spcPts val="1771"/>
              </a:lnSpc>
              <a:spcBef>
                <a:spcPts val="147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систематически включалось во все моменты жизни ребёнка, прежде всего в</a:t>
            </a:r>
          </a:p>
          <a:p>
            <a:pPr marL="0" marR="0">
              <a:lnSpc>
                <a:spcPts val="1771"/>
              </a:lnSpc>
              <a:spcBef>
                <a:spcPts val="136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процессы познания окружающей жизни: исследование предметов, их свойств и</a:t>
            </a:r>
          </a:p>
          <a:p>
            <a:pPr marL="3101073" marR="0">
              <a:lnSpc>
                <a:spcPts val="1771"/>
              </a:lnSpc>
              <a:spcBef>
                <a:spcPts val="136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качеств.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423403" y="3849283"/>
            <a:ext cx="7305014" cy="12360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Наблюдая</a:t>
            </a:r>
            <a:r>
              <a:rPr sz="1600" spc="-4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и</a:t>
            </a:r>
            <a:r>
              <a:rPr sz="1600" spc="-3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анализируя сенсомоторную</a:t>
            </a:r>
            <a:r>
              <a:rPr sz="1600" spc="-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игровую</a:t>
            </a:r>
            <a:r>
              <a:rPr sz="1600" spc="-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деятельность</a:t>
            </a:r>
            <a:r>
              <a:rPr sz="1600" spc="-2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детей</a:t>
            </a:r>
            <a:r>
              <a:rPr sz="1600" spc="-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моей</a:t>
            </a:r>
            <a:r>
              <a:rPr sz="1600" spc="-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группы</a:t>
            </a:r>
          </a:p>
          <a:p>
            <a:pPr marL="278663" marR="0">
              <a:lnSpc>
                <a:spcPts val="1771"/>
              </a:lnSpc>
              <a:spcBef>
                <a:spcPts val="102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в процессе совместной образовательной деятельности, сделала вывод, что у</a:t>
            </a:r>
          </a:p>
          <a:p>
            <a:pPr marL="344716" marR="0">
              <a:lnSpc>
                <a:spcPts val="1771"/>
              </a:lnSpc>
              <a:spcBef>
                <a:spcPts val="136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многих</a:t>
            </a:r>
            <a:r>
              <a:rPr sz="1600" spc="-1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воспитанников</a:t>
            </a:r>
            <a:r>
              <a:rPr sz="1600" spc="1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наблюдается недостаточность</a:t>
            </a:r>
            <a:r>
              <a:rPr sz="1600" spc="-1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освоения</a:t>
            </a:r>
            <a:r>
              <a:rPr sz="1600" spc="-1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сенсорных</a:t>
            </a:r>
          </a:p>
          <a:p>
            <a:pPr marL="38036" marR="0">
              <a:lnSpc>
                <a:spcPts val="1771"/>
              </a:lnSpc>
              <a:spcBef>
                <a:spcPts val="146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эталонов, сформированности познавательной мотивации, способов обследования</a:t>
            </a:r>
          </a:p>
          <a:p>
            <a:pPr marL="1551965" marR="0">
              <a:lnSpc>
                <a:spcPts val="1771"/>
              </a:lnSpc>
              <a:spcBef>
                <a:spcPts val="136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предметов,</a:t>
            </a:r>
            <a:r>
              <a:rPr sz="1600" spc="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развития</a:t>
            </a:r>
            <a:r>
              <a:rPr sz="1600" spc="3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сенсорных</a:t>
            </a:r>
            <a:r>
              <a:rPr sz="1600" spc="1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способностей.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402994" y="5115422"/>
            <a:ext cx="7348905" cy="12374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71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Для</a:t>
            </a:r>
            <a:r>
              <a:rPr sz="1600" spc="-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решения</a:t>
            </a:r>
            <a:r>
              <a:rPr sz="1600" spc="-3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этих</a:t>
            </a:r>
            <a:r>
              <a:rPr sz="1600" spc="-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проблем</a:t>
            </a:r>
            <a:r>
              <a:rPr sz="1600" spc="-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необходимы</a:t>
            </a:r>
            <a:r>
              <a:rPr sz="1600" spc="-5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новые</a:t>
            </a:r>
            <a:r>
              <a:rPr sz="1600" spc="-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эффективные</a:t>
            </a:r>
            <a:r>
              <a:rPr sz="1600" spc="-2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подходы,</a:t>
            </a:r>
            <a:r>
              <a:rPr sz="1600" spc="29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которые</a:t>
            </a:r>
            <a:r>
              <a:rPr sz="1600" spc="-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бы</a:t>
            </a:r>
          </a:p>
          <a:p>
            <a:pPr marL="661505" marR="0">
              <a:lnSpc>
                <a:spcPts val="1771"/>
              </a:lnSpc>
              <a:spcBef>
                <a:spcPts val="147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способствовали</a:t>
            </a:r>
            <a:r>
              <a:rPr sz="1600" spc="-2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развитию</a:t>
            </a:r>
            <a:r>
              <a:rPr sz="1600" spc="-1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сенсорных способностей</a:t>
            </a:r>
            <a:r>
              <a:rPr sz="1600" spc="37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дошкольников,</a:t>
            </a:r>
          </a:p>
          <a:p>
            <a:pPr marL="200291" marR="0">
              <a:lnSpc>
                <a:spcPts val="1771"/>
              </a:lnSpc>
              <a:spcBef>
                <a:spcPts val="147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соответствовали</a:t>
            </a:r>
            <a:r>
              <a:rPr sz="1600" spc="-6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современным</a:t>
            </a:r>
            <a:r>
              <a:rPr sz="1600" spc="-3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требованиям,</a:t>
            </a:r>
            <a:r>
              <a:rPr sz="1600" spc="-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представляли</a:t>
            </a:r>
            <a:r>
              <a:rPr sz="1600" spc="-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собой</a:t>
            </a:r>
            <a:r>
              <a:rPr sz="1600" spc="-7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комплексное</a:t>
            </a:r>
          </a:p>
          <a:p>
            <a:pPr marL="446252" marR="0">
              <a:lnSpc>
                <a:spcPts val="1771"/>
              </a:lnSpc>
              <a:spcBef>
                <a:spcPts val="136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решение</a:t>
            </a:r>
            <a:r>
              <a:rPr sz="1600" spc="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вопросов,</a:t>
            </a:r>
            <a:r>
              <a:rPr sz="1600" spc="-2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создавали</a:t>
            </a:r>
            <a:r>
              <a:rPr sz="1600" spc="-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основу</a:t>
            </a:r>
            <a:r>
              <a:rPr sz="1600" spc="-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для</a:t>
            </a:r>
            <a:r>
              <a:rPr sz="1600" spc="-2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формирования благоприятного</a:t>
            </a:r>
          </a:p>
          <a:p>
            <a:pPr marL="1976666" marR="0">
              <a:lnSpc>
                <a:spcPts val="1771"/>
              </a:lnSpc>
              <a:spcBef>
                <a:spcPts val="101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микроклимата</a:t>
            </a:r>
            <a:r>
              <a:rPr sz="1600" spc="-5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в</a:t>
            </a:r>
            <a:r>
              <a:rPr sz="1600" spc="-6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детском</a:t>
            </a:r>
            <a:r>
              <a:rPr sz="1600" spc="29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коллективе.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542460" y="1290763"/>
            <a:ext cx="812827" cy="2912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Цель</a:t>
            </a:r>
            <a:r>
              <a:rPr sz="1800" b="1" spc="-1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467904" y="1565058"/>
            <a:ext cx="6961937" cy="5639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Создание</a:t>
            </a:r>
            <a:r>
              <a:rPr sz="1800" spc="-1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системы</a:t>
            </a:r>
            <a:r>
              <a:rPr sz="1800" spc="-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работы по</a:t>
            </a:r>
            <a:r>
              <a:rPr sz="1800" spc="-1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сенсорному</a:t>
            </a:r>
            <a:r>
              <a:rPr sz="1800" spc="-3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воспитанию</a:t>
            </a:r>
            <a:r>
              <a:rPr sz="1800" spc="-1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детей</a:t>
            </a:r>
            <a:r>
              <a:rPr sz="1800" spc="-3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среднего</a:t>
            </a:r>
          </a:p>
          <a:p>
            <a:pPr marL="615657" marR="0">
              <a:lnSpc>
                <a:spcPts val="1993"/>
              </a:lnSpc>
              <a:spcBef>
                <a:spcPts val="104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дошкольного</a:t>
            </a:r>
            <a:r>
              <a:rPr sz="1800" spc="-1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возраста</a:t>
            </a:r>
            <a:r>
              <a:rPr sz="1800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посредством</a:t>
            </a:r>
            <a:r>
              <a:rPr sz="1800" spc="-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дидактической</a:t>
            </a:r>
            <a:r>
              <a:rPr sz="1800" spc="-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игры.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172432" y="2776880"/>
            <a:ext cx="954101" cy="2912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Задачи: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587690" y="3106419"/>
            <a:ext cx="6120270" cy="83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Создать</a:t>
            </a:r>
            <a:r>
              <a:rPr sz="1800" spc="-1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развивающую</a:t>
            </a:r>
            <a:r>
              <a:rPr sz="1800" spc="-3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предметно-пространственную</a:t>
            </a:r>
            <a:r>
              <a:rPr sz="1800" spc="-5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среду</a:t>
            </a:r>
            <a:r>
              <a:rPr sz="1800" spc="-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в</a:t>
            </a:r>
          </a:p>
          <a:p>
            <a:pPr marL="371741" marR="0">
              <a:lnSpc>
                <a:spcPts val="1993"/>
              </a:lnSpc>
              <a:spcBef>
                <a:spcPts val="104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группе,</a:t>
            </a:r>
            <a:r>
              <a:rPr sz="1800" spc="-3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способствующую</a:t>
            </a:r>
            <a:r>
              <a:rPr sz="1800" spc="-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обогащению</a:t>
            </a:r>
            <a:r>
              <a:rPr sz="1800" spc="-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и накоплению</a:t>
            </a:r>
          </a:p>
          <a:p>
            <a:pPr marL="1348778" marR="0">
              <a:lnSpc>
                <a:spcPts val="1993"/>
              </a:lnSpc>
              <a:spcBef>
                <a:spcPts val="169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сенсорного</a:t>
            </a:r>
            <a:r>
              <a:rPr sz="1800" spc="-9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опыта</a:t>
            </a:r>
            <a:r>
              <a:rPr sz="1800" spc="-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дошкольников.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707349" y="3982668"/>
            <a:ext cx="5880387" cy="5639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Сформировать</a:t>
            </a:r>
            <a:r>
              <a:rPr sz="1800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сенсорные</a:t>
            </a:r>
            <a:r>
              <a:rPr sz="1800" spc="-1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эталоны,</a:t>
            </a:r>
            <a:r>
              <a:rPr sz="1800" spc="-1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обучая</a:t>
            </a:r>
            <a:r>
              <a:rPr sz="1800" spc="-4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детей</a:t>
            </a:r>
            <a:r>
              <a:rPr sz="1800" spc="-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способам</a:t>
            </a:r>
          </a:p>
          <a:p>
            <a:pPr marL="1627759" marR="0">
              <a:lnSpc>
                <a:spcPts val="1993"/>
              </a:lnSpc>
              <a:spcBef>
                <a:spcPts val="104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обследования</a:t>
            </a:r>
            <a:r>
              <a:rPr sz="1800" spc="-1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предметов.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873859" y="4585258"/>
            <a:ext cx="5546182" cy="5655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Развивать</a:t>
            </a:r>
            <a:r>
              <a:rPr sz="1800" spc="-2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познавательные</a:t>
            </a:r>
            <a:r>
              <a:rPr sz="1800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способности,</a:t>
            </a:r>
            <a:r>
              <a:rPr sz="1800" spc="-5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аналитическое</a:t>
            </a:r>
          </a:p>
          <a:p>
            <a:pPr marL="589165" marR="0">
              <a:lnSpc>
                <a:spcPts val="1993"/>
              </a:lnSpc>
              <a:spcBef>
                <a:spcPts val="166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восприятие</a:t>
            </a:r>
            <a:r>
              <a:rPr sz="1800" spc="-3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у</a:t>
            </a:r>
            <a:r>
              <a:rPr sz="1800" spc="-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детей</a:t>
            </a:r>
            <a:r>
              <a:rPr sz="1800" spc="38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дошкольного</a:t>
            </a:r>
            <a:r>
              <a:rPr sz="1800" spc="-2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возраста.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725231" y="5189092"/>
            <a:ext cx="5844729" cy="2912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Воспитывать</a:t>
            </a:r>
            <a:r>
              <a:rPr sz="1800" spc="-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познавательный</a:t>
            </a:r>
            <a:r>
              <a:rPr sz="1800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интерес,</a:t>
            </a:r>
            <a:r>
              <a:rPr sz="1800" spc="-3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любознательность;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605153" y="5517997"/>
            <a:ext cx="6086141" cy="8366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Повышать</a:t>
            </a:r>
            <a:r>
              <a:rPr sz="1800" spc="-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компетентность</a:t>
            </a:r>
            <a:r>
              <a:rPr sz="1800" spc="-5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родителей</a:t>
            </a:r>
            <a:r>
              <a:rPr sz="1800" spc="-5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в</a:t>
            </a:r>
            <a:r>
              <a:rPr sz="1800" spc="39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организации</a:t>
            </a:r>
            <a:r>
              <a:rPr sz="1800" spc="-5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работы</a:t>
            </a:r>
          </a:p>
          <a:p>
            <a:pPr marL="232473" marR="0">
              <a:lnSpc>
                <a:spcPts val="1993"/>
              </a:lnSpc>
              <a:spcBef>
                <a:spcPts val="104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по сенсорному воспитанию дошкольников посредством</a:t>
            </a:r>
          </a:p>
          <a:p>
            <a:pPr marL="1941309" marR="0">
              <a:lnSpc>
                <a:spcPts val="1993"/>
              </a:lnSpc>
              <a:spcBef>
                <a:spcPts val="154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дидактической</a:t>
            </a:r>
            <a:r>
              <a:rPr sz="1800" spc="-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игры.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683179" y="1048038"/>
            <a:ext cx="4603244" cy="9290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14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0000"/>
                </a:solidFill>
                <a:latin typeface="Times New Roman"/>
                <a:cs typeface="Times New Roman"/>
              </a:rPr>
              <a:t>Формы</a:t>
            </a:r>
            <a:r>
              <a:rPr sz="2000" b="1" spc="-3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0000"/>
                </a:solidFill>
                <a:latin typeface="Times New Roman"/>
                <a:cs typeface="Times New Roman"/>
              </a:rPr>
              <a:t>и</a:t>
            </a:r>
            <a:r>
              <a:rPr sz="2000" b="1" spc="-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0000"/>
                </a:solidFill>
                <a:latin typeface="Times New Roman"/>
                <a:cs typeface="Times New Roman"/>
              </a:rPr>
              <a:t>методы</a:t>
            </a:r>
            <a:r>
              <a:rPr sz="2000" b="1" spc="-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0000"/>
                </a:solidFill>
                <a:latin typeface="Times New Roman"/>
                <a:cs typeface="Times New Roman"/>
              </a:rPr>
              <a:t>реализации</a:t>
            </a:r>
            <a:r>
              <a:rPr sz="2000" b="1" spc="-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0000"/>
                </a:solidFill>
                <a:latin typeface="Times New Roman"/>
                <a:cs typeface="Times New Roman"/>
              </a:rPr>
              <a:t>проекта:</a:t>
            </a:r>
          </a:p>
          <a:p>
            <a:pPr marL="1717547" marR="0">
              <a:lnSpc>
                <a:spcPts val="2214"/>
              </a:lnSpc>
              <a:spcBef>
                <a:spcPts val="2585"/>
              </a:spcBef>
              <a:spcAft>
                <a:spcPts val="0"/>
              </a:spcAft>
            </a:pPr>
            <a:r>
              <a:rPr sz="2000" b="1" dirty="0">
                <a:solidFill>
                  <a:srgbClr val="000000"/>
                </a:solidFill>
                <a:latin typeface="Times New Roman"/>
                <a:cs typeface="Times New Roman"/>
              </a:rPr>
              <a:t>Методы: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268410" y="2262971"/>
            <a:ext cx="5497322" cy="3193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14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-</a:t>
            </a:r>
            <a:r>
              <a:rPr sz="2000" spc="47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игровой,</a:t>
            </a:r>
            <a:r>
              <a:rPr sz="2000" spc="-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словесный, наглядный,</a:t>
            </a:r>
            <a:r>
              <a:rPr sz="2000" spc="1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практический.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438650" y="2876064"/>
            <a:ext cx="1094742" cy="3193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14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0000"/>
                </a:solidFill>
                <a:latin typeface="Times New Roman"/>
                <a:cs typeface="Times New Roman"/>
              </a:rPr>
              <a:t>Формы: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682750" y="3180838"/>
            <a:ext cx="6658058" cy="9273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14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- совместная</a:t>
            </a:r>
            <a:r>
              <a:rPr sz="2000" spc="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предметная</a:t>
            </a:r>
            <a:r>
              <a:rPr sz="2000" spc="-1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деятельность воспитателя</a:t>
            </a:r>
            <a:r>
              <a:rPr sz="2000" spc="2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и</a:t>
            </a:r>
            <a:r>
              <a:rPr sz="2000" spc="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детей;</a:t>
            </a:r>
          </a:p>
          <a:p>
            <a:pPr marL="411479" marR="0">
              <a:lnSpc>
                <a:spcPts val="2214"/>
              </a:lnSpc>
              <a:spcBef>
                <a:spcPts val="171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игровые занятия, дидактические игры</a:t>
            </a:r>
            <a:r>
              <a:rPr sz="2000" spc="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,наблюдение,</a:t>
            </a:r>
          </a:p>
          <a:p>
            <a:pPr marL="2326208" marR="0">
              <a:lnSpc>
                <a:spcPts val="2214"/>
              </a:lnSpc>
              <a:spcBef>
                <a:spcPts val="186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рассматривание;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030679" y="4094197"/>
            <a:ext cx="5920232" cy="3193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14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выполнение</a:t>
            </a:r>
            <a:r>
              <a:rPr sz="2000" spc="2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самостоятельных предметных действий.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686941" y="1342970"/>
            <a:ext cx="6809525" cy="9271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00580" marR="0">
              <a:lnSpc>
                <a:spcPts val="2214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000000"/>
                </a:solidFill>
                <a:latin typeface="Times New Roman"/>
                <a:cs typeface="Times New Roman"/>
              </a:rPr>
              <a:t>Предполагаемый</a:t>
            </a:r>
            <a:r>
              <a:rPr sz="2000" b="1" spc="-10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0000"/>
                </a:solidFill>
                <a:latin typeface="Times New Roman"/>
                <a:cs typeface="Times New Roman"/>
              </a:rPr>
              <a:t>результат:</a:t>
            </a:r>
          </a:p>
          <a:p>
            <a:pPr marL="0" marR="0">
              <a:lnSpc>
                <a:spcPts val="2214"/>
              </a:lnSpc>
              <a:spcBef>
                <a:spcPts val="184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Овладение детьми сенсорными эталонами и развитие мелкой</a:t>
            </a:r>
          </a:p>
          <a:p>
            <a:pPr marL="2772854" marR="0">
              <a:lnSpc>
                <a:spcPts val="2214"/>
              </a:lnSpc>
              <a:spcBef>
                <a:spcPts val="171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моторики.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668996" y="2256329"/>
            <a:ext cx="6844832" cy="24481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14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Родители</a:t>
            </a:r>
            <a:r>
              <a:rPr sz="2000" spc="-6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расширяют</a:t>
            </a:r>
            <a:r>
              <a:rPr sz="2000" spc="-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возможности</a:t>
            </a:r>
            <a:r>
              <a:rPr sz="2000" spc="-6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сотрудничества</a:t>
            </a:r>
            <a:r>
              <a:rPr sz="2000" spc="-7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со</a:t>
            </a:r>
            <a:r>
              <a:rPr sz="2000" spc="-4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своими</a:t>
            </a:r>
          </a:p>
          <a:p>
            <a:pPr marL="40868" marR="0">
              <a:lnSpc>
                <a:spcPts val="2214"/>
              </a:lnSpc>
              <a:spcBef>
                <a:spcPts val="171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детьми,</a:t>
            </a:r>
            <a:r>
              <a:rPr sz="2000" spc="-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подготавливают</a:t>
            </a:r>
            <a:r>
              <a:rPr sz="2000" spc="-3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материал</a:t>
            </a:r>
            <a:r>
              <a:rPr sz="2000" spc="-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для</a:t>
            </a:r>
            <a:r>
              <a:rPr sz="2000" spc="-4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обучения</a:t>
            </a:r>
            <a:r>
              <a:rPr sz="2000" spc="-4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своих</a:t>
            </a:r>
            <a:r>
              <a:rPr sz="2000" spc="-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детей.</a:t>
            </a:r>
          </a:p>
          <a:p>
            <a:pPr marL="210667" marR="0">
              <a:lnSpc>
                <a:spcPts val="2214"/>
              </a:lnSpc>
              <a:spcBef>
                <a:spcPts val="186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Педагоги</a:t>
            </a:r>
            <a:r>
              <a:rPr sz="2000" spc="-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продолжают</a:t>
            </a:r>
            <a:r>
              <a:rPr sz="2000" spc="-3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освоение</a:t>
            </a:r>
            <a:r>
              <a:rPr sz="2000" spc="-2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метода</a:t>
            </a:r>
            <a:r>
              <a:rPr sz="2000" spc="-4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проектирования</a:t>
            </a:r>
            <a:r>
              <a:rPr sz="2000" spc="-12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–</a:t>
            </a:r>
          </a:p>
          <a:p>
            <a:pPr marL="347840" marR="0">
              <a:lnSpc>
                <a:spcPts val="2214"/>
              </a:lnSpc>
              <a:spcBef>
                <a:spcPts val="171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метод организации насыщенной детской деятельности,</a:t>
            </a:r>
          </a:p>
          <a:p>
            <a:pPr marL="342569" marR="0">
              <a:lnSpc>
                <a:spcPts val="2214"/>
              </a:lnSpc>
              <a:spcBef>
                <a:spcPts val="171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который дает возможность расширять образовательное</a:t>
            </a:r>
          </a:p>
          <a:p>
            <a:pPr marL="399745" marR="0">
              <a:lnSpc>
                <a:spcPts val="2214"/>
              </a:lnSpc>
              <a:spcBef>
                <a:spcPts val="171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пространство, придать ему новые формы, эффективно</a:t>
            </a:r>
          </a:p>
          <a:p>
            <a:pPr marL="610742" marR="0">
              <a:lnSpc>
                <a:spcPts val="2214"/>
              </a:lnSpc>
              <a:spcBef>
                <a:spcPts val="121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развивать</a:t>
            </a:r>
            <a:r>
              <a:rPr sz="2000" spc="-2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творческое</a:t>
            </a:r>
            <a:r>
              <a:rPr sz="2000" spc="-4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и</a:t>
            </a:r>
            <a:r>
              <a:rPr sz="2000" spc="-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познавательное</a:t>
            </a:r>
            <a:r>
              <a:rPr sz="2000" spc="-2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мышление</a:t>
            </a:r>
          </a:p>
          <a:p>
            <a:pPr marL="2521927" marR="0">
              <a:lnSpc>
                <a:spcPts val="2214"/>
              </a:lnSpc>
              <a:spcBef>
                <a:spcPts val="266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Times New Roman"/>
                <a:cs typeface="Times New Roman"/>
              </a:rPr>
              <a:t>дошкольников.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872244" y="229492"/>
            <a:ext cx="4010966" cy="3756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57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Этапы</a:t>
            </a:r>
            <a:r>
              <a:rPr sz="2400" b="1" spc="-2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реализации</a:t>
            </a:r>
            <a:r>
              <a:rPr sz="2400" b="1" spc="2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проекта</a:t>
            </a:r>
            <a:r>
              <a:rPr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391890" y="833907"/>
            <a:ext cx="2972409" cy="2912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  <a:r>
              <a:rPr sz="1800" spc="-9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Этап</a:t>
            </a:r>
            <a:r>
              <a:rPr sz="1800" b="1" spc="-7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-подготовительный.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326515" y="1108201"/>
            <a:ext cx="7089140" cy="22103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26288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На</a:t>
            </a:r>
            <a:r>
              <a:rPr sz="1800" spc="-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первом</a:t>
            </a:r>
            <a:r>
              <a:rPr sz="1800" spc="-5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подготовительном</a:t>
            </a:r>
            <a:r>
              <a:rPr sz="1800" spc="-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этапе</a:t>
            </a:r>
            <a:r>
              <a:rPr sz="1800" spc="-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будет</a:t>
            </a:r>
            <a:r>
              <a:rPr sz="1800" spc="-9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подобрана</a:t>
            </a:r>
            <a:r>
              <a:rPr sz="1800" spc="-6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и</a:t>
            </a:r>
            <a:r>
              <a:rPr sz="1800" spc="-7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изучена</a:t>
            </a:r>
          </a:p>
          <a:p>
            <a:pPr marL="8788" marR="0">
              <a:lnSpc>
                <a:spcPts val="1993"/>
              </a:lnSpc>
              <a:spcBef>
                <a:spcPts val="171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методическая</a:t>
            </a:r>
            <a:r>
              <a:rPr sz="1800" spc="-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и</a:t>
            </a:r>
            <a:r>
              <a:rPr sz="1800" spc="-3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справочная</a:t>
            </a:r>
            <a:r>
              <a:rPr sz="1800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литература</a:t>
            </a:r>
            <a:r>
              <a:rPr sz="1800" spc="-6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по</a:t>
            </a:r>
            <a:r>
              <a:rPr sz="1800" spc="-2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сенсорному</a:t>
            </a:r>
            <a:r>
              <a:rPr sz="1800" spc="-3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развитию</a:t>
            </a:r>
            <a:r>
              <a:rPr sz="1800" spc="-2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детей.</a:t>
            </a:r>
          </a:p>
          <a:p>
            <a:pPr marL="1995728" marR="0">
              <a:lnSpc>
                <a:spcPts val="1993"/>
              </a:lnSpc>
              <a:spcBef>
                <a:spcPts val="116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Проведена</a:t>
            </a:r>
            <a:r>
              <a:rPr sz="1800" spc="-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диагностика</a:t>
            </a:r>
            <a:r>
              <a:rPr sz="1800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детей.</a:t>
            </a:r>
          </a:p>
          <a:p>
            <a:pPr marL="349415" marR="0">
              <a:lnSpc>
                <a:spcPts val="1993"/>
              </a:lnSpc>
              <a:spcBef>
                <a:spcPts val="166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В</a:t>
            </a:r>
            <a:r>
              <a:rPr sz="1800" spc="-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конце</a:t>
            </a:r>
            <a:r>
              <a:rPr sz="1800" spc="-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данного</a:t>
            </a:r>
            <a:r>
              <a:rPr sz="1800" spc="-2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этапа</a:t>
            </a:r>
            <a:r>
              <a:rPr sz="1800" spc="-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будет</a:t>
            </a:r>
            <a:r>
              <a:rPr sz="1800" spc="-5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разработан</a:t>
            </a:r>
            <a:r>
              <a:rPr sz="1800" spc="-5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план</a:t>
            </a:r>
            <a:r>
              <a:rPr sz="1800" spc="-2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работы</a:t>
            </a:r>
            <a:r>
              <a:rPr sz="1800" spc="-3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с</a:t>
            </a:r>
            <a:r>
              <a:rPr sz="1800" spc="-3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детьми</a:t>
            </a:r>
            <a:r>
              <a:rPr sz="1800" spc="-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и</a:t>
            </a:r>
          </a:p>
          <a:p>
            <a:pPr marL="52514" marR="0">
              <a:lnSpc>
                <a:spcPts val="1993"/>
              </a:lnSpc>
              <a:spcBef>
                <a:spcPts val="116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родителями,</a:t>
            </a:r>
            <a:r>
              <a:rPr sz="1800" spc="-3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а</a:t>
            </a:r>
            <a:r>
              <a:rPr sz="1800" spc="-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так</a:t>
            </a:r>
            <a:r>
              <a:rPr sz="1800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же</a:t>
            </a:r>
            <a:r>
              <a:rPr sz="1800" spc="-3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создана</a:t>
            </a:r>
            <a:r>
              <a:rPr sz="1800" spc="-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предметно-развивающая</a:t>
            </a:r>
            <a:r>
              <a:rPr sz="1800" spc="-3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среда</a:t>
            </a:r>
            <a:r>
              <a:rPr sz="1800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в</a:t>
            </a:r>
            <a:r>
              <a:rPr sz="1800" spc="-2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группе.</a:t>
            </a:r>
          </a:p>
          <a:p>
            <a:pPr marL="367690" marR="0">
              <a:lnSpc>
                <a:spcPts val="1993"/>
              </a:lnSpc>
              <a:spcBef>
                <a:spcPts val="166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При</a:t>
            </a:r>
            <a:r>
              <a:rPr sz="1800" spc="-7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создании</a:t>
            </a:r>
            <a:r>
              <a:rPr sz="1800" spc="-7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предметно-развивающей</a:t>
            </a:r>
            <a:r>
              <a:rPr sz="1800" spc="-7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среды</a:t>
            </a:r>
            <a:r>
              <a:rPr sz="1800" spc="-8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будут</a:t>
            </a:r>
            <a:r>
              <a:rPr sz="1800" spc="-9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соблюдены</a:t>
            </a:r>
          </a:p>
          <a:p>
            <a:pPr marL="88264" marR="0">
              <a:lnSpc>
                <a:spcPts val="1993"/>
              </a:lnSpc>
              <a:spcBef>
                <a:spcPts val="166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санитарно-гигиенические, педагогические, эстетические требования:</a:t>
            </a:r>
          </a:p>
          <a:p>
            <a:pPr marL="0" marR="0">
              <a:lnSpc>
                <a:spcPts val="1993"/>
              </a:lnSpc>
              <a:spcBef>
                <a:spcPts val="104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достаточная</a:t>
            </a:r>
            <a:r>
              <a:rPr sz="1800" spc="-1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освещённость,</a:t>
            </a:r>
            <a:r>
              <a:rPr sz="1800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целесообразность</a:t>
            </a:r>
            <a:r>
              <a:rPr sz="1800" spc="-1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размещения</a:t>
            </a:r>
            <a:r>
              <a:rPr sz="1800" spc="-1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материала</a:t>
            </a:r>
            <a:r>
              <a:rPr sz="1800" spc="-1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и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862988" y="3302583"/>
            <a:ext cx="6026276" cy="2912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доступность,</a:t>
            </a:r>
            <a:r>
              <a:rPr sz="1800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соответствие</a:t>
            </a:r>
            <a:r>
              <a:rPr sz="1800" spc="-1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возрастным</a:t>
            </a:r>
            <a:r>
              <a:rPr sz="1800" spc="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особенностям детей,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845399" y="3548887"/>
            <a:ext cx="5746004" cy="10614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90546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эстетичность</a:t>
            </a:r>
            <a:r>
              <a:rPr sz="1600" dirty="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</a:p>
          <a:p>
            <a:pPr marL="1863991" marR="0">
              <a:lnSpc>
                <a:spcPts val="1825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  <a:r>
              <a:rPr sz="1800" b="1" spc="-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Этап</a:t>
            </a:r>
            <a:r>
              <a:rPr sz="1800" b="1" spc="-1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–основной.</a:t>
            </a:r>
          </a:p>
          <a:p>
            <a:pPr marL="0" marR="0">
              <a:lnSpc>
                <a:spcPts val="1993"/>
              </a:lnSpc>
              <a:spcBef>
                <a:spcPts val="192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На</a:t>
            </a:r>
            <a:r>
              <a:rPr sz="1800" spc="-4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втором</a:t>
            </a:r>
            <a:r>
              <a:rPr sz="1800" spc="-3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основном</a:t>
            </a:r>
            <a:r>
              <a:rPr sz="1800" spc="-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этапе</a:t>
            </a:r>
            <a:r>
              <a:rPr sz="1800" spc="-3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проекта</a:t>
            </a:r>
            <a:r>
              <a:rPr sz="1800" spc="-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будет</a:t>
            </a:r>
            <a:r>
              <a:rPr sz="1800" spc="-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осуществляться</a:t>
            </a:r>
          </a:p>
          <a:p>
            <a:pPr marL="254761" marR="0">
              <a:lnSpc>
                <a:spcPts val="1993"/>
              </a:lnSpc>
              <a:spcBef>
                <a:spcPts val="11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деятельность</a:t>
            </a:r>
            <a:r>
              <a:rPr sz="1800" spc="-1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по реализации плана работы с</a:t>
            </a:r>
            <a:r>
              <a:rPr sz="1800" spc="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детьми.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460966" y="4633315"/>
            <a:ext cx="2807588" cy="2912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3</a:t>
            </a:r>
            <a:r>
              <a:rPr sz="1800" b="1" spc="-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этап</a:t>
            </a:r>
            <a:r>
              <a:rPr sz="1800" b="1" spc="-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–заключительный.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448435" y="4907609"/>
            <a:ext cx="6172780" cy="8267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На третьем заключительном этапе будет проведена работа с</a:t>
            </a:r>
          </a:p>
          <a:p>
            <a:pPr marL="0" marR="0">
              <a:lnSpc>
                <a:spcPts val="1993"/>
              </a:lnSpc>
              <a:spcBef>
                <a:spcPts val="11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родителями.</a:t>
            </a:r>
            <a:r>
              <a:rPr sz="1800" spc="-5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Подведены</a:t>
            </a:r>
            <a:r>
              <a:rPr sz="1800" spc="-3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итоги</a:t>
            </a:r>
            <a:r>
              <a:rPr sz="1800" spc="-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реализации</a:t>
            </a:r>
            <a:r>
              <a:rPr sz="1800" spc="-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проекта,</a:t>
            </a:r>
            <a:r>
              <a:rPr sz="1800" spc="-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выявлены</a:t>
            </a:r>
          </a:p>
          <a:p>
            <a:pPr marL="0" marR="0">
              <a:lnSpc>
                <a:spcPts val="2010"/>
              </a:lnSpc>
              <a:spcBef>
                <a:spcPts val="93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достижения</a:t>
            </a:r>
            <a:r>
              <a:rPr sz="1800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и недостатки,</a:t>
            </a:r>
            <a:r>
              <a:rPr sz="1800" spc="-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определены</a:t>
            </a:r>
            <a:r>
              <a:rPr sz="1800" spc="-1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000000"/>
                </a:solidFill>
                <a:latin typeface="Times New Roman"/>
                <a:cs typeface="Times New Roman"/>
              </a:rPr>
              <a:t>перспективы</a:t>
            </a:r>
            <a:r>
              <a:rPr sz="1800" dirty="0">
                <a:solidFill>
                  <a:srgbClr val="000000"/>
                </a:solidFill>
                <a:latin typeface="Liberation Sans"/>
                <a:cs typeface="Liberation Sans"/>
              </a:rPr>
              <a:t>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1214120" y="2113813"/>
            <a:ext cx="3001009" cy="4000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784600" y="1900453"/>
            <a:ext cx="2857499" cy="42062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142355" y="2113813"/>
            <a:ext cx="2715894" cy="4000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143885" y="1172984"/>
            <a:ext cx="298512" cy="2912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6FC0"/>
                </a:solidFill>
                <a:latin typeface="Times New Roman"/>
                <a:cs typeface="Times New Roman"/>
              </a:rPr>
              <a:t>I.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001820" y="1172984"/>
            <a:ext cx="2803284" cy="2912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93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6FC0"/>
                </a:solidFill>
                <a:latin typeface="Times New Roman"/>
                <a:cs typeface="Times New Roman"/>
              </a:rPr>
              <a:t>Этап</a:t>
            </a:r>
            <a:r>
              <a:rPr sz="1800" b="1" spc="-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6FC0"/>
                </a:solidFill>
                <a:latin typeface="Times New Roman"/>
                <a:cs typeface="Times New Roman"/>
              </a:rPr>
              <a:t>-</a:t>
            </a:r>
            <a:r>
              <a:rPr sz="1800" b="1" spc="-79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6FC0"/>
                </a:solidFill>
                <a:latin typeface="Times New Roman"/>
                <a:cs typeface="Times New Roman"/>
              </a:rPr>
              <a:t>подготовительный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</TotalTime>
  <Words>1625</Words>
  <Application>Microsoft Office PowerPoint</Application>
  <PresentationFormat>Экран (4:3)</PresentationFormat>
  <Paragraphs>241</Paragraphs>
  <Slides>39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4" baseType="lpstr">
      <vt:lpstr>Arial</vt:lpstr>
      <vt:lpstr>Calibri</vt:lpstr>
      <vt:lpstr>Times New Roman</vt:lpstr>
      <vt:lpstr>Liberation Sans</vt:lpstr>
      <vt:lpstr>Theme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root</dc:creator>
  <cp:lastModifiedBy>Future</cp:lastModifiedBy>
  <cp:revision>5</cp:revision>
  <dcterms:modified xsi:type="dcterms:W3CDTF">2025-03-10T17:46:05Z</dcterms:modified>
</cp:coreProperties>
</file>