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7" r:id="rId4"/>
    <p:sldId id="258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1" autoAdjust="0"/>
  </p:normalViewPr>
  <p:slideViewPr>
    <p:cSldViewPr>
      <p:cViewPr varScale="1">
        <p:scale>
          <a:sx n="65" d="100"/>
          <a:sy n="65" d="100"/>
        </p:scale>
        <p:origin x="-98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564" y="836712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в ДОУ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2708920"/>
            <a:ext cx="6698471" cy="172819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Bahnschrift SemiCondensed" panose="020B0502040204020203" pitchFamily="34" charset="0"/>
              </a:rPr>
              <a:t>«Если </a:t>
            </a:r>
            <a:r>
              <a:rPr lang="ru-RU" dirty="0">
                <a:latin typeface="Bahnschrift SemiCondensed" panose="020B0502040204020203" pitchFamily="34" charset="0"/>
              </a:rPr>
              <a:t>вы владеете знанием, дайте другим </a:t>
            </a:r>
            <a:endParaRPr lang="ru-RU" dirty="0" smtClean="0">
              <a:latin typeface="Bahnschrift SemiCondensed" panose="020B0502040204020203" pitchFamily="34" charset="0"/>
            </a:endParaRPr>
          </a:p>
          <a:p>
            <a:r>
              <a:rPr lang="ru-RU" dirty="0" smtClean="0">
                <a:latin typeface="Bahnschrift SemiCondensed" panose="020B0502040204020203" pitchFamily="34" charset="0"/>
              </a:rPr>
              <a:t>зажечь </a:t>
            </a:r>
            <a:r>
              <a:rPr lang="ru-RU" dirty="0">
                <a:latin typeface="Bahnschrift SemiCondensed" panose="020B0502040204020203" pitchFamily="34" charset="0"/>
              </a:rPr>
              <a:t>от него свои </a:t>
            </a:r>
            <a:r>
              <a:rPr lang="ru-RU" dirty="0" smtClean="0">
                <a:latin typeface="Bahnschrift SemiCondensed" panose="020B0502040204020203" pitchFamily="34" charset="0"/>
              </a:rPr>
              <a:t>светильники» </a:t>
            </a:r>
          </a:p>
          <a:p>
            <a:endParaRPr lang="ru-RU" sz="2100" dirty="0" smtClean="0">
              <a:latin typeface="Bahnschrift SemiCondensed" panose="020B0502040204020203" pitchFamily="34" charset="0"/>
            </a:endParaRPr>
          </a:p>
          <a:p>
            <a:r>
              <a:rPr lang="ru-RU" sz="2100" dirty="0" smtClean="0">
                <a:latin typeface="Bahnschrift SemiCondensed" panose="020B0502040204020203" pitchFamily="34" charset="0"/>
              </a:rPr>
              <a:t>(</a:t>
            </a:r>
            <a:r>
              <a:rPr lang="ru-RU" sz="2100" dirty="0">
                <a:latin typeface="Bahnschrift SemiCondensed" panose="020B0502040204020203" pitchFamily="34" charset="0"/>
              </a:rPr>
              <a:t>Томас Фуллер)</a:t>
            </a:r>
            <a:r>
              <a:rPr lang="ru-RU" dirty="0">
                <a:latin typeface="Bahnschrift SemiCondensed" panose="020B0502040204020203" pitchFamily="34" charset="0"/>
              </a:rPr>
              <a:t/>
            </a:r>
            <a:br>
              <a:rPr lang="ru-RU" dirty="0">
                <a:latin typeface="Bahnschrift SemiCondensed" panose="020B0502040204020203" pitchFamily="34" charset="0"/>
              </a:rPr>
            </a:br>
            <a:r>
              <a:rPr lang="ru-RU" dirty="0">
                <a:latin typeface="Bahnschrift SemiCondensed" panose="020B0502040204020203" pitchFamily="34" charset="0"/>
              </a:rPr>
              <a:t/>
            </a:r>
            <a:br>
              <a:rPr lang="ru-RU" dirty="0">
                <a:latin typeface="Bahnschrift SemiCondensed" panose="020B0502040204020203" pitchFamily="34" charset="0"/>
              </a:rPr>
            </a:br>
            <a:endParaRPr lang="ru-RU" dirty="0">
              <a:latin typeface="Bahnschrift SemiCondensed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587560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Выполнила: воспитатель </a:t>
            </a:r>
            <a:r>
              <a:rPr lang="ru-RU" sz="1600" dirty="0" smtClean="0"/>
              <a:t>МДОАУ </a:t>
            </a:r>
            <a:r>
              <a:rPr lang="ru-RU" sz="1600" dirty="0" smtClean="0"/>
              <a:t>«Детский сад № </a:t>
            </a:r>
            <a:r>
              <a:rPr lang="ru-RU" sz="1600" dirty="0" smtClean="0"/>
              <a:t>106</a:t>
            </a:r>
            <a:r>
              <a:rPr lang="ru-RU" sz="1600" dirty="0" smtClean="0"/>
              <a:t>»</a:t>
            </a:r>
          </a:p>
          <a:p>
            <a:r>
              <a:rPr lang="ru-RU" sz="1600" dirty="0" smtClean="0"/>
              <a:t>Рейдер Екатерина Юрьевна (январь 2023год</a:t>
            </a:r>
            <a:r>
              <a:rPr lang="ru-RU" sz="1600" dirty="0" smtClean="0"/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70712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9642"/>
            <a:ext cx="9108504" cy="80707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успешности молодого специалиста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39248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000" dirty="0" smtClean="0"/>
              <a:t>Степень удовлетворенности своим трудом;</a:t>
            </a:r>
          </a:p>
          <a:p>
            <a:r>
              <a:rPr lang="ru-RU" sz="2000" dirty="0" smtClean="0"/>
              <a:t>Стремление к личностному росту;</a:t>
            </a:r>
          </a:p>
          <a:p>
            <a:r>
              <a:rPr lang="ru-RU" sz="2000" dirty="0" smtClean="0"/>
              <a:t>Эмоционально – благоприятная атмосфера в группе;</a:t>
            </a:r>
          </a:p>
          <a:p>
            <a:r>
              <a:rPr lang="ru-RU" sz="2000" dirty="0" smtClean="0"/>
              <a:t>Повышение квалификации;</a:t>
            </a:r>
          </a:p>
          <a:p>
            <a:r>
              <a:rPr lang="ru-RU" sz="2000" dirty="0"/>
              <a:t>Достижения молодого специалиста </a:t>
            </a:r>
            <a:r>
              <a:rPr lang="ru-RU" sz="2000" dirty="0" smtClean="0"/>
              <a:t>(награды);</a:t>
            </a:r>
          </a:p>
          <a:p>
            <a:r>
              <a:rPr lang="ru-RU" sz="2000" dirty="0"/>
              <a:t>Методическая </a:t>
            </a:r>
            <a:r>
              <a:rPr lang="ru-RU" sz="2000" dirty="0" smtClean="0"/>
              <a:t>работа (документация, авторские разработки и др.);</a:t>
            </a:r>
          </a:p>
          <a:p>
            <a:r>
              <a:rPr lang="ru-RU" sz="2000" dirty="0"/>
              <a:t>Распространение передового </a:t>
            </a:r>
            <a:r>
              <a:rPr lang="ru-RU" sz="2000" dirty="0" smtClean="0"/>
              <a:t>опыта;</a:t>
            </a:r>
          </a:p>
          <a:p>
            <a:r>
              <a:rPr lang="ru-RU" sz="2000" dirty="0"/>
              <a:t>Достижения </a:t>
            </a:r>
            <a:r>
              <a:rPr lang="ru-RU" sz="2000" dirty="0" smtClean="0"/>
              <a:t>воспитанников.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4077072"/>
            <a:ext cx="3288366" cy="246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441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764704"/>
            <a:ext cx="5976664" cy="57606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Используемая литература: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229600" cy="302433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«Наставничество </a:t>
            </a:r>
            <a:r>
              <a:rPr lang="ru-RU" sz="1600" dirty="0"/>
              <a:t>в образовательной </a:t>
            </a:r>
            <a:r>
              <a:rPr lang="ru-RU" sz="1600" dirty="0" smtClean="0"/>
              <a:t>организации» </a:t>
            </a:r>
            <a:r>
              <a:rPr lang="ru-RU" sz="1600" dirty="0"/>
              <a:t>С. В. Бондаренко, М. Ю. Ефимочкина [и др.] ; под общ. ред. Г. А. </a:t>
            </a:r>
            <a:r>
              <a:rPr lang="ru-RU" sz="1600" dirty="0" err="1"/>
              <a:t>Вашкиной</a:t>
            </a:r>
            <a:r>
              <a:rPr lang="ru-RU" sz="1600" dirty="0"/>
              <a:t>. – Кемерово : изд-во МБОУ ДПО «Научно-методический центр», </a:t>
            </a:r>
            <a:r>
              <a:rPr lang="ru-RU" sz="1600" dirty="0" smtClean="0"/>
              <a:t>2017 г.</a:t>
            </a:r>
          </a:p>
          <a:p>
            <a:r>
              <a:rPr lang="ru-RU" sz="1600" dirty="0"/>
              <a:t>«Новые модели наставничества в практике обучения и развития персонала» И. А. </a:t>
            </a:r>
            <a:r>
              <a:rPr lang="ru-RU" sz="1600" dirty="0" err="1"/>
              <a:t>Эсаулова</a:t>
            </a:r>
            <a:r>
              <a:rPr lang="ru-RU" sz="1600" dirty="0"/>
              <a:t> </a:t>
            </a:r>
            <a:r>
              <a:rPr lang="ru-RU" sz="1600" dirty="0" err="1"/>
              <a:t>д.эк.н</a:t>
            </a:r>
            <a:r>
              <a:rPr lang="ru-RU" sz="1600" dirty="0"/>
              <a:t>., профессор кафедры «Менеджмент и маркетинг», Пермский национальный исследовательский политехнический университет «Стратегии бизнеса» № 6 за 2017 г.</a:t>
            </a:r>
          </a:p>
          <a:p>
            <a:r>
              <a:rPr lang="ru-RU" sz="1600" dirty="0" smtClean="0"/>
              <a:t>Курс </a:t>
            </a:r>
            <a:r>
              <a:rPr lang="ru-RU" sz="1600" dirty="0"/>
              <a:t>кафедры педагогики и </a:t>
            </a:r>
            <a:r>
              <a:rPr lang="ru-RU" sz="1600" dirty="0" smtClean="0"/>
              <a:t>психологии ЛОИРО «Организация </a:t>
            </a:r>
            <a:r>
              <a:rPr lang="ru-RU" sz="1600" dirty="0"/>
              <a:t>наставничества как фактор профессионального роста педагога</a:t>
            </a:r>
            <a:r>
              <a:rPr lang="ru-RU" sz="1600" dirty="0" smtClean="0"/>
              <a:t>» 2019 г.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5445224"/>
            <a:ext cx="6768752" cy="7920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5756" y="5610435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06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564" y="836712"/>
            <a:ext cx="8062912" cy="5184576"/>
          </a:xfrm>
        </p:spPr>
        <p:txBody>
          <a:bodyPr>
            <a:normAutofit/>
          </a:bodyPr>
          <a:lstStyle/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052736"/>
            <a:ext cx="8138631" cy="453650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dirty="0">
                <a:latin typeface="Bahnschrift SemiCondensed" panose="020B0502040204020203" pitchFamily="34" charset="0"/>
              </a:rPr>
              <a:t/>
            </a:r>
            <a:br>
              <a:rPr lang="ru-RU" dirty="0">
                <a:latin typeface="Bahnschrift SemiCondensed" panose="020B0502040204020203" pitchFamily="34" charset="0"/>
              </a:rPr>
            </a:br>
            <a:r>
              <a:rPr lang="ru-RU" sz="9600" b="1" dirty="0" smtClean="0">
                <a:solidFill>
                  <a:schemeClr val="tx1"/>
                </a:solidFill>
              </a:rPr>
              <a:t>Для молодого специалиста вхождение в новую деятельность сопровождается высоким эмоциональным напряжением, требующим мобилизации всех внутренних ресурсов. Решить эту стратегическую задачу поможет создание гибкой и мобильной системы наставничества, способной оптимизировать процесс профессионального становления молодого специалиста, сформировать у него мотивации к самосовершенствованию, саморазвитию, самореализации. Поддержка опытного педагога-наставника, готового оказать практическую и теоретическую помощь на рабочем месте и повысить профессиональную компетентность молодого педагога просто необходима. </a:t>
            </a:r>
            <a:endParaRPr lang="ru-RU" sz="96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endParaRPr lang="ru-RU" sz="9600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12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16633"/>
            <a:ext cx="5048821" cy="1008111"/>
          </a:xfrm>
        </p:spPr>
        <p:txBody>
          <a:bodyPr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334" y="4509120"/>
            <a:ext cx="7817033" cy="2232248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tx1"/>
                </a:solidFill>
                <a:latin typeface="+mj-lt"/>
              </a:rPr>
              <a:t>Наставником называют лицо, </a:t>
            </a:r>
            <a:endParaRPr lang="ru-RU" sz="18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которое </a:t>
            </a:r>
            <a:r>
              <a:rPr lang="ru-RU" sz="1800" b="1" dirty="0">
                <a:solidFill>
                  <a:schemeClr val="tx1"/>
                </a:solidFill>
                <a:latin typeface="+mj-lt"/>
              </a:rPr>
              <a:t>передает знания и </a:t>
            </a:r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опыт.</a:t>
            </a:r>
            <a:r>
              <a:rPr lang="ru-RU" sz="1800" b="1" dirty="0">
                <a:solidFill>
                  <a:schemeClr val="tx1"/>
                </a:solidFill>
                <a:latin typeface="+mj-lt"/>
              </a:rPr>
              <a:t> Опыт и </a:t>
            </a:r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знания </a:t>
            </a:r>
            <a:r>
              <a:rPr lang="ru-RU" sz="1800" b="1" dirty="0">
                <a:solidFill>
                  <a:schemeClr val="tx1"/>
                </a:solidFill>
                <a:latin typeface="+mj-lt"/>
              </a:rPr>
              <a:t>могут </a:t>
            </a:r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касаться, </a:t>
            </a:r>
            <a:r>
              <a:rPr lang="ru-RU" sz="1800" b="1" dirty="0">
                <a:solidFill>
                  <a:schemeClr val="tx1"/>
                </a:solidFill>
                <a:latin typeface="+mj-lt"/>
              </a:rPr>
              <a:t>как особой </a:t>
            </a:r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профессиональной тематики</a:t>
            </a:r>
            <a:r>
              <a:rPr lang="ru-RU" sz="1800" b="1" dirty="0">
                <a:solidFill>
                  <a:schemeClr val="tx1"/>
                </a:solidFill>
                <a:latin typeface="+mj-lt"/>
              </a:rPr>
              <a:t>, так и широкого круга вопросов личного развития. </a:t>
            </a:r>
            <a:endParaRPr lang="ru-RU" sz="18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+mj-lt"/>
              </a:rPr>
              <a:t>В ДОУ это педагогическое мастерство.</a:t>
            </a:r>
            <a:endParaRPr lang="ru-RU" sz="1800" b="1" dirty="0">
              <a:solidFill>
                <a:schemeClr val="tx1"/>
              </a:solidFill>
              <a:latin typeface="+mj-lt"/>
            </a:endParaRPr>
          </a:p>
          <a:p>
            <a:r>
              <a:rPr lang="ru-RU" sz="1800" b="1" dirty="0">
                <a:latin typeface="+mj-lt"/>
                <a:cs typeface="Times New Roman" panose="02020603050405020304" pitchFamily="18" charset="0"/>
              </a:rPr>
              <a:t>Наставничество в </a:t>
            </a:r>
            <a:r>
              <a:rPr lang="ru-RU" sz="1800" b="1" dirty="0" smtClean="0">
                <a:latin typeface="+mj-lt"/>
                <a:cs typeface="Times New Roman" panose="02020603050405020304" pitchFamily="18" charset="0"/>
              </a:rPr>
              <a:t>ДОУ - </a:t>
            </a:r>
            <a:r>
              <a:rPr lang="ru-RU" sz="1800" b="1" dirty="0" smtClean="0">
                <a:latin typeface="+mj-lt"/>
              </a:rPr>
              <a:t>это </a:t>
            </a:r>
            <a:r>
              <a:rPr lang="ru-RU" sz="1800" b="1" dirty="0">
                <a:latin typeface="+mj-lt"/>
              </a:rPr>
              <a:t>один из методов обучения </a:t>
            </a:r>
            <a:r>
              <a:rPr lang="ru-RU" sz="1800" b="1" dirty="0" smtClean="0">
                <a:latin typeface="+mj-lt"/>
              </a:rPr>
              <a:t>педагогов.</a:t>
            </a:r>
            <a:r>
              <a:rPr lang="ru-RU" sz="1800" b="1" dirty="0" smtClean="0"/>
              <a:t> </a:t>
            </a:r>
            <a:endParaRPr lang="ru-RU" sz="1800" b="1" dirty="0"/>
          </a:p>
          <a:p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2898" y="1176618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04926" y="133423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тьютор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57658" y="2620307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732240" y="1158856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365986" y="2260267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3512113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835696" y="3534180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54991" y="2338969"/>
            <a:ext cx="194421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657658" y="2795681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руководитель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07019" y="2514343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родитель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47063" y="3718588"/>
            <a:ext cx="172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инструктор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60132" y="370955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тренер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18014" y="2435641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коллега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68244" y="133423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воспитатель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 rot="20977263">
            <a:off x="4715872" y="1407494"/>
            <a:ext cx="247633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069974">
            <a:off x="3816607" y="1383015"/>
            <a:ext cx="24231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3346799">
            <a:off x="2992980" y="1168582"/>
            <a:ext cx="24231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8408134">
            <a:off x="5480717" y="1153808"/>
            <a:ext cx="24231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853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4624"/>
            <a:ext cx="7559848" cy="70849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нужен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в ДОУ?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424936" cy="2808312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ru-RU" b="1" dirty="0" smtClean="0"/>
              <a:t>Оказание помощи в адаптации молодого специалиста к </a:t>
            </a:r>
            <a:r>
              <a:rPr lang="ru-RU" b="1" dirty="0"/>
              <a:t>учебно</a:t>
            </a:r>
            <a:r>
              <a:rPr lang="ru-RU" b="1" dirty="0" smtClean="0"/>
              <a:t>­-воспитательной </a:t>
            </a:r>
            <a:r>
              <a:rPr lang="ru-RU" b="1" dirty="0"/>
              <a:t>среде</a:t>
            </a:r>
          </a:p>
          <a:p>
            <a:pPr algn="l"/>
            <a:r>
              <a:rPr lang="ru-RU" b="1" dirty="0" smtClean="0"/>
              <a:t>       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ru-RU" b="1" dirty="0"/>
              <a:t>О</a:t>
            </a:r>
            <a:r>
              <a:rPr lang="ru-RU" b="1" dirty="0" smtClean="0"/>
              <a:t>казание  </a:t>
            </a:r>
            <a:r>
              <a:rPr lang="ru-RU" b="1" dirty="0"/>
              <a:t>помощи  </a:t>
            </a:r>
            <a:r>
              <a:rPr lang="ru-RU" b="1" dirty="0" smtClean="0"/>
              <a:t>молодым специалистам в их профессиональном становлении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endParaRPr lang="ru-RU" b="1" dirty="0" smtClean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ru-RU" b="1" dirty="0" smtClean="0"/>
              <a:t>Оптимизация процесса </a:t>
            </a:r>
            <a:r>
              <a:rPr lang="ru-RU" b="1" dirty="0"/>
              <a:t>профессионального </a:t>
            </a:r>
            <a:r>
              <a:rPr lang="ru-RU" b="1" dirty="0" smtClean="0"/>
              <a:t>становления педагога</a:t>
            </a:r>
          </a:p>
          <a:p>
            <a:pPr algn="l"/>
            <a:r>
              <a:rPr lang="ru-RU" b="1" dirty="0" smtClean="0"/>
              <a:t>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ru-RU" b="1" dirty="0" smtClean="0"/>
              <a:t>Формирование </a:t>
            </a:r>
            <a:r>
              <a:rPr lang="ru-RU" b="1" dirty="0"/>
              <a:t>у </a:t>
            </a:r>
            <a:r>
              <a:rPr lang="ru-RU" b="1" dirty="0" smtClean="0"/>
              <a:t>педагога </a:t>
            </a:r>
            <a:r>
              <a:rPr lang="ru-RU" b="1" dirty="0"/>
              <a:t>мотивации к самосовершенствованию, саморазвитию, </a:t>
            </a:r>
            <a:r>
              <a:rPr lang="ru-RU" b="1" dirty="0" smtClean="0"/>
              <a:t>самореализации</a:t>
            </a:r>
          </a:p>
          <a:p>
            <a:pPr algn="l"/>
            <a:endParaRPr lang="ru-RU" b="1" dirty="0" smtClean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ru-RU" b="1" dirty="0" smtClean="0"/>
              <a:t> </a:t>
            </a:r>
            <a:r>
              <a:rPr lang="ru-RU" b="1" dirty="0"/>
              <a:t>Формирование в ДОУ кадрового </a:t>
            </a:r>
            <a:r>
              <a:rPr lang="ru-RU" b="1" dirty="0" smtClean="0"/>
              <a:t>состава</a:t>
            </a:r>
            <a:endParaRPr lang="ru-RU" b="1" dirty="0"/>
          </a:p>
          <a:p>
            <a:pPr algn="l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3778192"/>
            <a:ext cx="2890373" cy="274585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3839940"/>
            <a:ext cx="3816424" cy="4427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8845" y="4867932"/>
            <a:ext cx="2070887" cy="15302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20101" y="4940554"/>
            <a:ext cx="19283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Педагог, имеющий </a:t>
            </a:r>
            <a:r>
              <a:rPr lang="ru-RU" sz="1400" b="1" dirty="0">
                <a:solidFill>
                  <a:srgbClr val="002060"/>
                </a:solidFill>
              </a:rPr>
              <a:t>трудовой стаж педагогической деятельности в </a:t>
            </a:r>
            <a:r>
              <a:rPr lang="ru-RU" sz="1400" b="1" dirty="0" smtClean="0">
                <a:solidFill>
                  <a:srgbClr val="002060"/>
                </a:solidFill>
              </a:rPr>
              <a:t>ДОУ от </a:t>
            </a:r>
            <a:r>
              <a:rPr lang="ru-RU" sz="1400" b="1" dirty="0">
                <a:solidFill>
                  <a:srgbClr val="002060"/>
                </a:solidFill>
              </a:rPr>
              <a:t>0 до </a:t>
            </a:r>
            <a:r>
              <a:rPr lang="ru-RU" sz="1400" b="1" dirty="0" smtClean="0">
                <a:solidFill>
                  <a:srgbClr val="002060"/>
                </a:solidFill>
              </a:rPr>
              <a:t>2-х </a:t>
            </a:r>
            <a:r>
              <a:rPr lang="ru-RU" sz="1400" b="1" dirty="0">
                <a:solidFill>
                  <a:srgbClr val="002060"/>
                </a:solidFill>
              </a:rPr>
              <a:t>лет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948" y="3876642"/>
            <a:ext cx="33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Молодой специалист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521289">
            <a:off x="1473529" y="4437110"/>
            <a:ext cx="242316" cy="380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929307">
            <a:off x="2585762" y="4438114"/>
            <a:ext cx="242316" cy="380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285089" y="4867932"/>
            <a:ext cx="2070887" cy="15302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356349" y="5048275"/>
            <a:ext cx="19283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 Специалист, назначенный </a:t>
            </a:r>
            <a:r>
              <a:rPr lang="ru-RU" sz="1400" b="1" dirty="0">
                <a:solidFill>
                  <a:srgbClr val="002060"/>
                </a:solidFill>
              </a:rPr>
              <a:t>на должность, по </a:t>
            </a:r>
            <a:r>
              <a:rPr lang="ru-RU" sz="1400" b="1" dirty="0" smtClean="0">
                <a:solidFill>
                  <a:srgbClr val="002060"/>
                </a:solidFill>
              </a:rPr>
              <a:t>которой </a:t>
            </a:r>
            <a:r>
              <a:rPr lang="ru-RU" sz="1400" b="1" dirty="0">
                <a:solidFill>
                  <a:srgbClr val="002060"/>
                </a:solidFill>
              </a:rPr>
              <a:t>не </a:t>
            </a:r>
            <a:r>
              <a:rPr lang="ru-RU" sz="1400" b="1" dirty="0" smtClean="0">
                <a:solidFill>
                  <a:srgbClr val="002060"/>
                </a:solidFill>
              </a:rPr>
              <a:t>имеет </a:t>
            </a:r>
            <a:r>
              <a:rPr lang="ru-RU" sz="1400" b="1" dirty="0">
                <a:solidFill>
                  <a:srgbClr val="002060"/>
                </a:solidFill>
              </a:rPr>
              <a:t>опыта работы.  </a:t>
            </a:r>
          </a:p>
        </p:txBody>
      </p:sp>
    </p:spTree>
    <p:extLst>
      <p:ext uri="{BB962C8B-B14F-4D97-AF65-F5344CB8AC3E}">
        <p14:creationId xmlns:p14="http://schemas.microsoft.com/office/powerpoint/2010/main" xmlns="" val="30721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923112" cy="92925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наставником?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76772"/>
            <a:ext cx="5040560" cy="5076564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Опыт педагогической работы</a:t>
            </a:r>
          </a:p>
          <a:p>
            <a:pPr marL="64008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Высокие профессиональные качества </a:t>
            </a:r>
          </a:p>
          <a:p>
            <a:pPr marL="64008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Коммуникативные способности </a:t>
            </a:r>
          </a:p>
          <a:p>
            <a:pPr marL="64008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Авторитет </a:t>
            </a:r>
            <a:r>
              <a:rPr lang="ru-RU" dirty="0"/>
              <a:t>в коллективе среди </a:t>
            </a:r>
            <a:r>
              <a:rPr lang="ru-RU" dirty="0" smtClean="0"/>
              <a:t>коллег, воспитанников, родителей</a:t>
            </a:r>
          </a:p>
          <a:p>
            <a:pPr marL="64008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Принцип добровольности</a:t>
            </a:r>
          </a:p>
          <a:p>
            <a:pPr marL="64008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О</a:t>
            </a:r>
            <a:r>
              <a:rPr lang="ru-RU" dirty="0" smtClean="0"/>
              <a:t>боюдное </a:t>
            </a:r>
            <a:r>
              <a:rPr lang="ru-RU" dirty="0"/>
              <a:t>согласие наставника и молодого специалиста в совместной работе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1412776"/>
            <a:ext cx="288605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56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539552" y="862725"/>
            <a:ext cx="7920880" cy="360040"/>
          </a:xfrm>
          <a:prstGeom prst="rect">
            <a:avLst/>
          </a:prstGeom>
        </p:spPr>
        <p:txBody>
          <a:bodyPr vert="horz" anchor="t">
            <a:normAutofit fontScale="70000" lnSpcReduction="20000"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04442" y="188640"/>
            <a:ext cx="7011973" cy="971761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наставничества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340768"/>
            <a:ext cx="2360111" cy="6018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5" y="2309467"/>
            <a:ext cx="2360111" cy="613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3212976"/>
            <a:ext cx="2360111" cy="613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1331" y="4077072"/>
            <a:ext cx="2360111" cy="613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4" y="4941168"/>
            <a:ext cx="2360111" cy="613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5805264"/>
            <a:ext cx="2360111" cy="613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103" y="1457043"/>
            <a:ext cx="221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Традиционное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304" y="2431605"/>
            <a:ext cx="221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Партнёрское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331" y="3335114"/>
            <a:ext cx="221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Групповое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102" y="4060710"/>
            <a:ext cx="2210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Флеш</a:t>
            </a:r>
            <a:r>
              <a:rPr lang="ru-RU" b="1" dirty="0" smtClean="0">
                <a:solidFill>
                  <a:srgbClr val="002060"/>
                </a:solidFill>
              </a:rPr>
              <a:t>-наставничество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0306" y="5063306"/>
            <a:ext cx="221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Реверсивное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103" y="5927402"/>
            <a:ext cx="221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Виртуальное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7824" y="1316138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Успешный и опытный профессионал, работает с менее опытным подопечным.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2996268" y="2309467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Наставником является педагог, равный по уровню подопечному, но опытнее в определённой области.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975381" y="321297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Связь нескольких лиц с более опытными коллегами («Круги наставничества») .</a:t>
            </a:r>
            <a:endParaRPr lang="ru-RU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996268" y="4061661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Наставничество через одноразовые встречи или обсуждения.</a:t>
            </a:r>
            <a:endParaRPr lang="ru-RU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975381" y="4832473"/>
            <a:ext cx="6068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Профессионал младшего возраста становится наставником опытного сотрудника по вопросам новых технологий и др..</a:t>
            </a:r>
            <a:endParaRPr lang="ru-RU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968160" y="5805264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Советы и рекомендации наставником предоставляются в режиме онлайн.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016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84347" y="29642"/>
            <a:ext cx="5688632" cy="1008112"/>
          </a:xfrm>
          <a:prstGeom prst="rect">
            <a:avLst/>
          </a:prstGeom>
        </p:spPr>
        <p:txBody>
          <a:bodyPr vert="horz" anchor="ctr">
            <a:normAutofit fontScale="92500"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ДОУ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7673" y="1303224"/>
            <a:ext cx="2180613" cy="11443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44207" y="1303224"/>
            <a:ext cx="2296271" cy="11443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03848" y="1303224"/>
            <a:ext cx="2558346" cy="11443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99902" y="1552211"/>
            <a:ext cx="2210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1-й этап – адаптационный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91213" y="1413711"/>
            <a:ext cx="25836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2-й этап – 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основной </a:t>
            </a:r>
            <a:r>
              <a:rPr lang="ru-RU" b="1" dirty="0">
                <a:solidFill>
                  <a:srgbClr val="002060"/>
                </a:solidFill>
              </a:rPr>
              <a:t>(</a:t>
            </a:r>
            <a:r>
              <a:rPr lang="ru-RU" b="1" dirty="0" smtClean="0">
                <a:solidFill>
                  <a:srgbClr val="002060"/>
                </a:solidFill>
              </a:rPr>
              <a:t>проектировочный</a:t>
            </a:r>
            <a:r>
              <a:rPr lang="ru-RU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08231" y="1417120"/>
            <a:ext cx="2232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3-й этап – контрольно-оценочный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814" y="2606714"/>
            <a:ext cx="22089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Наставник определяет круг обязанностей и полномочий молодого специалиста, а также выявляет недостатки в его умениях и навыках, чтобы выработать программу адаптации.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86804" y="2620197"/>
            <a:ext cx="253307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Наставник разрабатывает и реализует программу адаптации, осуществляет корректировку профессиональных умений молодого </a:t>
            </a:r>
            <a:r>
              <a:rPr lang="ru-RU" sz="1600" dirty="0" smtClean="0"/>
              <a:t>педагога, </a:t>
            </a:r>
            <a:r>
              <a:rPr lang="ru-RU" sz="1600" dirty="0"/>
              <a:t>помогает выстроить ему собственную программу </a:t>
            </a:r>
            <a:r>
              <a:rPr lang="ru-RU" sz="1600" dirty="0" smtClean="0"/>
              <a:t>самосовершенст-вования</a:t>
            </a:r>
            <a:r>
              <a:rPr lang="ru-RU" sz="1600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64371" y="2708920"/>
            <a:ext cx="23762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Наставник проверяет уровень профессиональной компетентности молодого педагога, определяет степень его готовности к выполнению своих функциональных обязанностей.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14749" y="5416744"/>
            <a:ext cx="1899243" cy="123655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2187" y="5437651"/>
            <a:ext cx="1612199" cy="122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562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6635080" cy="907591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наставника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91264" cy="547260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содействует </a:t>
            </a:r>
            <a:r>
              <a:rPr lang="ru-RU" sz="1500" dirty="0"/>
              <a:t>созданию благоприятных условий для профессионального роста начинающих педагогов</a:t>
            </a:r>
            <a:r>
              <a:rPr lang="ru-RU" sz="1500" dirty="0" smtClean="0"/>
              <a:t>;</a:t>
            </a:r>
          </a:p>
          <a:p>
            <a:pPr marL="64008" indent="0">
              <a:buNone/>
            </a:pPr>
            <a:r>
              <a:rPr lang="ru-RU" sz="15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обеспечивает </a:t>
            </a:r>
            <a:r>
              <a:rPr lang="ru-RU" sz="1500" dirty="0"/>
              <a:t>атмосферу взаимопомощи</a:t>
            </a:r>
            <a:r>
              <a:rPr lang="ru-RU" sz="1500" dirty="0" smtClean="0"/>
              <a:t>;</a:t>
            </a:r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координирует </a:t>
            </a:r>
            <a:r>
              <a:rPr lang="ru-RU" sz="1500" dirty="0"/>
              <a:t>действия начинающего педагога в соответствии с задачами воспитания и обучения детей; </a:t>
            </a:r>
            <a:endParaRPr lang="ru-RU" sz="1500" dirty="0" smtClean="0"/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оказывает </a:t>
            </a:r>
            <a:r>
              <a:rPr lang="ru-RU" sz="1500" dirty="0"/>
              <a:t>помощь в проектировании, моделировании и организации образовательной деятельности с детьми в соответствии с возрастными особенностями и задачами реализуемых программ; </a:t>
            </a:r>
            <a:endParaRPr lang="ru-RU" sz="1500" dirty="0" smtClean="0"/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передает </a:t>
            </a:r>
            <a:r>
              <a:rPr lang="ru-RU" sz="1500" dirty="0"/>
              <a:t>свой педагогический опыт и профессиональное мастерство; </a:t>
            </a:r>
            <a:endParaRPr lang="ru-RU" sz="1500" dirty="0" smtClean="0"/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знакомит </a:t>
            </a:r>
            <a:r>
              <a:rPr lang="ru-RU" sz="1500" dirty="0"/>
              <a:t>в процессе общения с теоретически обоснованными и востребованными педагогическими технологиями; </a:t>
            </a:r>
            <a:endParaRPr lang="ru-RU" sz="1500" dirty="0" smtClean="0"/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консультирует </a:t>
            </a:r>
            <a:r>
              <a:rPr lang="ru-RU" sz="1500" dirty="0"/>
              <a:t>по подбору и использованию педагогически целесообразных пособий, игрового и дидактического материала; </a:t>
            </a:r>
            <a:endParaRPr lang="ru-RU" sz="1500" dirty="0" smtClean="0"/>
          </a:p>
          <a:p>
            <a:pPr marL="64008" indent="0">
              <a:buNone/>
            </a:pPr>
            <a:endParaRPr lang="ru-RU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/>
              <a:t>оказывает </a:t>
            </a:r>
            <a:r>
              <a:rPr lang="ru-RU" sz="1500" dirty="0"/>
              <a:t>позитивное влияние на рост профессиональной компетентности начинающего педагога. </a:t>
            </a:r>
          </a:p>
        </p:txBody>
      </p:sp>
    </p:spTree>
    <p:extLst>
      <p:ext uri="{BB962C8B-B14F-4D97-AF65-F5344CB8AC3E}">
        <p14:creationId xmlns:p14="http://schemas.microsoft.com/office/powerpoint/2010/main" xmlns="" val="81423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63072" cy="92925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наставника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12776"/>
            <a:ext cx="7488832" cy="511256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Положение о наставничестве в ДОУ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Приказ </a:t>
            </a:r>
            <a:r>
              <a:rPr lang="ru-RU" sz="1600" dirty="0"/>
              <a:t>по учреждению о </a:t>
            </a:r>
            <a:r>
              <a:rPr lang="ru-RU" sz="1600" dirty="0" smtClean="0"/>
              <a:t>наставничестве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План работы педагога – наставника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Дневник наставника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Индивидуальная карта роста профессионального мастерства молодого специалиста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Диагностический </a:t>
            </a:r>
            <a:r>
              <a:rPr lang="ru-RU" sz="1600" dirty="0"/>
              <a:t>инструментарий (анкеты</a:t>
            </a:r>
            <a:r>
              <a:rPr lang="ru-RU" sz="1600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Опросник для молодого специалиста по работе с наставником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/>
              <a:t>Заключение </a:t>
            </a:r>
            <a:r>
              <a:rPr lang="ru-RU" sz="1600" dirty="0"/>
              <a:t>по итогам адаптации к педагогической деятельности молодого педагога. </a:t>
            </a:r>
            <a:endParaRPr lang="ru-RU" sz="1600" dirty="0" smtClean="0"/>
          </a:p>
          <a:p>
            <a:pPr>
              <a:buFont typeface="Wingdings" panose="05000000000000000000" pitchFamily="2" charset="2"/>
              <a:buChar char="v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5150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365</TotalTime>
  <Words>619</Words>
  <Application>Microsoft Office PowerPoint</Application>
  <PresentationFormat>Экран (4:3)</PresentationFormat>
  <Paragraphs>114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НАСТАВНИК в ДОУ</vt:lpstr>
      <vt:lpstr>Слайд 2</vt:lpstr>
      <vt:lpstr>НАСТАВНИК </vt:lpstr>
      <vt:lpstr>Зачем нужен наставник в ДОУ?</vt:lpstr>
      <vt:lpstr>Кто может быть наставником?</vt:lpstr>
      <vt:lpstr>Слайд 6</vt:lpstr>
      <vt:lpstr>Слайд 7</vt:lpstr>
      <vt:lpstr>Деятельность наставника</vt:lpstr>
      <vt:lpstr>Документы наставника</vt:lpstr>
      <vt:lpstr>Результаты успешности молодого специалиста</vt:lpstr>
      <vt:lpstr>Используемая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НАСТАВНИК в ДОУ</dc:title>
  <dc:creator>Иван Тихомиров</dc:creator>
  <cp:lastModifiedBy>Future</cp:lastModifiedBy>
  <cp:revision>37</cp:revision>
  <dcterms:created xsi:type="dcterms:W3CDTF">2019-11-08T19:51:31Z</dcterms:created>
  <dcterms:modified xsi:type="dcterms:W3CDTF">2023-03-29T18:27:15Z</dcterms:modified>
</cp:coreProperties>
</file>