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300" r:id="rId4"/>
    <p:sldId id="302" r:id="rId5"/>
    <p:sldId id="299" r:id="rId6"/>
    <p:sldId id="303" r:id="rId7"/>
    <p:sldId id="335" r:id="rId8"/>
    <p:sldId id="336" r:id="rId9"/>
    <p:sldId id="334" r:id="rId10"/>
    <p:sldId id="323" r:id="rId11"/>
    <p:sldId id="324" r:id="rId12"/>
    <p:sldId id="332" r:id="rId13"/>
    <p:sldId id="351" r:id="rId14"/>
    <p:sldId id="337" r:id="rId15"/>
    <p:sldId id="338" r:id="rId16"/>
    <p:sldId id="328" r:id="rId17"/>
    <p:sldId id="329" r:id="rId18"/>
    <p:sldId id="330" r:id="rId19"/>
    <p:sldId id="331" r:id="rId20"/>
    <p:sldId id="349" r:id="rId21"/>
    <p:sldId id="345" r:id="rId22"/>
    <p:sldId id="342" r:id="rId23"/>
    <p:sldId id="326" r:id="rId24"/>
    <p:sldId id="347" r:id="rId25"/>
    <p:sldId id="348" r:id="rId26"/>
    <p:sldId id="352" r:id="rId27"/>
    <p:sldId id="353" r:id="rId28"/>
    <p:sldId id="339" r:id="rId29"/>
    <p:sldId id="33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5444587-ED87-471E-AE99-8A8CEC3ADEBB}">
          <p14:sldIdLst>
            <p14:sldId id="256"/>
            <p14:sldId id="281"/>
            <p14:sldId id="300"/>
            <p14:sldId id="302"/>
            <p14:sldId id="299"/>
          </p14:sldIdLst>
        </p14:section>
        <p14:section name="Раздел без заголовка" id="{382C0ECE-E86A-4509-BB4A-37D273299A81}">
          <p14:sldIdLst>
            <p14:sldId id="303"/>
            <p14:sldId id="335"/>
            <p14:sldId id="336"/>
            <p14:sldId id="334"/>
            <p14:sldId id="323"/>
            <p14:sldId id="324"/>
            <p14:sldId id="332"/>
            <p14:sldId id="351"/>
            <p14:sldId id="337"/>
            <p14:sldId id="338"/>
            <p14:sldId id="328"/>
            <p14:sldId id="329"/>
            <p14:sldId id="330"/>
            <p14:sldId id="331"/>
            <p14:sldId id="349"/>
            <p14:sldId id="345"/>
            <p14:sldId id="342"/>
            <p14:sldId id="326"/>
            <p14:sldId id="347"/>
            <p14:sldId id="348"/>
            <p14:sldId id="352"/>
            <p14:sldId id="353"/>
            <p14:sldId id="339"/>
            <p14:sldId id="33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3" autoAdjust="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43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74D5-51D7-4F44-B9E7-B47CE81C1F38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038D-7679-40BB-A576-6425BF25F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0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0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4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«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дошкольников: формирование предпосылок финансовой грамотности»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8502" y="5517232"/>
            <a:ext cx="5936704" cy="100811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Маркова Ю.Г. </a:t>
            </a:r>
            <a:r>
              <a:rPr lang="ru-RU" sz="18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Дорошина О.Р.</a:t>
            </a:r>
            <a:endParaRPr lang="ru-RU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861048"/>
            <a:ext cx="1928794" cy="1901383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16632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№106 «Анютины глазки» комбинированного вида» г. Орска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6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288860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459078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9341" y="1268760"/>
            <a:ext cx="3144507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интеллектуальные игры и развлечения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43204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финансовой грамотности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1285860"/>
            <a:ext cx="3357554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1222993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2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5" name="Содержимое 4" descr="1545398199_a630d708e8442dc65bc0426ab8f694f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259638" cy="3264653"/>
          </a:xfrm>
        </p:spPr>
      </p:pic>
      <p:sp>
        <p:nvSpPr>
          <p:cNvPr id="6" name="Стрелка вверх 5"/>
          <p:cNvSpPr/>
          <p:nvPr/>
        </p:nvSpPr>
        <p:spPr>
          <a:xfrm>
            <a:off x="1643042" y="1571612"/>
            <a:ext cx="214314" cy="1335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199163">
            <a:off x="3003485" y="2003946"/>
            <a:ext cx="194229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4364668">
            <a:off x="3885331" y="3151909"/>
            <a:ext cx="207497" cy="1629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4020892" y="4520969"/>
            <a:ext cx="268694" cy="1547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85720" y="21429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000628" y="4357694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раздники и развлечения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327994"/>
            <a:ext cx="7113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657982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отдаленной же перспективе стоит цель – воспитать человека  умеющего и желающего много и активно трудиться, честно зарабатывать деньги и любящего свою страну.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 среда в группе «Звездочки»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365" y="1600200"/>
            <a:ext cx="5483269" cy="4525963"/>
          </a:xfrm>
        </p:spPr>
      </p:pic>
    </p:spTree>
    <p:extLst>
      <p:ext uri="{BB962C8B-B14F-4D97-AF65-F5344CB8AC3E}">
        <p14:creationId xmlns:p14="http://schemas.microsoft.com/office/powerpoint/2010/main" xmlns="" val="191843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Лэпбук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финансовой грамотности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«Юные финансисты» предназначено для детей старшего дошкольного возраста. Содержание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можно пополнять и усложнять. Данное пособие является средством развивающего обучения, предполагает использование современных технологий : технологии организации коллективной творческой деятельности, коммуникативных технологий, игровых технологий.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раскрыть ребенку окружающий его мир, как мир духовных и материальных ценностей, как часть общечеловеческой культуры и в процессе познания научить соответствующим формам поведения.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Задачи :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Образовательные: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Формировать представление об истории появления денег.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 Закрепить знания детей о монетах и банкнотах других стран, литературных произведениях, в которых есть упоминание о деньгах, банках, продажах, обмене.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Развивающие: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Стимулировать познавательную активность, способствовать развитию коммуникативных навыков;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Развивать память, мышление, усидчивость.                   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Речевые:  </a:t>
            </a:r>
            <a:r>
              <a:rPr lang="ru-RU" sz="2800" dirty="0">
                <a:solidFill>
                  <a:prstClr val="black"/>
                </a:solidFill>
              </a:rPr>
              <a:t>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Учить аргументированно выражать свое мнение и уважать мнение товарищей.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69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0" t="4826" b="8964"/>
          <a:stretch/>
        </p:blipFill>
        <p:spPr>
          <a:xfrm>
            <a:off x="395536" y="181356"/>
            <a:ext cx="8524947" cy="6525344"/>
          </a:xfrm>
        </p:spPr>
      </p:pic>
    </p:spTree>
    <p:extLst>
      <p:ext uri="{BB962C8B-B14F-4D97-AF65-F5344CB8AC3E}">
        <p14:creationId xmlns:p14="http://schemas.microsoft.com/office/powerpoint/2010/main" xmlns="" val="347261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0" y="90000"/>
            <a:ext cx="9024000" cy="6768000"/>
          </a:xfrm>
        </p:spPr>
      </p:pic>
    </p:spTree>
    <p:extLst>
      <p:ext uri="{BB962C8B-B14F-4D97-AF65-F5344CB8AC3E}">
        <p14:creationId xmlns:p14="http://schemas.microsoft.com/office/powerpoint/2010/main" xmlns="" val="19255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0" y="13855"/>
            <a:ext cx="9216000" cy="6912000"/>
          </a:xfrm>
        </p:spPr>
      </p:pic>
    </p:spTree>
    <p:extLst>
      <p:ext uri="{BB962C8B-B14F-4D97-AF65-F5344CB8AC3E}">
        <p14:creationId xmlns:p14="http://schemas.microsoft.com/office/powerpoint/2010/main" xmlns="" val="39038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0"/>
            <a:ext cx="9072000" cy="6804000"/>
          </a:xfrm>
        </p:spPr>
      </p:pic>
    </p:spTree>
    <p:extLst>
      <p:ext uri="{BB962C8B-B14F-4D97-AF65-F5344CB8AC3E}">
        <p14:creationId xmlns:p14="http://schemas.microsoft.com/office/powerpoint/2010/main" xmlns="" val="332689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Арифметическая задача «Выбор подарка», д/игра «Какие ошибки допустил художник»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8" t="4773" r="-1363" b="6364"/>
          <a:stretch/>
        </p:blipFill>
        <p:spPr>
          <a:xfrm>
            <a:off x="107504" y="2924944"/>
            <a:ext cx="4084623" cy="31955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" t="15350" b="12200"/>
          <a:stretch/>
        </p:blipFill>
        <p:spPr>
          <a:xfrm>
            <a:off x="4602832" y="2988249"/>
            <a:ext cx="4208397" cy="30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51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37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Дидактические игры: «Бизнес» , «Банкиры», «Товар-деньги».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" y="1916832"/>
            <a:ext cx="3096344" cy="30963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26" y="2708920"/>
            <a:ext cx="3132349" cy="312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2" t="15548" r="7917" b="23463"/>
          <a:stretch/>
        </p:blipFill>
        <p:spPr>
          <a:xfrm>
            <a:off x="5625810" y="4149080"/>
            <a:ext cx="3518190" cy="23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29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23168" y="167511"/>
            <a:ext cx="9120832" cy="16868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Сюжетно-ролевые игры: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«Строители», «Поликлиника», «Кафе».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45" b="18945"/>
          <a:stretch>
            <a:fillRect/>
          </a:stretch>
        </p:blipFill>
        <p:spPr>
          <a:xfrm>
            <a:off x="2506956" y="3028683"/>
            <a:ext cx="3860800" cy="2895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522" y="3789040"/>
            <a:ext cx="295232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68" y="1854355"/>
            <a:ext cx="2844912" cy="28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86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2" y="1600834"/>
            <a:ext cx="3027555" cy="2502527"/>
          </a:xfrm>
          <a:ln w="19050">
            <a:solidFill>
              <a:srgbClr val="0066FF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0" y="620689"/>
            <a:ext cx="9144000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«Магазин»      «Парикмахерская»      «Дом моды»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059" y="2591725"/>
            <a:ext cx="3152123" cy="29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5004412"/>
            <a:ext cx="4499992" cy="80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184" y="3492244"/>
            <a:ext cx="272881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6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Технологические карты по сюжетно-ролевым играм, картотека по финансовым играм 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04864"/>
            <a:ext cx="5863381" cy="4525963"/>
          </a:xfrm>
        </p:spPr>
      </p:pic>
    </p:spTree>
    <p:extLst>
      <p:ext uri="{BB962C8B-B14F-4D97-AF65-F5344CB8AC3E}">
        <p14:creationId xmlns:p14="http://schemas.microsoft.com/office/powerpoint/2010/main" xmlns="" val="149188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Анкеты для родителей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«Финансовая грамотность»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12" t="18133" r="1" b="10272"/>
          <a:stretch/>
        </p:blipFill>
        <p:spPr>
          <a:xfrm>
            <a:off x="2267744" y="2420889"/>
            <a:ext cx="4567237" cy="3240360"/>
          </a:xfrm>
        </p:spPr>
      </p:pic>
    </p:spTree>
    <p:extLst>
      <p:ext uri="{BB962C8B-B14F-4D97-AF65-F5344CB8AC3E}">
        <p14:creationId xmlns:p14="http://schemas.microsoft.com/office/powerpoint/2010/main" xmlns="" val="344856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74" r="13405" b="12983"/>
          <a:stretch/>
        </p:blipFill>
        <p:spPr>
          <a:xfrm>
            <a:off x="1907704" y="1628800"/>
            <a:ext cx="556549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036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В ходе работы мною был реализован проект «Юные финансисты» с 2018-2019г.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Цель проекта 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Формирование представления детей о деньгах: как и где они зарабатываются.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Расширение представлений, о том, как планируется и расходуется семейный бюджет.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Получение навыков совершения реальной покупки в магазине.</a:t>
            </a: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3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Невозможно экономическое воспитание без развития речи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Дети учатся выражать свои мысли, составлять рассказы, описывать явления.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Большую помощь оказывает чтение художественной литературы: рассказы с экономическим содержанием, народный фольклор : пословицы, поговорки, сказки.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" r="9318" b="3909"/>
          <a:stretch/>
        </p:blipFill>
        <p:spPr>
          <a:xfrm>
            <a:off x="1907704" y="3212976"/>
            <a:ext cx="4896544" cy="3276378"/>
          </a:xfrm>
        </p:spPr>
      </p:pic>
    </p:spTree>
    <p:extLst>
      <p:ext uri="{BB962C8B-B14F-4D97-AF65-F5344CB8AC3E}">
        <p14:creationId xmlns:p14="http://schemas.microsoft.com/office/powerpoint/2010/main" xmlns="" val="136944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50017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7646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endParaRPr lang="ru-RU" sz="2800" dirty="0"/>
          </a:p>
        </p:txBody>
      </p:sp>
      <p:pic>
        <p:nvPicPr>
          <p:cNvPr id="1026" name="Picture 2" descr="G:\Семинар Фин грамотность\Фото финанс гр\20191003_113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924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Федеральный государственный образовательный стандарт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dirty="0"/>
          </a:p>
        </p:txBody>
      </p:sp>
      <p:pic>
        <p:nvPicPr>
          <p:cNvPr id="2050" name="Picture 2" descr="G:\Семинар Фин грамотность\Фото финанс гр\20191203_161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536504" cy="30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Финансовая грамотность</a:t>
            </a:r>
            <a:r>
              <a:rPr lang="ru-RU" sz="2400" dirty="0" smtClean="0">
                <a:latin typeface="Times New Roman"/>
                <a:ea typeface="Times New Roman"/>
              </a:rPr>
              <a:t>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  <a:endParaRPr lang="ru-RU" sz="2400" dirty="0"/>
          </a:p>
        </p:txBody>
      </p:sp>
      <p:pic>
        <p:nvPicPr>
          <p:cNvPr id="1026" name="Picture 2" descr="C:\Users\Admin\Desktop\IMG-3dee79f02dd202112254cf12e102306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240360" cy="19442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94821"/>
            <a:ext cx="3206508" cy="23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Программа и методические пособия по финансовой грамотности</a:t>
            </a:r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3448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"/>
          <a:stretch/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23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/>
          <a:stretch/>
        </p:blipFill>
        <p:spPr>
          <a:xfrm>
            <a:off x="118027" y="116632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2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00201"/>
            <a:ext cx="5328592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690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18400</TotalTime>
  <Words>478</Words>
  <Application>Microsoft Office PowerPoint</Application>
  <PresentationFormat>Экран (4:3)</PresentationFormat>
  <Paragraphs>52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«Экономическое воспитание дошкольников: формирование предпосылок финансовой грамотности» </vt:lpstr>
      <vt:lpstr>Слайд 2</vt:lpstr>
      <vt:lpstr>Слайд 3</vt:lpstr>
      <vt:lpstr>Слайд 4</vt:lpstr>
      <vt:lpstr>Слайд 5</vt:lpstr>
      <vt:lpstr>Программа и методические пособия по финансовой грамотности</vt:lpstr>
      <vt:lpstr>Слайд 7</vt:lpstr>
      <vt:lpstr>Слайд 8</vt:lpstr>
      <vt:lpstr>Слайд 9</vt:lpstr>
      <vt:lpstr>Методы и приемы работы с детьми по финансовой грамотности</vt:lpstr>
      <vt:lpstr>Слайд 11</vt:lpstr>
      <vt:lpstr>Слайд 12</vt:lpstr>
      <vt:lpstr>Развивающая среда в группе «Звездочки»</vt:lpstr>
      <vt:lpstr>Лэпбук по финансовой грамотности</vt:lpstr>
      <vt:lpstr>Слайд 15</vt:lpstr>
      <vt:lpstr>Слайд 16</vt:lpstr>
      <vt:lpstr>Слайд 17</vt:lpstr>
      <vt:lpstr>Слайд 18</vt:lpstr>
      <vt:lpstr>Слайд 19</vt:lpstr>
      <vt:lpstr>Арифметическая задача «Выбор подарка», д/игра «Какие ошибки допустил художник»</vt:lpstr>
      <vt:lpstr>Дидактические игры: «Бизнес» , «Банкиры», «Товар-деньги».</vt:lpstr>
      <vt:lpstr>                       </vt:lpstr>
      <vt:lpstr>           </vt:lpstr>
      <vt:lpstr>Технологические карты по сюжетно-ролевым играм, картотека по финансовым играм .</vt:lpstr>
      <vt:lpstr>Анкеты для родителей  «Финансовая грамотность»</vt:lpstr>
      <vt:lpstr>Консультации для родителей</vt:lpstr>
      <vt:lpstr>Слайд 27</vt:lpstr>
      <vt:lpstr>Невозможно экономическое воспитание без развития речи. Дети учатся выражать свои мысли, составлять рассказы, описывать явления. Большую помощь оказывает чтение художественной литературы: рассказы с экономическим содержанием, народный фольклор : пословицы, поговорки, сказки. 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финансовой грамотности дошкольников в игровой деятельности»</dc:title>
  <dc:creator>Пользователь</dc:creator>
  <cp:lastModifiedBy>Future</cp:lastModifiedBy>
  <cp:revision>181</cp:revision>
  <dcterms:created xsi:type="dcterms:W3CDTF">2019-10-03T05:53:57Z</dcterms:created>
  <dcterms:modified xsi:type="dcterms:W3CDTF">2026-03-27T16:30:19Z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263390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