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0"/>
            <a:ext cx="609600" cy="6858000"/>
          </a:xfrm>
          <a:custGeom>
            <a:avLst/>
            <a:gdLst/>
            <a:ahLst/>
            <a:cxnLst/>
            <a:rect l="l" t="t" r="r" b="b"/>
            <a:pathLst>
              <a:path w="609600" h="6858000">
                <a:moveTo>
                  <a:pt x="444500" y="0"/>
                </a:moveTo>
                <a:lnTo>
                  <a:pt x="0" y="0"/>
                </a:lnTo>
                <a:lnTo>
                  <a:pt x="0" y="6858000"/>
                </a:lnTo>
                <a:lnTo>
                  <a:pt x="444500" y="6858000"/>
                </a:lnTo>
                <a:lnTo>
                  <a:pt x="444500" y="0"/>
                </a:lnTo>
                <a:close/>
              </a:path>
              <a:path w="609600" h="6858000">
                <a:moveTo>
                  <a:pt x="504825" y="0"/>
                </a:moveTo>
                <a:lnTo>
                  <a:pt x="501650" y="0"/>
                </a:lnTo>
                <a:lnTo>
                  <a:pt x="501650" y="6858000"/>
                </a:lnTo>
                <a:lnTo>
                  <a:pt x="504825" y="6858000"/>
                </a:lnTo>
                <a:lnTo>
                  <a:pt x="504825" y="0"/>
                </a:lnTo>
                <a:close/>
              </a:path>
              <a:path w="609600" h="6858000">
                <a:moveTo>
                  <a:pt x="609600" y="0"/>
                </a:moveTo>
                <a:lnTo>
                  <a:pt x="561975" y="0"/>
                </a:lnTo>
                <a:lnTo>
                  <a:pt x="561975" y="6858000"/>
                </a:lnTo>
                <a:lnTo>
                  <a:pt x="609600" y="6858000"/>
                </a:lnTo>
                <a:lnTo>
                  <a:pt x="609600" y="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104775" y="0"/>
                </a:moveTo>
                <a:lnTo>
                  <a:pt x="0" y="0"/>
                </a:lnTo>
                <a:lnTo>
                  <a:pt x="0" y="6858000"/>
                </a:lnTo>
                <a:lnTo>
                  <a:pt x="104775" y="6858000"/>
                </a:lnTo>
                <a:lnTo>
                  <a:pt x="104775" y="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9060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562" y="0"/>
                </a:moveTo>
                <a:lnTo>
                  <a:pt x="0" y="0"/>
                </a:lnTo>
                <a:lnTo>
                  <a:pt x="0" y="6858000"/>
                </a:lnTo>
                <a:lnTo>
                  <a:pt x="182562" y="6858000"/>
                </a:lnTo>
                <a:lnTo>
                  <a:pt x="182562" y="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41412" y="0"/>
            <a:ext cx="230504" cy="6858000"/>
          </a:xfrm>
          <a:custGeom>
            <a:avLst/>
            <a:gdLst/>
            <a:ahLst/>
            <a:cxnLst/>
            <a:rect l="l" t="t" r="r" b="b"/>
            <a:pathLst>
              <a:path w="230505" h="6858000">
                <a:moveTo>
                  <a:pt x="230187" y="0"/>
                </a:moveTo>
                <a:lnTo>
                  <a:pt x="0" y="0"/>
                </a:lnTo>
                <a:lnTo>
                  <a:pt x="0" y="6858000"/>
                </a:lnTo>
                <a:lnTo>
                  <a:pt x="230187" y="6858000"/>
                </a:lnTo>
                <a:lnTo>
                  <a:pt x="230187" y="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858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5500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8000"/>
                </a:lnTo>
                <a:lnTo>
                  <a:pt x="76200" y="6858000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09600" y="3428999"/>
            <a:ext cx="1341755" cy="2079625"/>
          </a:xfrm>
          <a:custGeom>
            <a:avLst/>
            <a:gdLst/>
            <a:ahLst/>
            <a:cxnLst/>
            <a:rect l="l" t="t" r="r" b="b"/>
            <a:pathLst>
              <a:path w="1341755" h="2079625">
                <a:moveTo>
                  <a:pt x="1295400" y="647700"/>
                </a:moveTo>
                <a:lnTo>
                  <a:pt x="1293622" y="599363"/>
                </a:lnTo>
                <a:lnTo>
                  <a:pt x="1288376" y="551980"/>
                </a:lnTo>
                <a:lnTo>
                  <a:pt x="1279779" y="505701"/>
                </a:lnTo>
                <a:lnTo>
                  <a:pt x="1267968" y="460629"/>
                </a:lnTo>
                <a:lnTo>
                  <a:pt x="1253070" y="416890"/>
                </a:lnTo>
                <a:lnTo>
                  <a:pt x="1235202" y="374637"/>
                </a:lnTo>
                <a:lnTo>
                  <a:pt x="1214488" y="333959"/>
                </a:lnTo>
                <a:lnTo>
                  <a:pt x="1191056" y="295008"/>
                </a:lnTo>
                <a:lnTo>
                  <a:pt x="1165034" y="257898"/>
                </a:lnTo>
                <a:lnTo>
                  <a:pt x="1136535" y="222745"/>
                </a:lnTo>
                <a:lnTo>
                  <a:pt x="1105700" y="189699"/>
                </a:lnTo>
                <a:lnTo>
                  <a:pt x="1072654" y="158864"/>
                </a:lnTo>
                <a:lnTo>
                  <a:pt x="1037501" y="130365"/>
                </a:lnTo>
                <a:lnTo>
                  <a:pt x="1000391" y="104343"/>
                </a:lnTo>
                <a:lnTo>
                  <a:pt x="961440" y="80911"/>
                </a:lnTo>
                <a:lnTo>
                  <a:pt x="920762" y="60198"/>
                </a:lnTo>
                <a:lnTo>
                  <a:pt x="878509" y="42329"/>
                </a:lnTo>
                <a:lnTo>
                  <a:pt x="834771" y="27432"/>
                </a:lnTo>
                <a:lnTo>
                  <a:pt x="789698" y="15621"/>
                </a:lnTo>
                <a:lnTo>
                  <a:pt x="743419" y="7023"/>
                </a:lnTo>
                <a:lnTo>
                  <a:pt x="696036" y="1778"/>
                </a:lnTo>
                <a:lnTo>
                  <a:pt x="647700" y="0"/>
                </a:lnTo>
                <a:lnTo>
                  <a:pt x="599351" y="1778"/>
                </a:lnTo>
                <a:lnTo>
                  <a:pt x="551980" y="7023"/>
                </a:lnTo>
                <a:lnTo>
                  <a:pt x="505701" y="15621"/>
                </a:lnTo>
                <a:lnTo>
                  <a:pt x="460629" y="27432"/>
                </a:lnTo>
                <a:lnTo>
                  <a:pt x="416902" y="42329"/>
                </a:lnTo>
                <a:lnTo>
                  <a:pt x="374637" y="60198"/>
                </a:lnTo>
                <a:lnTo>
                  <a:pt x="333971" y="80911"/>
                </a:lnTo>
                <a:lnTo>
                  <a:pt x="295008" y="104343"/>
                </a:lnTo>
                <a:lnTo>
                  <a:pt x="257898" y="130365"/>
                </a:lnTo>
                <a:lnTo>
                  <a:pt x="222758" y="158864"/>
                </a:lnTo>
                <a:lnTo>
                  <a:pt x="189699" y="189699"/>
                </a:lnTo>
                <a:lnTo>
                  <a:pt x="158864" y="222745"/>
                </a:lnTo>
                <a:lnTo>
                  <a:pt x="130365" y="257898"/>
                </a:lnTo>
                <a:lnTo>
                  <a:pt x="104343" y="295008"/>
                </a:lnTo>
                <a:lnTo>
                  <a:pt x="80911" y="333959"/>
                </a:lnTo>
                <a:lnTo>
                  <a:pt x="60185" y="374637"/>
                </a:lnTo>
                <a:lnTo>
                  <a:pt x="42316" y="416890"/>
                </a:lnTo>
                <a:lnTo>
                  <a:pt x="27419" y="460629"/>
                </a:lnTo>
                <a:lnTo>
                  <a:pt x="15608" y="505701"/>
                </a:lnTo>
                <a:lnTo>
                  <a:pt x="7010" y="551980"/>
                </a:lnTo>
                <a:lnTo>
                  <a:pt x="1765" y="599363"/>
                </a:lnTo>
                <a:lnTo>
                  <a:pt x="0" y="647700"/>
                </a:lnTo>
                <a:lnTo>
                  <a:pt x="1765" y="696048"/>
                </a:lnTo>
                <a:lnTo>
                  <a:pt x="7010" y="743432"/>
                </a:lnTo>
                <a:lnTo>
                  <a:pt x="15608" y="789711"/>
                </a:lnTo>
                <a:lnTo>
                  <a:pt x="27419" y="834783"/>
                </a:lnTo>
                <a:lnTo>
                  <a:pt x="42316" y="878522"/>
                </a:lnTo>
                <a:lnTo>
                  <a:pt x="60185" y="920775"/>
                </a:lnTo>
                <a:lnTo>
                  <a:pt x="80911" y="961453"/>
                </a:lnTo>
                <a:lnTo>
                  <a:pt x="104343" y="1000404"/>
                </a:lnTo>
                <a:lnTo>
                  <a:pt x="130365" y="1037513"/>
                </a:lnTo>
                <a:lnTo>
                  <a:pt x="158864" y="1072667"/>
                </a:lnTo>
                <a:lnTo>
                  <a:pt x="189699" y="1105712"/>
                </a:lnTo>
                <a:lnTo>
                  <a:pt x="222758" y="1136548"/>
                </a:lnTo>
                <a:lnTo>
                  <a:pt x="257898" y="1165047"/>
                </a:lnTo>
                <a:lnTo>
                  <a:pt x="295008" y="1191069"/>
                </a:lnTo>
                <a:lnTo>
                  <a:pt x="333971" y="1214501"/>
                </a:lnTo>
                <a:lnTo>
                  <a:pt x="374637" y="1235214"/>
                </a:lnTo>
                <a:lnTo>
                  <a:pt x="416902" y="1253083"/>
                </a:lnTo>
                <a:lnTo>
                  <a:pt x="460629" y="1267980"/>
                </a:lnTo>
                <a:lnTo>
                  <a:pt x="505701" y="1279791"/>
                </a:lnTo>
                <a:lnTo>
                  <a:pt x="551980" y="1288389"/>
                </a:lnTo>
                <a:lnTo>
                  <a:pt x="599351" y="1293634"/>
                </a:lnTo>
                <a:lnTo>
                  <a:pt x="647700" y="1295400"/>
                </a:lnTo>
                <a:lnTo>
                  <a:pt x="696036" y="1293634"/>
                </a:lnTo>
                <a:lnTo>
                  <a:pt x="743419" y="1288389"/>
                </a:lnTo>
                <a:lnTo>
                  <a:pt x="789698" y="1279791"/>
                </a:lnTo>
                <a:lnTo>
                  <a:pt x="834771" y="1267980"/>
                </a:lnTo>
                <a:lnTo>
                  <a:pt x="878509" y="1253083"/>
                </a:lnTo>
                <a:lnTo>
                  <a:pt x="920762" y="1235214"/>
                </a:lnTo>
                <a:lnTo>
                  <a:pt x="961440" y="1214501"/>
                </a:lnTo>
                <a:lnTo>
                  <a:pt x="1000391" y="1191069"/>
                </a:lnTo>
                <a:lnTo>
                  <a:pt x="1037501" y="1165047"/>
                </a:lnTo>
                <a:lnTo>
                  <a:pt x="1072654" y="1136548"/>
                </a:lnTo>
                <a:lnTo>
                  <a:pt x="1105700" y="1105712"/>
                </a:lnTo>
                <a:lnTo>
                  <a:pt x="1136535" y="1072667"/>
                </a:lnTo>
                <a:lnTo>
                  <a:pt x="1165034" y="1037513"/>
                </a:lnTo>
                <a:lnTo>
                  <a:pt x="1191056" y="1000404"/>
                </a:lnTo>
                <a:lnTo>
                  <a:pt x="1214488" y="961453"/>
                </a:lnTo>
                <a:lnTo>
                  <a:pt x="1235202" y="920775"/>
                </a:lnTo>
                <a:lnTo>
                  <a:pt x="1253070" y="878522"/>
                </a:lnTo>
                <a:lnTo>
                  <a:pt x="1267968" y="834783"/>
                </a:lnTo>
                <a:lnTo>
                  <a:pt x="1279779" y="789711"/>
                </a:lnTo>
                <a:lnTo>
                  <a:pt x="1288376" y="743432"/>
                </a:lnTo>
                <a:lnTo>
                  <a:pt x="1293622" y="696048"/>
                </a:lnTo>
                <a:lnTo>
                  <a:pt x="1295400" y="647700"/>
                </a:lnTo>
                <a:close/>
              </a:path>
              <a:path w="1341755" h="2079625">
                <a:moveTo>
                  <a:pt x="1341501" y="1758950"/>
                </a:moveTo>
                <a:lnTo>
                  <a:pt x="1338021" y="1711553"/>
                </a:lnTo>
                <a:lnTo>
                  <a:pt x="1327912" y="1666316"/>
                </a:lnTo>
                <a:lnTo>
                  <a:pt x="1311681" y="1623745"/>
                </a:lnTo>
                <a:lnTo>
                  <a:pt x="1289812" y="1584312"/>
                </a:lnTo>
                <a:lnTo>
                  <a:pt x="1262811" y="1548549"/>
                </a:lnTo>
                <a:lnTo>
                  <a:pt x="1231176" y="1516913"/>
                </a:lnTo>
                <a:lnTo>
                  <a:pt x="1195400" y="1489925"/>
                </a:lnTo>
                <a:lnTo>
                  <a:pt x="1155979" y="1468081"/>
                </a:lnTo>
                <a:lnTo>
                  <a:pt x="1113409" y="1451851"/>
                </a:lnTo>
                <a:lnTo>
                  <a:pt x="1068197" y="1441754"/>
                </a:lnTo>
                <a:lnTo>
                  <a:pt x="1020826" y="1438275"/>
                </a:lnTo>
                <a:lnTo>
                  <a:pt x="973416" y="1441754"/>
                </a:lnTo>
                <a:lnTo>
                  <a:pt x="928179" y="1451851"/>
                </a:lnTo>
                <a:lnTo>
                  <a:pt x="885609" y="1468081"/>
                </a:lnTo>
                <a:lnTo>
                  <a:pt x="846175" y="1489925"/>
                </a:lnTo>
                <a:lnTo>
                  <a:pt x="810412" y="1516913"/>
                </a:lnTo>
                <a:lnTo>
                  <a:pt x="778776" y="1548549"/>
                </a:lnTo>
                <a:lnTo>
                  <a:pt x="751789" y="1584312"/>
                </a:lnTo>
                <a:lnTo>
                  <a:pt x="729945" y="1623745"/>
                </a:lnTo>
                <a:lnTo>
                  <a:pt x="713714" y="1666316"/>
                </a:lnTo>
                <a:lnTo>
                  <a:pt x="703618" y="1711553"/>
                </a:lnTo>
                <a:lnTo>
                  <a:pt x="700151" y="1758950"/>
                </a:lnTo>
                <a:lnTo>
                  <a:pt x="703618" y="1806359"/>
                </a:lnTo>
                <a:lnTo>
                  <a:pt x="713714" y="1851596"/>
                </a:lnTo>
                <a:lnTo>
                  <a:pt x="729945" y="1894166"/>
                </a:lnTo>
                <a:lnTo>
                  <a:pt x="751789" y="1933600"/>
                </a:lnTo>
                <a:lnTo>
                  <a:pt x="778776" y="1969363"/>
                </a:lnTo>
                <a:lnTo>
                  <a:pt x="810412" y="2000999"/>
                </a:lnTo>
                <a:lnTo>
                  <a:pt x="846175" y="2027986"/>
                </a:lnTo>
                <a:lnTo>
                  <a:pt x="885609" y="2049830"/>
                </a:lnTo>
                <a:lnTo>
                  <a:pt x="928179" y="2066061"/>
                </a:lnTo>
                <a:lnTo>
                  <a:pt x="973416" y="2076157"/>
                </a:lnTo>
                <a:lnTo>
                  <a:pt x="1020826" y="2079625"/>
                </a:lnTo>
                <a:lnTo>
                  <a:pt x="1068197" y="2076157"/>
                </a:lnTo>
                <a:lnTo>
                  <a:pt x="1113409" y="2066061"/>
                </a:lnTo>
                <a:lnTo>
                  <a:pt x="1155979" y="2049830"/>
                </a:lnTo>
                <a:lnTo>
                  <a:pt x="1195400" y="2027986"/>
                </a:lnTo>
                <a:lnTo>
                  <a:pt x="1231176" y="2000999"/>
                </a:lnTo>
                <a:lnTo>
                  <a:pt x="1262811" y="1969363"/>
                </a:lnTo>
                <a:lnTo>
                  <a:pt x="1289812" y="1933600"/>
                </a:lnTo>
                <a:lnTo>
                  <a:pt x="1311681" y="1894166"/>
                </a:lnTo>
                <a:lnTo>
                  <a:pt x="1327912" y="1851596"/>
                </a:lnTo>
                <a:lnTo>
                  <a:pt x="1338021" y="1806359"/>
                </a:lnTo>
                <a:lnTo>
                  <a:pt x="1341501" y="175895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90612" y="5500750"/>
            <a:ext cx="138112" cy="136461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663700" y="4495799"/>
            <a:ext cx="606425" cy="1567180"/>
          </a:xfrm>
          <a:custGeom>
            <a:avLst/>
            <a:gdLst/>
            <a:ahLst/>
            <a:cxnLst/>
            <a:rect l="l" t="t" r="r" b="b"/>
            <a:pathLst>
              <a:path w="606425" h="1567179">
                <a:moveTo>
                  <a:pt x="274688" y="1429550"/>
                </a:moveTo>
                <a:lnTo>
                  <a:pt x="267677" y="1386141"/>
                </a:lnTo>
                <a:lnTo>
                  <a:pt x="248158" y="1348447"/>
                </a:lnTo>
                <a:lnTo>
                  <a:pt x="218401" y="1318729"/>
                </a:lnTo>
                <a:lnTo>
                  <a:pt x="180682" y="1299235"/>
                </a:lnTo>
                <a:lnTo>
                  <a:pt x="137287" y="1292225"/>
                </a:lnTo>
                <a:lnTo>
                  <a:pt x="93891" y="1299235"/>
                </a:lnTo>
                <a:lnTo>
                  <a:pt x="56197" y="1318729"/>
                </a:lnTo>
                <a:lnTo>
                  <a:pt x="26479" y="1348447"/>
                </a:lnTo>
                <a:lnTo>
                  <a:pt x="6997" y="1386141"/>
                </a:lnTo>
                <a:lnTo>
                  <a:pt x="0" y="1429550"/>
                </a:lnTo>
                <a:lnTo>
                  <a:pt x="6997" y="1472958"/>
                </a:lnTo>
                <a:lnTo>
                  <a:pt x="26479" y="1510652"/>
                </a:lnTo>
                <a:lnTo>
                  <a:pt x="56197" y="1540370"/>
                </a:lnTo>
                <a:lnTo>
                  <a:pt x="93891" y="1559864"/>
                </a:lnTo>
                <a:lnTo>
                  <a:pt x="137287" y="1566862"/>
                </a:lnTo>
                <a:lnTo>
                  <a:pt x="180682" y="1559864"/>
                </a:lnTo>
                <a:lnTo>
                  <a:pt x="218401" y="1540370"/>
                </a:lnTo>
                <a:lnTo>
                  <a:pt x="248158" y="1510652"/>
                </a:lnTo>
                <a:lnTo>
                  <a:pt x="267677" y="1472958"/>
                </a:lnTo>
                <a:lnTo>
                  <a:pt x="274688" y="1429550"/>
                </a:lnTo>
                <a:close/>
              </a:path>
              <a:path w="606425" h="1567179">
                <a:moveTo>
                  <a:pt x="606399" y="182626"/>
                </a:moveTo>
                <a:lnTo>
                  <a:pt x="599897" y="134023"/>
                </a:lnTo>
                <a:lnTo>
                  <a:pt x="581482" y="90424"/>
                </a:lnTo>
                <a:lnTo>
                  <a:pt x="552932" y="53492"/>
                </a:lnTo>
                <a:lnTo>
                  <a:pt x="516001" y="24942"/>
                </a:lnTo>
                <a:lnTo>
                  <a:pt x="472401" y="6527"/>
                </a:lnTo>
                <a:lnTo>
                  <a:pt x="423926" y="0"/>
                </a:lnTo>
                <a:lnTo>
                  <a:pt x="375373" y="6527"/>
                </a:lnTo>
                <a:lnTo>
                  <a:pt x="331749" y="24942"/>
                </a:lnTo>
                <a:lnTo>
                  <a:pt x="294792" y="53492"/>
                </a:lnTo>
                <a:lnTo>
                  <a:pt x="266230" y="90424"/>
                </a:lnTo>
                <a:lnTo>
                  <a:pt x="247815" y="134023"/>
                </a:lnTo>
                <a:lnTo>
                  <a:pt x="241300" y="182626"/>
                </a:lnTo>
                <a:lnTo>
                  <a:pt x="247815" y="231114"/>
                </a:lnTo>
                <a:lnTo>
                  <a:pt x="266230" y="274713"/>
                </a:lnTo>
                <a:lnTo>
                  <a:pt x="294792" y="311645"/>
                </a:lnTo>
                <a:lnTo>
                  <a:pt x="331749" y="340194"/>
                </a:lnTo>
                <a:lnTo>
                  <a:pt x="375373" y="358609"/>
                </a:lnTo>
                <a:lnTo>
                  <a:pt x="423926" y="365125"/>
                </a:lnTo>
                <a:lnTo>
                  <a:pt x="472401" y="358609"/>
                </a:lnTo>
                <a:lnTo>
                  <a:pt x="515988" y="340194"/>
                </a:lnTo>
                <a:lnTo>
                  <a:pt x="552932" y="311645"/>
                </a:lnTo>
                <a:lnTo>
                  <a:pt x="581482" y="274713"/>
                </a:lnTo>
                <a:lnTo>
                  <a:pt x="599897" y="231114"/>
                </a:lnTo>
                <a:lnTo>
                  <a:pt x="606399" y="18262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9085199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8502" y="258571"/>
            <a:ext cx="7027011" cy="1475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58670" y="1802129"/>
            <a:ext cx="6272530" cy="1473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detskiy-sad/raznoe/2015/10/26/esse-moe-pedagogicheskoe-kredo" TargetMode="External"/><Relationship Id="rId2" Type="http://schemas.openxmlformats.org/officeDocument/2006/relationships/hyperlink" Target="http://nsportal.ru/detskiy-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ages.vfl.ru/ii/1416145055/fceeea18/6960575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detskiy-" TargetMode="External"/><Relationship Id="rId2" Type="http://schemas.openxmlformats.org/officeDocument/2006/relationships/hyperlink" Target="http://ped-kopilka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sportal.ru/detskiy-sad/raznoe/2015/10/26/esse-moe-pedagogicheskoe-kred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1143000"/>
            <a:ext cx="6752590" cy="42088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Конкурс</a:t>
            </a:r>
            <a:r>
              <a:rPr sz="2400" b="1" cap="small" spc="30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мультимедийных</a:t>
            </a:r>
            <a:r>
              <a:rPr sz="2400" b="1" cap="small" spc="33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презентаций</a:t>
            </a:r>
            <a:endParaRPr sz="2400" dirty="0">
              <a:latin typeface="Cambria"/>
              <a:cs typeface="Cambria"/>
            </a:endParaRPr>
          </a:p>
          <a:p>
            <a:pPr marR="143510" algn="ctr">
              <a:lnSpc>
                <a:spcPct val="100000"/>
              </a:lnSpc>
              <a:spcBef>
                <a:spcPts val="60"/>
              </a:spcBef>
            </a:pPr>
            <a:r>
              <a:rPr sz="2400" b="1" cap="small" spc="245" dirty="0">
                <a:solidFill>
                  <a:srgbClr val="800000"/>
                </a:solidFill>
                <a:latin typeface="Cambria"/>
                <a:cs typeface="Cambria"/>
              </a:rPr>
              <a:t>«Воспитатель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dirty="0">
                <a:solidFill>
                  <a:srgbClr val="800000"/>
                </a:solidFill>
                <a:latin typeface="Cambria"/>
                <a:cs typeface="Cambria"/>
              </a:rPr>
              <a:t>–</a:t>
            </a:r>
            <a:r>
              <a:rPr sz="24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4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35" dirty="0">
                <a:solidFill>
                  <a:srgbClr val="800000"/>
                </a:solidFill>
                <a:latin typeface="Cambria"/>
                <a:cs typeface="Cambria"/>
              </a:rPr>
              <a:t>звучит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170" dirty="0">
                <a:solidFill>
                  <a:srgbClr val="800000"/>
                </a:solidFill>
                <a:latin typeface="Cambria"/>
                <a:cs typeface="Cambria"/>
              </a:rPr>
              <a:t>гордо!»</a:t>
            </a:r>
            <a:endParaRPr sz="24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1900" dirty="0">
              <a:latin typeface="Cambria"/>
              <a:cs typeface="Cambria"/>
            </a:endParaRPr>
          </a:p>
          <a:p>
            <a:pPr marR="141605" algn="ctr">
              <a:lnSpc>
                <a:spcPct val="100000"/>
              </a:lnSpc>
              <a:spcBef>
                <a:spcPts val="5"/>
              </a:spcBef>
            </a:pPr>
            <a:r>
              <a:rPr sz="2400" b="1" cap="small" spc="220" dirty="0">
                <a:solidFill>
                  <a:srgbClr val="800000"/>
                </a:solidFill>
                <a:latin typeface="Cambria"/>
                <a:cs typeface="Cambria"/>
              </a:rPr>
              <a:t>«Мое</a:t>
            </a:r>
            <a:r>
              <a:rPr sz="2400" b="1" cap="small" spc="2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305" dirty="0">
                <a:solidFill>
                  <a:srgbClr val="800000"/>
                </a:solidFill>
                <a:latin typeface="Cambria"/>
                <a:cs typeface="Cambria"/>
              </a:rPr>
              <a:t>педагогическое</a:t>
            </a:r>
            <a:r>
              <a:rPr sz="2400" b="1" cap="small" spc="33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29" dirty="0">
                <a:solidFill>
                  <a:srgbClr val="800000"/>
                </a:solidFill>
                <a:latin typeface="Cambria"/>
                <a:cs typeface="Cambria"/>
              </a:rPr>
              <a:t>кредо»</a:t>
            </a:r>
            <a:endParaRPr sz="24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900" dirty="0">
              <a:latin typeface="Cambria"/>
              <a:cs typeface="Cambria"/>
            </a:endParaRPr>
          </a:p>
          <a:p>
            <a:pPr marL="1817370" marR="305435" indent="2540" algn="ctr">
              <a:lnSpc>
                <a:spcPct val="120900"/>
              </a:lnSpc>
            </a:pPr>
            <a:r>
              <a:rPr lang="ru-RU" sz="2400" b="1" spc="160" dirty="0" smtClean="0">
                <a:solidFill>
                  <a:srgbClr val="CC3300"/>
                </a:solidFill>
                <a:latin typeface="Cambria"/>
                <a:cs typeface="Cambria"/>
              </a:rPr>
              <a:t>Рейдер Екатерина Юрьевна</a:t>
            </a:r>
          </a:p>
          <a:p>
            <a:pPr marL="1817370" marR="305435" indent="2540" algn="ctr">
              <a:lnSpc>
                <a:spcPct val="120900"/>
              </a:lnSpc>
            </a:pPr>
            <a:r>
              <a:rPr sz="2400" b="1" spc="310" dirty="0" smtClean="0">
                <a:solidFill>
                  <a:srgbClr val="CC3300"/>
                </a:solidFill>
                <a:latin typeface="Cambria"/>
                <a:cs typeface="Cambria"/>
              </a:rPr>
              <a:t>МДО</a:t>
            </a:r>
            <a:r>
              <a:rPr lang="ru-RU" sz="2400" b="1" spc="310" dirty="0" smtClean="0">
                <a:solidFill>
                  <a:srgbClr val="CC3300"/>
                </a:solidFill>
                <a:latin typeface="Cambria"/>
                <a:cs typeface="Cambria"/>
              </a:rPr>
              <a:t>А</a:t>
            </a:r>
            <a:r>
              <a:rPr sz="2400" b="1" spc="310" dirty="0" smtClean="0">
                <a:solidFill>
                  <a:srgbClr val="CC3300"/>
                </a:solidFill>
                <a:latin typeface="Cambria"/>
                <a:cs typeface="Cambria"/>
              </a:rPr>
              <a:t>У</a:t>
            </a:r>
            <a:r>
              <a:rPr sz="2400" b="1" spc="140" dirty="0" smtClean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b="1" spc="130" dirty="0">
                <a:solidFill>
                  <a:srgbClr val="CC3300"/>
                </a:solidFill>
                <a:latin typeface="Cambria"/>
                <a:cs typeface="Cambria"/>
              </a:rPr>
              <a:t>«Детский</a:t>
            </a:r>
            <a:r>
              <a:rPr sz="2400" b="1" spc="1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b="1" spc="135" dirty="0">
                <a:solidFill>
                  <a:srgbClr val="CC3300"/>
                </a:solidFill>
                <a:latin typeface="Cambria"/>
                <a:cs typeface="Cambria"/>
              </a:rPr>
              <a:t>сад</a:t>
            </a:r>
            <a:r>
              <a:rPr sz="2400" b="1" spc="1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C3300"/>
                </a:solidFill>
                <a:latin typeface="Cambria"/>
                <a:cs typeface="Cambria"/>
              </a:rPr>
              <a:t>№</a:t>
            </a:r>
            <a:r>
              <a:rPr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1</a:t>
            </a:r>
            <a:r>
              <a:rPr lang="ru-RU"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06</a:t>
            </a:r>
            <a:r>
              <a:rPr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» </a:t>
            </a:r>
            <a:r>
              <a:rPr lang="ru-RU"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г. </a:t>
            </a:r>
            <a:r>
              <a:rPr lang="ru-RU"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Орска</a:t>
            </a:r>
          </a:p>
          <a:p>
            <a:pPr marL="1817370" marR="305435" indent="2540" algn="ctr">
              <a:lnSpc>
                <a:spcPct val="120900"/>
              </a:lnSpc>
            </a:pPr>
            <a:r>
              <a:rPr sz="2400" b="1" spc="120" dirty="0" err="1" smtClean="0">
                <a:solidFill>
                  <a:srgbClr val="CC3300"/>
                </a:solidFill>
                <a:latin typeface="Cambria"/>
                <a:cs typeface="Cambria"/>
              </a:rPr>
              <a:t>Воспитатель</a:t>
            </a:r>
            <a:endParaRPr sz="2400" dirty="0">
              <a:latin typeface="Cambria"/>
              <a:cs typeface="Cambria"/>
            </a:endParaRPr>
          </a:p>
          <a:p>
            <a:pPr marL="1507490" algn="ctr">
              <a:lnSpc>
                <a:spcPct val="100000"/>
              </a:lnSpc>
              <a:spcBef>
                <a:spcPts val="600"/>
              </a:spcBef>
            </a:pPr>
            <a:r>
              <a:rPr sz="2400" b="1" dirty="0">
                <a:solidFill>
                  <a:srgbClr val="CC3300"/>
                </a:solidFill>
                <a:latin typeface="Cambria"/>
                <a:cs typeface="Cambria"/>
              </a:rPr>
              <a:t>1</a:t>
            </a:r>
            <a:r>
              <a:rPr sz="2400" b="1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b="1" spc="130" dirty="0">
                <a:solidFill>
                  <a:srgbClr val="CC3300"/>
                </a:solidFill>
                <a:latin typeface="Cambria"/>
                <a:cs typeface="Cambria"/>
              </a:rPr>
              <a:t>квалификационная</a:t>
            </a:r>
            <a:r>
              <a:rPr sz="2400" b="1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b="1" spc="90" dirty="0">
                <a:solidFill>
                  <a:srgbClr val="CC3300"/>
                </a:solidFill>
                <a:latin typeface="Cambria"/>
                <a:cs typeface="Cambria"/>
              </a:rPr>
              <a:t>категория</a:t>
            </a: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8914" rIns="0" bIns="0" rtlCol="0">
            <a:spAutoFit/>
          </a:bodyPr>
          <a:lstStyle/>
          <a:p>
            <a:pPr marL="1374140" algn="ctr">
              <a:lnSpc>
                <a:spcPct val="100000"/>
              </a:lnSpc>
              <a:spcBef>
                <a:spcPts val="95"/>
              </a:spcBef>
            </a:pPr>
            <a:r>
              <a:rPr cap="small" spc="380" dirty="0"/>
              <a:t>Список</a:t>
            </a:r>
            <a:r>
              <a:rPr cap="small" spc="285" dirty="0"/>
              <a:t> </a:t>
            </a:r>
            <a:r>
              <a:rPr cap="small" spc="275" dirty="0"/>
              <a:t>источников</a:t>
            </a:r>
          </a:p>
          <a:p>
            <a:pPr marL="1374140" algn="ctr">
              <a:lnSpc>
                <a:spcPct val="100000"/>
              </a:lnSpc>
            </a:pPr>
            <a:r>
              <a:rPr sz="2250" spc="280" dirty="0"/>
              <a:t>ИЛЛЮСТРАЦИЙ</a:t>
            </a:r>
            <a:r>
              <a:rPr spc="280" dirty="0"/>
              <a:t>:</a:t>
            </a:r>
            <a:endParaRPr sz="22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835" indent="-34290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pc="-10" dirty="0">
                <a:hlinkClick r:id="rId2"/>
              </a:rPr>
              <a:t>http://nsportal.ru/detskiy-</a:t>
            </a:r>
            <a:r>
              <a:rPr u="none" spc="500" dirty="0"/>
              <a:t> </a:t>
            </a:r>
            <a:r>
              <a:rPr spc="-50" dirty="0">
                <a:hlinkClick r:id="rId3"/>
              </a:rPr>
              <a:t>sad/raznoe/2015/10/26/esse-</a:t>
            </a:r>
            <a:r>
              <a:rPr spc="60" dirty="0">
                <a:hlinkClick r:id="rId3"/>
              </a:rPr>
              <a:t>moe-</a:t>
            </a:r>
            <a:r>
              <a:rPr spc="90" dirty="0">
                <a:hlinkClick r:id="rId3"/>
              </a:rPr>
              <a:t>pedagogicheskoe-</a:t>
            </a:r>
            <a:r>
              <a:rPr u="none" spc="90" dirty="0"/>
              <a:t> </a:t>
            </a:r>
            <a:r>
              <a:rPr spc="85" dirty="0">
                <a:hlinkClick r:id="rId3"/>
              </a:rPr>
              <a:t>kredo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9444"/>
              <a:buAutoNum type="arabicPeriod"/>
              <a:tabLst>
                <a:tab pos="354965" algn="l"/>
              </a:tabLst>
            </a:pPr>
            <a:r>
              <a:rPr spc="-10" dirty="0" smtClean="0">
                <a:hlinkClick r:id="rId4"/>
              </a:rPr>
              <a:t>http://images.vfl.ru/ii/1416145055/fceeea18/6960575</a:t>
            </a:r>
          </a:p>
          <a:p>
            <a:pPr marL="355600">
              <a:lnSpc>
                <a:spcPct val="100000"/>
              </a:lnSpc>
            </a:pPr>
            <a:r>
              <a:rPr spc="100" dirty="0" smtClean="0">
                <a:hlinkClick r:id="rId4"/>
              </a:rPr>
              <a:t>.</a:t>
            </a:r>
            <a:r>
              <a:rPr spc="100" dirty="0" err="1" smtClean="0">
                <a:hlinkClick r:id="rId4"/>
              </a:rPr>
              <a:t>png</a:t>
            </a:r>
            <a:endParaRPr spc="100" dirty="0">
              <a:hlinkClick r:id="rId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0"/>
            <a:ext cx="444500" cy="6858000"/>
          </a:xfrm>
          <a:custGeom>
            <a:avLst/>
            <a:gdLst/>
            <a:ahLst/>
            <a:cxnLst/>
            <a:rect l="l" t="t" r="r" b="b"/>
            <a:pathLst>
              <a:path w="444500" h="6858000">
                <a:moveTo>
                  <a:pt x="0" y="6858000"/>
                </a:moveTo>
                <a:lnTo>
                  <a:pt x="444500" y="6858000"/>
                </a:lnTo>
                <a:lnTo>
                  <a:pt x="4445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650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175" y="6858000"/>
                </a:lnTo>
                <a:lnTo>
                  <a:pt x="31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297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625" y="6858000"/>
                </a:lnTo>
                <a:lnTo>
                  <a:pt x="476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104775" y="0"/>
                </a:moveTo>
                <a:lnTo>
                  <a:pt x="0" y="0"/>
                </a:lnTo>
                <a:lnTo>
                  <a:pt x="0" y="6858000"/>
                </a:lnTo>
                <a:lnTo>
                  <a:pt x="104775" y="6858000"/>
                </a:lnTo>
                <a:lnTo>
                  <a:pt x="104775" y="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990600" y="0"/>
            <a:ext cx="381000" cy="6858000"/>
            <a:chOff x="990600" y="0"/>
            <a:chExt cx="381000" cy="6858000"/>
          </a:xfrm>
        </p:grpSpPr>
        <p:sp>
          <p:nvSpPr>
            <p:cNvPr id="7" name="object 7"/>
            <p:cNvSpPr/>
            <p:nvPr/>
          </p:nvSpPr>
          <p:spPr>
            <a:xfrm>
              <a:off x="99060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56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562" y="6858000"/>
                  </a:lnTo>
                  <a:lnTo>
                    <a:pt x="182562" y="0"/>
                  </a:lnTo>
                  <a:close/>
                </a:path>
              </a:pathLst>
            </a:custGeom>
            <a:solidFill>
              <a:srgbClr val="FFD9CE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41412" y="0"/>
              <a:ext cx="230504" cy="6858000"/>
            </a:xfrm>
            <a:custGeom>
              <a:avLst/>
              <a:gdLst/>
              <a:ahLst/>
              <a:cxnLst/>
              <a:rect l="l" t="t" r="r" b="b"/>
              <a:pathLst>
                <a:path w="230505" h="6858000">
                  <a:moveTo>
                    <a:pt x="23018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30187" y="6858000"/>
                  </a:lnTo>
                  <a:lnTo>
                    <a:pt x="230187" y="0"/>
                  </a:lnTo>
                  <a:close/>
                </a:path>
              </a:pathLst>
            </a:custGeom>
            <a:solidFill>
              <a:srgbClr val="FFECE8">
                <a:alpha val="7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825500" y="0"/>
            <a:ext cx="117475" cy="6858000"/>
            <a:chOff x="825500" y="0"/>
            <a:chExt cx="117475" cy="6858000"/>
          </a:xfrm>
        </p:grpSpPr>
        <p:sp>
          <p:nvSpPr>
            <p:cNvPr id="11" name="object 11"/>
            <p:cNvSpPr/>
            <p:nvPr/>
          </p:nvSpPr>
          <p:spPr>
            <a:xfrm>
              <a:off x="885825" y="0"/>
              <a:ext cx="57150" cy="6858000"/>
            </a:xfrm>
            <a:custGeom>
              <a:avLst/>
              <a:gdLst/>
              <a:ahLst/>
              <a:cxnLst/>
              <a:rect l="l" t="t" r="r" b="b"/>
              <a:pathLst>
                <a:path w="57150" h="6858000">
                  <a:moveTo>
                    <a:pt x="0" y="6857999"/>
                  </a:moveTo>
                  <a:lnTo>
                    <a:pt x="57150" y="6857999"/>
                  </a:lnTo>
                  <a:lnTo>
                    <a:pt x="57150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FEC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5500" y="0"/>
              <a:ext cx="57150" cy="6858000"/>
            </a:xfrm>
            <a:custGeom>
              <a:avLst/>
              <a:gdLst/>
              <a:ahLst/>
              <a:cxnLst/>
              <a:rect l="l" t="t" r="r" b="b"/>
              <a:pathLst>
                <a:path w="57150" h="6858000">
                  <a:moveTo>
                    <a:pt x="0" y="6857999"/>
                  </a:moveTo>
                  <a:lnTo>
                    <a:pt x="57150" y="6857999"/>
                  </a:lnTo>
                  <a:lnTo>
                    <a:pt x="57150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DC3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85199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609600" y="0"/>
            <a:ext cx="1660525" cy="6858000"/>
            <a:chOff x="609600" y="0"/>
            <a:chExt cx="1660525" cy="6858000"/>
          </a:xfrm>
        </p:grpSpPr>
        <p:sp>
          <p:nvSpPr>
            <p:cNvPr id="17" name="object 17"/>
            <p:cNvSpPr/>
            <p:nvPr/>
          </p:nvSpPr>
          <p:spPr>
            <a:xfrm>
              <a:off x="1219200" y="0"/>
              <a:ext cx="76200" cy="6858000"/>
            </a:xfrm>
            <a:custGeom>
              <a:avLst/>
              <a:gdLst/>
              <a:ahLst/>
              <a:cxnLst/>
              <a:rect l="l" t="t" r="r" b="b"/>
              <a:pathLst>
                <a:path w="76200" h="6858000">
                  <a:moveTo>
                    <a:pt x="762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00" y="68580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DC3AD">
                <a:alpha val="5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9600" y="3428999"/>
              <a:ext cx="1341755" cy="2079625"/>
            </a:xfrm>
            <a:custGeom>
              <a:avLst/>
              <a:gdLst/>
              <a:ahLst/>
              <a:cxnLst/>
              <a:rect l="l" t="t" r="r" b="b"/>
              <a:pathLst>
                <a:path w="1341755" h="2079625">
                  <a:moveTo>
                    <a:pt x="1295400" y="647700"/>
                  </a:moveTo>
                  <a:lnTo>
                    <a:pt x="1293622" y="599363"/>
                  </a:lnTo>
                  <a:lnTo>
                    <a:pt x="1288376" y="551980"/>
                  </a:lnTo>
                  <a:lnTo>
                    <a:pt x="1279779" y="505701"/>
                  </a:lnTo>
                  <a:lnTo>
                    <a:pt x="1267968" y="460629"/>
                  </a:lnTo>
                  <a:lnTo>
                    <a:pt x="1253070" y="416890"/>
                  </a:lnTo>
                  <a:lnTo>
                    <a:pt x="1235202" y="374637"/>
                  </a:lnTo>
                  <a:lnTo>
                    <a:pt x="1214488" y="333959"/>
                  </a:lnTo>
                  <a:lnTo>
                    <a:pt x="1191056" y="295008"/>
                  </a:lnTo>
                  <a:lnTo>
                    <a:pt x="1165034" y="257898"/>
                  </a:lnTo>
                  <a:lnTo>
                    <a:pt x="1136535" y="222745"/>
                  </a:lnTo>
                  <a:lnTo>
                    <a:pt x="1105700" y="189699"/>
                  </a:lnTo>
                  <a:lnTo>
                    <a:pt x="1072654" y="158864"/>
                  </a:lnTo>
                  <a:lnTo>
                    <a:pt x="1037501" y="130365"/>
                  </a:lnTo>
                  <a:lnTo>
                    <a:pt x="1000391" y="104343"/>
                  </a:lnTo>
                  <a:lnTo>
                    <a:pt x="961440" y="80911"/>
                  </a:lnTo>
                  <a:lnTo>
                    <a:pt x="920762" y="60198"/>
                  </a:lnTo>
                  <a:lnTo>
                    <a:pt x="878509" y="42329"/>
                  </a:lnTo>
                  <a:lnTo>
                    <a:pt x="834771" y="27432"/>
                  </a:lnTo>
                  <a:lnTo>
                    <a:pt x="789698" y="15621"/>
                  </a:lnTo>
                  <a:lnTo>
                    <a:pt x="743419" y="7023"/>
                  </a:lnTo>
                  <a:lnTo>
                    <a:pt x="696036" y="1778"/>
                  </a:lnTo>
                  <a:lnTo>
                    <a:pt x="647700" y="0"/>
                  </a:lnTo>
                  <a:lnTo>
                    <a:pt x="599351" y="1778"/>
                  </a:lnTo>
                  <a:lnTo>
                    <a:pt x="551980" y="7023"/>
                  </a:lnTo>
                  <a:lnTo>
                    <a:pt x="505701" y="15621"/>
                  </a:lnTo>
                  <a:lnTo>
                    <a:pt x="460629" y="27432"/>
                  </a:lnTo>
                  <a:lnTo>
                    <a:pt x="416902" y="42329"/>
                  </a:lnTo>
                  <a:lnTo>
                    <a:pt x="374637" y="60198"/>
                  </a:lnTo>
                  <a:lnTo>
                    <a:pt x="333971" y="80911"/>
                  </a:lnTo>
                  <a:lnTo>
                    <a:pt x="295008" y="104343"/>
                  </a:lnTo>
                  <a:lnTo>
                    <a:pt x="257898" y="130365"/>
                  </a:lnTo>
                  <a:lnTo>
                    <a:pt x="222758" y="158864"/>
                  </a:lnTo>
                  <a:lnTo>
                    <a:pt x="189699" y="189699"/>
                  </a:lnTo>
                  <a:lnTo>
                    <a:pt x="158864" y="222745"/>
                  </a:lnTo>
                  <a:lnTo>
                    <a:pt x="130365" y="257898"/>
                  </a:lnTo>
                  <a:lnTo>
                    <a:pt x="104343" y="295008"/>
                  </a:lnTo>
                  <a:lnTo>
                    <a:pt x="80911" y="333959"/>
                  </a:lnTo>
                  <a:lnTo>
                    <a:pt x="60185" y="374637"/>
                  </a:lnTo>
                  <a:lnTo>
                    <a:pt x="42316" y="416890"/>
                  </a:lnTo>
                  <a:lnTo>
                    <a:pt x="27419" y="460629"/>
                  </a:lnTo>
                  <a:lnTo>
                    <a:pt x="15608" y="505701"/>
                  </a:lnTo>
                  <a:lnTo>
                    <a:pt x="7010" y="551980"/>
                  </a:lnTo>
                  <a:lnTo>
                    <a:pt x="1765" y="599363"/>
                  </a:lnTo>
                  <a:lnTo>
                    <a:pt x="0" y="647700"/>
                  </a:lnTo>
                  <a:lnTo>
                    <a:pt x="1765" y="696048"/>
                  </a:lnTo>
                  <a:lnTo>
                    <a:pt x="7010" y="743432"/>
                  </a:lnTo>
                  <a:lnTo>
                    <a:pt x="15608" y="789711"/>
                  </a:lnTo>
                  <a:lnTo>
                    <a:pt x="27419" y="834783"/>
                  </a:lnTo>
                  <a:lnTo>
                    <a:pt x="42316" y="878522"/>
                  </a:lnTo>
                  <a:lnTo>
                    <a:pt x="60185" y="920775"/>
                  </a:lnTo>
                  <a:lnTo>
                    <a:pt x="80911" y="961453"/>
                  </a:lnTo>
                  <a:lnTo>
                    <a:pt x="104343" y="1000404"/>
                  </a:lnTo>
                  <a:lnTo>
                    <a:pt x="130365" y="1037513"/>
                  </a:lnTo>
                  <a:lnTo>
                    <a:pt x="158864" y="1072667"/>
                  </a:lnTo>
                  <a:lnTo>
                    <a:pt x="189699" y="1105712"/>
                  </a:lnTo>
                  <a:lnTo>
                    <a:pt x="222758" y="1136548"/>
                  </a:lnTo>
                  <a:lnTo>
                    <a:pt x="257898" y="1165047"/>
                  </a:lnTo>
                  <a:lnTo>
                    <a:pt x="295008" y="1191069"/>
                  </a:lnTo>
                  <a:lnTo>
                    <a:pt x="333971" y="1214501"/>
                  </a:lnTo>
                  <a:lnTo>
                    <a:pt x="374637" y="1235214"/>
                  </a:lnTo>
                  <a:lnTo>
                    <a:pt x="416902" y="1253083"/>
                  </a:lnTo>
                  <a:lnTo>
                    <a:pt x="460629" y="1267980"/>
                  </a:lnTo>
                  <a:lnTo>
                    <a:pt x="505701" y="1279791"/>
                  </a:lnTo>
                  <a:lnTo>
                    <a:pt x="551980" y="1288389"/>
                  </a:lnTo>
                  <a:lnTo>
                    <a:pt x="599351" y="1293634"/>
                  </a:lnTo>
                  <a:lnTo>
                    <a:pt x="647700" y="1295400"/>
                  </a:lnTo>
                  <a:lnTo>
                    <a:pt x="696036" y="1293634"/>
                  </a:lnTo>
                  <a:lnTo>
                    <a:pt x="743419" y="1288389"/>
                  </a:lnTo>
                  <a:lnTo>
                    <a:pt x="789698" y="1279791"/>
                  </a:lnTo>
                  <a:lnTo>
                    <a:pt x="834771" y="1267980"/>
                  </a:lnTo>
                  <a:lnTo>
                    <a:pt x="878509" y="1253083"/>
                  </a:lnTo>
                  <a:lnTo>
                    <a:pt x="920762" y="1235214"/>
                  </a:lnTo>
                  <a:lnTo>
                    <a:pt x="961440" y="1214501"/>
                  </a:lnTo>
                  <a:lnTo>
                    <a:pt x="1000391" y="1191069"/>
                  </a:lnTo>
                  <a:lnTo>
                    <a:pt x="1037501" y="1165047"/>
                  </a:lnTo>
                  <a:lnTo>
                    <a:pt x="1072654" y="1136548"/>
                  </a:lnTo>
                  <a:lnTo>
                    <a:pt x="1105700" y="1105712"/>
                  </a:lnTo>
                  <a:lnTo>
                    <a:pt x="1136535" y="1072667"/>
                  </a:lnTo>
                  <a:lnTo>
                    <a:pt x="1165034" y="1037513"/>
                  </a:lnTo>
                  <a:lnTo>
                    <a:pt x="1191056" y="1000404"/>
                  </a:lnTo>
                  <a:lnTo>
                    <a:pt x="1214488" y="961453"/>
                  </a:lnTo>
                  <a:lnTo>
                    <a:pt x="1235202" y="920775"/>
                  </a:lnTo>
                  <a:lnTo>
                    <a:pt x="1253070" y="878522"/>
                  </a:lnTo>
                  <a:lnTo>
                    <a:pt x="1267968" y="834783"/>
                  </a:lnTo>
                  <a:lnTo>
                    <a:pt x="1279779" y="789711"/>
                  </a:lnTo>
                  <a:lnTo>
                    <a:pt x="1288376" y="743432"/>
                  </a:lnTo>
                  <a:lnTo>
                    <a:pt x="1293622" y="696048"/>
                  </a:lnTo>
                  <a:lnTo>
                    <a:pt x="1295400" y="647700"/>
                  </a:lnTo>
                  <a:close/>
                </a:path>
                <a:path w="1341755" h="2079625">
                  <a:moveTo>
                    <a:pt x="1341501" y="1758950"/>
                  </a:moveTo>
                  <a:lnTo>
                    <a:pt x="1338021" y="1711553"/>
                  </a:lnTo>
                  <a:lnTo>
                    <a:pt x="1327912" y="1666316"/>
                  </a:lnTo>
                  <a:lnTo>
                    <a:pt x="1311681" y="1623745"/>
                  </a:lnTo>
                  <a:lnTo>
                    <a:pt x="1289812" y="1584312"/>
                  </a:lnTo>
                  <a:lnTo>
                    <a:pt x="1262811" y="1548549"/>
                  </a:lnTo>
                  <a:lnTo>
                    <a:pt x="1231176" y="1516913"/>
                  </a:lnTo>
                  <a:lnTo>
                    <a:pt x="1195400" y="1489925"/>
                  </a:lnTo>
                  <a:lnTo>
                    <a:pt x="1155979" y="1468081"/>
                  </a:lnTo>
                  <a:lnTo>
                    <a:pt x="1113409" y="1451851"/>
                  </a:lnTo>
                  <a:lnTo>
                    <a:pt x="1068197" y="1441754"/>
                  </a:lnTo>
                  <a:lnTo>
                    <a:pt x="1020826" y="1438275"/>
                  </a:lnTo>
                  <a:lnTo>
                    <a:pt x="973416" y="1441754"/>
                  </a:lnTo>
                  <a:lnTo>
                    <a:pt x="928179" y="1451851"/>
                  </a:lnTo>
                  <a:lnTo>
                    <a:pt x="885609" y="1468081"/>
                  </a:lnTo>
                  <a:lnTo>
                    <a:pt x="846175" y="1489925"/>
                  </a:lnTo>
                  <a:lnTo>
                    <a:pt x="810412" y="1516913"/>
                  </a:lnTo>
                  <a:lnTo>
                    <a:pt x="778776" y="1548549"/>
                  </a:lnTo>
                  <a:lnTo>
                    <a:pt x="751789" y="1584312"/>
                  </a:lnTo>
                  <a:lnTo>
                    <a:pt x="729945" y="1623745"/>
                  </a:lnTo>
                  <a:lnTo>
                    <a:pt x="713714" y="1666316"/>
                  </a:lnTo>
                  <a:lnTo>
                    <a:pt x="703618" y="1711553"/>
                  </a:lnTo>
                  <a:lnTo>
                    <a:pt x="700151" y="1758950"/>
                  </a:lnTo>
                  <a:lnTo>
                    <a:pt x="703618" y="1806359"/>
                  </a:lnTo>
                  <a:lnTo>
                    <a:pt x="713714" y="1851596"/>
                  </a:lnTo>
                  <a:lnTo>
                    <a:pt x="729945" y="1894166"/>
                  </a:lnTo>
                  <a:lnTo>
                    <a:pt x="751789" y="1933600"/>
                  </a:lnTo>
                  <a:lnTo>
                    <a:pt x="778776" y="1969363"/>
                  </a:lnTo>
                  <a:lnTo>
                    <a:pt x="810412" y="2000999"/>
                  </a:lnTo>
                  <a:lnTo>
                    <a:pt x="846175" y="2027986"/>
                  </a:lnTo>
                  <a:lnTo>
                    <a:pt x="885609" y="2049830"/>
                  </a:lnTo>
                  <a:lnTo>
                    <a:pt x="928179" y="2066061"/>
                  </a:lnTo>
                  <a:lnTo>
                    <a:pt x="973416" y="2076157"/>
                  </a:lnTo>
                  <a:lnTo>
                    <a:pt x="1020826" y="2079625"/>
                  </a:lnTo>
                  <a:lnTo>
                    <a:pt x="1068197" y="2076157"/>
                  </a:lnTo>
                  <a:lnTo>
                    <a:pt x="1113409" y="2066061"/>
                  </a:lnTo>
                  <a:lnTo>
                    <a:pt x="1155979" y="2049830"/>
                  </a:lnTo>
                  <a:lnTo>
                    <a:pt x="1195400" y="2027986"/>
                  </a:lnTo>
                  <a:lnTo>
                    <a:pt x="1231176" y="2000999"/>
                  </a:lnTo>
                  <a:lnTo>
                    <a:pt x="1262811" y="1969363"/>
                  </a:lnTo>
                  <a:lnTo>
                    <a:pt x="1289812" y="1933600"/>
                  </a:lnTo>
                  <a:lnTo>
                    <a:pt x="1311681" y="1894166"/>
                  </a:lnTo>
                  <a:lnTo>
                    <a:pt x="1327912" y="1851596"/>
                  </a:lnTo>
                  <a:lnTo>
                    <a:pt x="1338021" y="1806359"/>
                  </a:lnTo>
                  <a:lnTo>
                    <a:pt x="1341501" y="175895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0612" y="5500750"/>
              <a:ext cx="138112" cy="13646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663700" y="4495799"/>
              <a:ext cx="606425" cy="1567180"/>
            </a:xfrm>
            <a:custGeom>
              <a:avLst/>
              <a:gdLst/>
              <a:ahLst/>
              <a:cxnLst/>
              <a:rect l="l" t="t" r="r" b="b"/>
              <a:pathLst>
                <a:path w="606425" h="1567179">
                  <a:moveTo>
                    <a:pt x="274688" y="1429550"/>
                  </a:moveTo>
                  <a:lnTo>
                    <a:pt x="267677" y="1386141"/>
                  </a:lnTo>
                  <a:lnTo>
                    <a:pt x="248158" y="1348447"/>
                  </a:lnTo>
                  <a:lnTo>
                    <a:pt x="218401" y="1318729"/>
                  </a:lnTo>
                  <a:lnTo>
                    <a:pt x="180682" y="1299235"/>
                  </a:lnTo>
                  <a:lnTo>
                    <a:pt x="137287" y="1292225"/>
                  </a:lnTo>
                  <a:lnTo>
                    <a:pt x="93891" y="1299235"/>
                  </a:lnTo>
                  <a:lnTo>
                    <a:pt x="56197" y="1318729"/>
                  </a:lnTo>
                  <a:lnTo>
                    <a:pt x="26479" y="1348447"/>
                  </a:lnTo>
                  <a:lnTo>
                    <a:pt x="6997" y="1386141"/>
                  </a:lnTo>
                  <a:lnTo>
                    <a:pt x="0" y="1429550"/>
                  </a:lnTo>
                  <a:lnTo>
                    <a:pt x="6997" y="1472958"/>
                  </a:lnTo>
                  <a:lnTo>
                    <a:pt x="26479" y="1510652"/>
                  </a:lnTo>
                  <a:lnTo>
                    <a:pt x="56197" y="1540370"/>
                  </a:lnTo>
                  <a:lnTo>
                    <a:pt x="93891" y="1559864"/>
                  </a:lnTo>
                  <a:lnTo>
                    <a:pt x="137287" y="1566862"/>
                  </a:lnTo>
                  <a:lnTo>
                    <a:pt x="180682" y="1559864"/>
                  </a:lnTo>
                  <a:lnTo>
                    <a:pt x="218401" y="1540370"/>
                  </a:lnTo>
                  <a:lnTo>
                    <a:pt x="248158" y="1510652"/>
                  </a:lnTo>
                  <a:lnTo>
                    <a:pt x="267677" y="1472958"/>
                  </a:lnTo>
                  <a:lnTo>
                    <a:pt x="274688" y="1429550"/>
                  </a:lnTo>
                  <a:close/>
                </a:path>
                <a:path w="606425" h="1567179">
                  <a:moveTo>
                    <a:pt x="606399" y="182626"/>
                  </a:moveTo>
                  <a:lnTo>
                    <a:pt x="599897" y="134023"/>
                  </a:lnTo>
                  <a:lnTo>
                    <a:pt x="581482" y="90424"/>
                  </a:lnTo>
                  <a:lnTo>
                    <a:pt x="552932" y="53492"/>
                  </a:lnTo>
                  <a:lnTo>
                    <a:pt x="516001" y="24942"/>
                  </a:lnTo>
                  <a:lnTo>
                    <a:pt x="472401" y="6527"/>
                  </a:lnTo>
                  <a:lnTo>
                    <a:pt x="423926" y="0"/>
                  </a:lnTo>
                  <a:lnTo>
                    <a:pt x="375373" y="6527"/>
                  </a:lnTo>
                  <a:lnTo>
                    <a:pt x="331749" y="24942"/>
                  </a:lnTo>
                  <a:lnTo>
                    <a:pt x="294792" y="53492"/>
                  </a:lnTo>
                  <a:lnTo>
                    <a:pt x="266230" y="90424"/>
                  </a:lnTo>
                  <a:lnTo>
                    <a:pt x="247815" y="134023"/>
                  </a:lnTo>
                  <a:lnTo>
                    <a:pt x="241300" y="182626"/>
                  </a:lnTo>
                  <a:lnTo>
                    <a:pt x="247815" y="231114"/>
                  </a:lnTo>
                  <a:lnTo>
                    <a:pt x="266230" y="274713"/>
                  </a:lnTo>
                  <a:lnTo>
                    <a:pt x="294792" y="311645"/>
                  </a:lnTo>
                  <a:lnTo>
                    <a:pt x="331749" y="340194"/>
                  </a:lnTo>
                  <a:lnTo>
                    <a:pt x="375373" y="358609"/>
                  </a:lnTo>
                  <a:lnTo>
                    <a:pt x="423926" y="365125"/>
                  </a:lnTo>
                  <a:lnTo>
                    <a:pt x="472401" y="358609"/>
                  </a:lnTo>
                  <a:lnTo>
                    <a:pt x="515988" y="340194"/>
                  </a:lnTo>
                  <a:lnTo>
                    <a:pt x="552932" y="311645"/>
                  </a:lnTo>
                  <a:lnTo>
                    <a:pt x="581482" y="274713"/>
                  </a:lnTo>
                  <a:lnTo>
                    <a:pt x="599897" y="231114"/>
                  </a:lnTo>
                  <a:lnTo>
                    <a:pt x="606399" y="182626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842897" y="752093"/>
            <a:ext cx="5855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596390" algn="l"/>
                <a:tab pos="2807970" algn="l"/>
                <a:tab pos="3698240" algn="l"/>
                <a:tab pos="3952240" algn="l"/>
                <a:tab pos="4510405" algn="l"/>
              </a:tabLst>
            </a:pPr>
            <a:r>
              <a:rPr sz="1600" b="1" cap="small" spc="135" dirty="0">
                <a:solidFill>
                  <a:srgbClr val="800000"/>
                </a:solidFill>
                <a:latin typeface="Cambria"/>
                <a:cs typeface="Cambria"/>
              </a:rPr>
              <a:t>«…Забота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10" dirty="0">
                <a:solidFill>
                  <a:srgbClr val="800000"/>
                </a:solidFill>
                <a:latin typeface="Cambria"/>
                <a:cs typeface="Cambria"/>
              </a:rPr>
              <a:t>о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здоровье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детей,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-50" dirty="0">
                <a:solidFill>
                  <a:srgbClr val="800000"/>
                </a:solidFill>
                <a:latin typeface="Cambria"/>
                <a:cs typeface="Cambria"/>
              </a:rPr>
              <a:t>-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важнейший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42897" y="791717"/>
            <a:ext cx="6538595" cy="47370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30"/>
              </a:spcBef>
            </a:pPr>
            <a:r>
              <a:rPr sz="1250" b="1" spc="145" dirty="0">
                <a:solidFill>
                  <a:srgbClr val="800000"/>
                </a:solidFill>
                <a:latin typeface="Cambria"/>
                <a:cs typeface="Cambria"/>
              </a:rPr>
              <a:t>ТРУД</a:t>
            </a:r>
            <a:endParaRPr sz="1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  <a:tabLst>
                <a:tab pos="1711960" algn="l"/>
                <a:tab pos="2213610" algn="l"/>
                <a:tab pos="4615180" algn="l"/>
                <a:tab pos="5878830" algn="l"/>
              </a:tabLst>
            </a:pPr>
            <a:r>
              <a:rPr sz="1600" b="1" cap="small" spc="140" dirty="0">
                <a:solidFill>
                  <a:srgbClr val="800000"/>
                </a:solidFill>
                <a:latin typeface="Cambria"/>
                <a:cs typeface="Cambria"/>
              </a:rPr>
              <a:t>воспитателя.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От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жизнерадостности,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бодрости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90" dirty="0">
                <a:solidFill>
                  <a:srgbClr val="800000"/>
                </a:solidFill>
                <a:latin typeface="Cambria"/>
                <a:cs typeface="Cambria"/>
              </a:rPr>
              <a:t>детей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42897" y="1240028"/>
            <a:ext cx="6539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ЗАВИСИТ</a:t>
            </a:r>
            <a:r>
              <a:rPr sz="1250" b="1" spc="120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75" dirty="0">
                <a:solidFill>
                  <a:srgbClr val="800000"/>
                </a:solidFill>
                <a:latin typeface="Cambria"/>
                <a:cs typeface="Cambria"/>
              </a:rPr>
              <a:t>ИХ</a:t>
            </a:r>
            <a:r>
              <a:rPr sz="1250" b="1" spc="125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80" dirty="0">
                <a:solidFill>
                  <a:srgbClr val="800000"/>
                </a:solidFill>
                <a:latin typeface="Cambria"/>
                <a:cs typeface="Cambria"/>
              </a:rPr>
              <a:t>ДУХОВНАЯ</a:t>
            </a:r>
            <a:r>
              <a:rPr sz="1250" b="1" spc="120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80" dirty="0">
                <a:solidFill>
                  <a:srgbClr val="800000"/>
                </a:solidFill>
                <a:latin typeface="Cambria"/>
                <a:cs typeface="Cambria"/>
              </a:rPr>
              <a:t>ЖИЗНЬ</a:t>
            </a:r>
            <a:r>
              <a:rPr sz="1600" b="1" spc="18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spc="4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МИРОВОЗЗРЕНИЕ</a:t>
            </a:r>
            <a:r>
              <a:rPr sz="1600" b="1" spc="19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spc="4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250" b="1" spc="185" dirty="0">
                <a:solidFill>
                  <a:srgbClr val="800000"/>
                </a:solidFill>
                <a:latin typeface="Cambria"/>
                <a:cs typeface="Cambria"/>
              </a:rPr>
              <a:t>УМСТВЕННОЕ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97728" y="1523491"/>
            <a:ext cx="89789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57555" algn="l"/>
              </a:tabLst>
            </a:pPr>
            <a:r>
              <a:rPr sz="1250" b="1" spc="175" dirty="0">
                <a:solidFill>
                  <a:srgbClr val="800000"/>
                </a:solidFill>
                <a:latin typeface="Cambria"/>
                <a:cs typeface="Cambria"/>
              </a:rPr>
              <a:t>ВЕРА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25" dirty="0">
                <a:solidFill>
                  <a:srgbClr val="800000"/>
                </a:solidFill>
                <a:latin typeface="Cambria"/>
                <a:cs typeface="Cambria"/>
              </a:rPr>
              <a:t>В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42897" y="1483867"/>
            <a:ext cx="6539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27785" algn="l"/>
                <a:tab pos="2760345" algn="l"/>
                <a:tab pos="4986020" algn="l"/>
                <a:tab pos="5763260" algn="l"/>
              </a:tabLst>
            </a:pPr>
            <a:r>
              <a:rPr sz="1250" b="1" spc="160" dirty="0">
                <a:solidFill>
                  <a:srgbClr val="800000"/>
                </a:solidFill>
                <a:latin typeface="Cambria"/>
                <a:cs typeface="Cambria"/>
              </a:rPr>
              <a:t>РАЗВИТИЕ</a:t>
            </a:r>
            <a:r>
              <a:rPr sz="1600" b="1" spc="16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ПРОЧНОСТЬ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65" dirty="0">
                <a:solidFill>
                  <a:srgbClr val="800000"/>
                </a:solidFill>
                <a:latin typeface="Cambria"/>
                <a:cs typeface="Cambria"/>
              </a:rPr>
              <a:t>ЗНАНИЙ</a:t>
            </a:r>
            <a:r>
              <a:rPr sz="1600" b="1" spc="165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СВОИ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65" dirty="0">
                <a:solidFill>
                  <a:srgbClr val="800000"/>
                </a:solidFill>
                <a:latin typeface="Cambria"/>
                <a:cs typeface="Cambria"/>
              </a:rPr>
              <a:t>СИЛЫ</a:t>
            </a:r>
            <a:r>
              <a:rPr sz="1600" b="1" spc="165" dirty="0">
                <a:solidFill>
                  <a:srgbClr val="800000"/>
                </a:solidFill>
                <a:latin typeface="Cambria"/>
                <a:cs typeface="Cambria"/>
              </a:rPr>
              <a:t>».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57398" y="1891282"/>
            <a:ext cx="5735320" cy="16751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643629">
              <a:lnSpc>
                <a:spcPct val="100000"/>
              </a:lnSpc>
              <a:spcBef>
                <a:spcPts val="725"/>
              </a:spcBef>
            </a:pP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Сухомлинский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20" dirty="0">
                <a:solidFill>
                  <a:srgbClr val="800000"/>
                </a:solidFill>
                <a:latin typeface="Cambria"/>
                <a:cs typeface="Cambria"/>
              </a:rPr>
              <a:t>В.А</a:t>
            </a:r>
            <a:endParaRPr sz="1600">
              <a:latin typeface="Cambria"/>
              <a:cs typeface="Cambria"/>
            </a:endParaRPr>
          </a:p>
          <a:p>
            <a:pPr marL="177165" marR="1453515" indent="-40005" algn="just">
              <a:lnSpc>
                <a:spcPct val="129700"/>
              </a:lnSpc>
              <a:spcBef>
                <a:spcPts val="70"/>
              </a:spcBef>
            </a:pPr>
            <a:r>
              <a:rPr sz="1800" b="1" spc="55" dirty="0">
                <a:solidFill>
                  <a:srgbClr val="C12203"/>
                </a:solidFill>
                <a:latin typeface="Cambria"/>
                <a:cs typeface="Cambria"/>
              </a:rPr>
              <a:t>«</a:t>
            </a:r>
            <a:r>
              <a:rPr sz="1600" b="1" spc="55" dirty="0">
                <a:solidFill>
                  <a:srgbClr val="C12203"/>
                </a:solidFill>
                <a:latin typeface="Cambria"/>
                <a:cs typeface="Cambria"/>
              </a:rPr>
              <a:t>Так</a:t>
            </a:r>
            <a:r>
              <a:rPr sz="1600" b="1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много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50" dirty="0">
                <a:solidFill>
                  <a:srgbClr val="C12203"/>
                </a:solidFill>
                <a:latin typeface="Cambria"/>
                <a:cs typeface="Cambria"/>
              </a:rPr>
              <a:t>лет</a:t>
            </a:r>
            <a:r>
              <a:rPr sz="1600" b="1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0" dirty="0">
                <a:solidFill>
                  <a:srgbClr val="C12203"/>
                </a:solidFill>
                <a:latin typeface="Cambria"/>
                <a:cs typeface="Cambria"/>
              </a:rPr>
              <a:t>потратишь</a:t>
            </a:r>
            <a:r>
              <a:rPr sz="1600" b="1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60" dirty="0">
                <a:solidFill>
                  <a:srgbClr val="C12203"/>
                </a:solidFill>
                <a:latin typeface="Cambria"/>
                <a:cs typeface="Cambria"/>
              </a:rPr>
              <a:t>лишь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100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600" b="1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-25" dirty="0">
                <a:solidFill>
                  <a:srgbClr val="C12203"/>
                </a:solidFill>
                <a:latin typeface="Cambria"/>
                <a:cs typeface="Cambria"/>
              </a:rPr>
              <a:t>то </a:t>
            </a:r>
            <a:r>
              <a:rPr sz="1600" b="1" spc="90" dirty="0">
                <a:solidFill>
                  <a:srgbClr val="C12203"/>
                </a:solidFill>
                <a:latin typeface="Cambria"/>
                <a:cs typeface="Cambria"/>
              </a:rPr>
              <a:t>Чтоб</a:t>
            </a:r>
            <a:r>
              <a:rPr sz="16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разобраться,</a:t>
            </a:r>
            <a:r>
              <a:rPr sz="1600" b="1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6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55" dirty="0">
                <a:solidFill>
                  <a:srgbClr val="C12203"/>
                </a:solidFill>
                <a:latin typeface="Cambria"/>
                <a:cs typeface="Cambria"/>
              </a:rPr>
              <a:t>такое</a:t>
            </a:r>
            <a:r>
              <a:rPr sz="1600" b="1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45" dirty="0">
                <a:solidFill>
                  <a:srgbClr val="C12203"/>
                </a:solidFill>
                <a:latin typeface="Cambria"/>
                <a:cs typeface="Cambria"/>
              </a:rPr>
              <a:t>счастье,- </a:t>
            </a:r>
            <a:r>
              <a:rPr sz="1600" b="1" spc="22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600" b="1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85" dirty="0">
                <a:solidFill>
                  <a:srgbClr val="C12203"/>
                </a:solidFill>
                <a:latin typeface="Cambria"/>
                <a:cs typeface="Cambria"/>
              </a:rPr>
              <a:t>обнаружить,</a:t>
            </a:r>
            <a:r>
              <a:rPr sz="1600" b="1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оно</a:t>
            </a:r>
            <a:r>
              <a:rPr sz="16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600" b="1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65" dirty="0">
                <a:solidFill>
                  <a:srgbClr val="C12203"/>
                </a:solidFill>
                <a:latin typeface="Cambria"/>
                <a:cs typeface="Cambria"/>
              </a:rPr>
              <a:t>простом: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600" b="1" spc="65" dirty="0">
                <a:solidFill>
                  <a:srgbClr val="C12203"/>
                </a:solidFill>
                <a:latin typeface="Cambria"/>
                <a:cs typeface="Cambria"/>
              </a:rPr>
              <a:t>Ребячьем:</a:t>
            </a:r>
            <a:r>
              <a:rPr sz="1600" b="1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95" dirty="0">
                <a:solidFill>
                  <a:srgbClr val="C12203"/>
                </a:solidFill>
                <a:latin typeface="Cambria"/>
                <a:cs typeface="Cambria"/>
              </a:rPr>
              <a:t>«Ирина</a:t>
            </a:r>
            <a:r>
              <a:rPr sz="1600" b="1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95" dirty="0">
                <a:solidFill>
                  <a:srgbClr val="C12203"/>
                </a:solidFill>
                <a:latin typeface="Cambria"/>
                <a:cs typeface="Cambria"/>
              </a:rPr>
              <a:t>Сергеевна,</a:t>
            </a:r>
            <a:r>
              <a:rPr sz="1600" b="1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40" dirty="0">
                <a:solidFill>
                  <a:srgbClr val="C12203"/>
                </a:solidFill>
                <a:latin typeface="Cambria"/>
                <a:cs typeface="Cambria"/>
              </a:rPr>
              <a:t>здрастье!»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0401" y="3860736"/>
            <a:ext cx="5040249" cy="23765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673732" y="258571"/>
            <a:ext cx="5034915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700" cap="small" spc="340" dirty="0"/>
              <a:t>Моё</a:t>
            </a:r>
            <a:r>
              <a:rPr sz="2700" cap="small" spc="305" dirty="0"/>
              <a:t> </a:t>
            </a:r>
            <a:r>
              <a:rPr sz="2700" cap="small" spc="330" dirty="0"/>
              <a:t>жизненное</a:t>
            </a:r>
            <a:r>
              <a:rPr sz="2700" cap="small" spc="285" dirty="0"/>
              <a:t> </a:t>
            </a:r>
            <a:r>
              <a:rPr sz="2700" cap="small" spc="265" dirty="0"/>
              <a:t>кредо: </a:t>
            </a:r>
            <a:r>
              <a:rPr sz="2700" cap="small" spc="330" dirty="0"/>
              <a:t>Любить</a:t>
            </a:r>
            <a:r>
              <a:rPr sz="2700" cap="small" spc="290" dirty="0"/>
              <a:t> </a:t>
            </a:r>
            <a:r>
              <a:rPr sz="2700" cap="small" spc="295" dirty="0"/>
              <a:t>детей,</a:t>
            </a:r>
            <a:r>
              <a:rPr sz="2700" cap="small" spc="170" dirty="0"/>
              <a:t> </a:t>
            </a:r>
            <a:r>
              <a:rPr sz="2700" cap="small" spc="315" dirty="0"/>
              <a:t>и</a:t>
            </a:r>
            <a:r>
              <a:rPr sz="2700" cap="small" spc="305" dirty="0"/>
              <a:t> </a:t>
            </a:r>
            <a:r>
              <a:rPr sz="2700" cap="small" spc="275" dirty="0"/>
              <a:t>тогда</a:t>
            </a:r>
            <a:r>
              <a:rPr sz="2700" cap="small" spc="305" dirty="0"/>
              <a:t> </a:t>
            </a:r>
            <a:r>
              <a:rPr sz="2700" cap="small" spc="290" dirty="0"/>
              <a:t>все </a:t>
            </a:r>
            <a:r>
              <a:rPr sz="2700" cap="small" spc="315" dirty="0"/>
              <a:t>получится…</a:t>
            </a:r>
            <a:endParaRPr sz="2700"/>
          </a:p>
        </p:txBody>
      </p:sp>
      <p:sp>
        <p:nvSpPr>
          <p:cNvPr id="10" name="object 10"/>
          <p:cNvSpPr txBox="1"/>
          <p:nvPr/>
        </p:nvSpPr>
        <p:spPr>
          <a:xfrm>
            <a:off x="535940" y="1628902"/>
            <a:ext cx="7312659" cy="318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115" algn="l"/>
              </a:tabLst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«Воспитатель</a:t>
            </a:r>
            <a:r>
              <a:rPr sz="2400" spc="450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130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это</a:t>
            </a:r>
            <a:r>
              <a:rPr sz="2400" spc="450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волшебник,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который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открывает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детям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дверь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мир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45" dirty="0">
                <a:solidFill>
                  <a:srgbClr val="CC3300"/>
                </a:solidFill>
                <a:latin typeface="Cambria"/>
                <a:cs typeface="Cambria"/>
              </a:rPr>
              <a:t>взрослых</a:t>
            </a:r>
            <a:r>
              <a:rPr sz="2400" i="1" spc="45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r>
              <a:rPr sz="2400" i="1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34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от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3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знает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7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3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умеет</a:t>
            </a:r>
            <a:r>
              <a:rPr sz="2400" spc="3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воспитатель</a:t>
            </a:r>
            <a:r>
              <a:rPr sz="2400" spc="3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i="1" spc="19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2400" i="1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зависит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20" dirty="0">
                <a:solidFill>
                  <a:srgbClr val="CC3300"/>
                </a:solidFill>
                <a:latin typeface="Cambria"/>
                <a:cs typeface="Cambria"/>
              </a:rPr>
              <a:t>и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о,</a:t>
            </a:r>
            <a:r>
              <a:rPr sz="2400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чему</a:t>
            </a:r>
            <a:r>
              <a:rPr sz="2400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7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как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он</a:t>
            </a:r>
            <a:r>
              <a:rPr sz="2400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научит</a:t>
            </a:r>
            <a:r>
              <a:rPr sz="2400" spc="1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своих</a:t>
            </a:r>
            <a:r>
              <a:rPr sz="2400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воспитанников»</a:t>
            </a:r>
            <a:endParaRPr sz="2400">
              <a:latin typeface="Cambria"/>
              <a:cs typeface="Cambria"/>
            </a:endParaRPr>
          </a:p>
          <a:p>
            <a:pPr marL="5234940">
              <a:lnSpc>
                <a:spcPct val="100000"/>
              </a:lnSpc>
              <a:spcBef>
                <a:spcPts val="600"/>
              </a:spcBef>
            </a:pPr>
            <a:r>
              <a:rPr sz="2400" spc="80" dirty="0">
                <a:solidFill>
                  <a:srgbClr val="CC3300"/>
                </a:solidFill>
                <a:latin typeface="Cambria"/>
                <a:cs typeface="Cambria"/>
              </a:rPr>
              <a:t>К.Гельвецкий</a:t>
            </a:r>
            <a:endParaRPr sz="2400">
              <a:latin typeface="Cambria"/>
              <a:cs typeface="Cambria"/>
            </a:endParaRPr>
          </a:p>
          <a:p>
            <a:pPr marL="284480" indent="-27178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4480" algn="l"/>
              </a:tabLst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«Ребенок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умеет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любить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кто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любит,</a:t>
            </a:r>
            <a:r>
              <a:rPr sz="2400" spc="1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2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endParaRPr sz="2400">
              <a:latin typeface="Cambria"/>
              <a:cs typeface="Cambria"/>
            </a:endParaRPr>
          </a:p>
          <a:p>
            <a:pPr marL="285115">
              <a:lnSpc>
                <a:spcPct val="100000"/>
              </a:lnSpc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можно</a:t>
            </a:r>
            <a:r>
              <a:rPr sz="2400" spc="1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воспитывать</a:t>
            </a:r>
            <a:r>
              <a:rPr sz="2400" spc="1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только</a:t>
            </a:r>
            <a:r>
              <a:rPr sz="2400" spc="20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любовью»</a:t>
            </a:r>
            <a:endParaRPr sz="2400">
              <a:latin typeface="Cambria"/>
              <a:cs typeface="Cambria"/>
            </a:endParaRPr>
          </a:p>
          <a:p>
            <a:pPr marL="4615815">
              <a:lnSpc>
                <a:spcPct val="100000"/>
              </a:lnSpc>
              <a:spcBef>
                <a:spcPts val="600"/>
              </a:spcBef>
            </a:pPr>
            <a:r>
              <a:rPr sz="2400" spc="110" dirty="0">
                <a:solidFill>
                  <a:srgbClr val="CC3300"/>
                </a:solidFill>
                <a:latin typeface="Cambria"/>
                <a:cs typeface="Cambria"/>
              </a:rPr>
              <a:t>Ф.Э.Дзержинский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79016" y="437210"/>
            <a:ext cx="582612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cap="small" spc="375" dirty="0"/>
              <a:t>Мое</a:t>
            </a:r>
            <a:r>
              <a:rPr sz="3000" cap="small" spc="325" dirty="0"/>
              <a:t> </a:t>
            </a:r>
            <a:r>
              <a:rPr sz="3000" cap="small" spc="370" dirty="0"/>
              <a:t>педагогическое</a:t>
            </a:r>
            <a:r>
              <a:rPr sz="3000" cap="small" spc="340" dirty="0"/>
              <a:t> </a:t>
            </a:r>
            <a:r>
              <a:rPr sz="3000" cap="small" spc="254" dirty="0"/>
              <a:t>кредо:</a:t>
            </a:r>
            <a:endParaRPr sz="3000"/>
          </a:p>
        </p:txBody>
      </p:sp>
      <p:sp>
        <p:nvSpPr>
          <p:cNvPr id="10" name="object 10"/>
          <p:cNvSpPr txBox="1"/>
          <p:nvPr/>
        </p:nvSpPr>
        <p:spPr>
          <a:xfrm>
            <a:off x="535940" y="1628902"/>
            <a:ext cx="7312025" cy="456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929640" indent="-27305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115" algn="l"/>
              </a:tabLst>
            </a:pPr>
            <a:r>
              <a:rPr sz="2400" spc="65" dirty="0">
                <a:solidFill>
                  <a:srgbClr val="C12203"/>
                </a:solidFill>
                <a:latin typeface="Cambria"/>
                <a:cs typeface="Cambria"/>
              </a:rPr>
              <a:t>Подарить</a:t>
            </a:r>
            <a:r>
              <a:rPr sz="2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сердце</a:t>
            </a:r>
            <a:r>
              <a:rPr sz="2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12203"/>
                </a:solidFill>
                <a:latin typeface="Cambria"/>
                <a:cs typeface="Cambria"/>
              </a:rPr>
              <a:t>детям,</a:t>
            </a:r>
            <a:r>
              <a:rPr sz="2400" spc="2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стать</a:t>
            </a:r>
            <a:r>
              <a:rPr sz="2400" spc="2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C12203"/>
                </a:solidFill>
                <a:latin typeface="Cambria"/>
                <a:cs typeface="Cambria"/>
              </a:rPr>
              <a:t>настоящим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мастером</a:t>
            </a:r>
            <a:r>
              <a:rPr sz="2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своего</a:t>
            </a:r>
            <a:r>
              <a:rPr sz="2400" spc="1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55" dirty="0">
                <a:solidFill>
                  <a:srgbClr val="C12203"/>
                </a:solidFill>
                <a:latin typeface="Cambria"/>
                <a:cs typeface="Cambria"/>
              </a:rPr>
              <a:t>дела!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2400">
              <a:latin typeface="Cambria"/>
              <a:cs typeface="Cambria"/>
            </a:endParaRPr>
          </a:p>
          <a:p>
            <a:pPr marL="2277745">
              <a:lnSpc>
                <a:spcPct val="100000"/>
              </a:lnSpc>
            </a:pPr>
            <a:r>
              <a:rPr sz="2800" b="1" spc="210" dirty="0">
                <a:solidFill>
                  <a:srgbClr val="800000"/>
                </a:solidFill>
                <a:latin typeface="Cambria"/>
                <a:cs typeface="Cambria"/>
              </a:rPr>
              <a:t>Мои</a:t>
            </a:r>
            <a:r>
              <a:rPr sz="2800" b="1" spc="1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800" b="1" spc="95" dirty="0">
                <a:solidFill>
                  <a:srgbClr val="800000"/>
                </a:solidFill>
                <a:latin typeface="Cambria"/>
                <a:cs typeface="Cambria"/>
              </a:rPr>
              <a:t>заповеди:</a:t>
            </a:r>
            <a:endParaRPr sz="2800">
              <a:latin typeface="Cambria"/>
              <a:cs typeface="Cambria"/>
            </a:endParaRPr>
          </a:p>
          <a:p>
            <a:pPr marL="283845" marR="5080" indent="-271780">
              <a:lnSpc>
                <a:spcPct val="100000"/>
              </a:lnSpc>
              <a:spcBef>
                <a:spcPts val="62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120" dirty="0">
                <a:solidFill>
                  <a:srgbClr val="CC3300"/>
                </a:solidFill>
                <a:latin typeface="Cambria"/>
                <a:cs typeface="Cambria"/>
              </a:rPr>
              <a:t>Прими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все,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есть</a:t>
            </a:r>
            <a:r>
              <a:rPr sz="2400" spc="3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2400" spc="409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ребенке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(кроме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что 	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угрожает</a:t>
            </a:r>
            <a:r>
              <a:rPr sz="2400" spc="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жизни,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здоровью)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4480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4480" algn="l"/>
              </a:tabLst>
            </a:pP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Ищи</a:t>
            </a:r>
            <a:r>
              <a:rPr sz="2400" spc="1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истину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вместе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2400" spc="20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ребенком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3845" marR="6985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Старайся</a:t>
            </a:r>
            <a:r>
              <a:rPr sz="2400" spc="4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ничему</a:t>
            </a:r>
            <a:r>
              <a:rPr sz="2400" spc="48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2400" spc="4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учить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ребенка</a:t>
            </a:r>
            <a:r>
              <a:rPr sz="2400" spc="4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1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r>
              <a:rPr sz="2400" spc="4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40" dirty="0">
                <a:solidFill>
                  <a:srgbClr val="CC3300"/>
                </a:solidFill>
                <a:latin typeface="Cambria"/>
                <a:cs typeface="Cambria"/>
              </a:rPr>
              <a:t>прямую 	</a:t>
            </a:r>
            <a:r>
              <a:rPr sz="2400" spc="130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2400" spc="2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учись</a:t>
            </a:r>
            <a:r>
              <a:rPr sz="2400" spc="229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CC3300"/>
                </a:solidFill>
                <a:latin typeface="Cambria"/>
                <a:cs typeface="Cambria"/>
              </a:rPr>
              <a:t>сам</a:t>
            </a:r>
            <a:r>
              <a:rPr sz="2400" i="1" spc="45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3845" marR="6985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Помни,</a:t>
            </a:r>
            <a:r>
              <a:rPr sz="2400" spc="3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ты</a:t>
            </a:r>
            <a:r>
              <a:rPr sz="2400" spc="3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существуешь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ради</a:t>
            </a:r>
            <a:r>
              <a:rPr sz="2400" spc="3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ребенка,</a:t>
            </a:r>
            <a:r>
              <a:rPr sz="2400" spc="3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50" dirty="0">
                <a:solidFill>
                  <a:srgbClr val="CC3300"/>
                </a:solidFill>
                <a:latin typeface="Cambria"/>
                <a:cs typeface="Cambria"/>
              </a:rPr>
              <a:t>а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не 	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он</a:t>
            </a:r>
            <a:r>
              <a:rPr sz="2400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ради</a:t>
            </a:r>
            <a:r>
              <a:rPr sz="2400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тебя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68502" y="533146"/>
            <a:ext cx="684466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marR="78740" indent="-335280">
              <a:lnSpc>
                <a:spcPct val="100000"/>
              </a:lnSpc>
              <a:spcBef>
                <a:spcPts val="100"/>
              </a:spcBef>
            </a:pPr>
            <a:r>
              <a:rPr sz="2400" cap="small" spc="335" dirty="0"/>
              <a:t>Сейчас</a:t>
            </a:r>
            <a:r>
              <a:rPr sz="2400" cap="small" spc="260" dirty="0"/>
              <a:t> </a:t>
            </a:r>
            <a:r>
              <a:rPr sz="2400" cap="small" spc="355" dirty="0"/>
              <a:t>мы</a:t>
            </a:r>
            <a:r>
              <a:rPr sz="2400" cap="small" spc="270" dirty="0"/>
              <a:t> </a:t>
            </a:r>
            <a:r>
              <a:rPr sz="2400" cap="small" spc="320" dirty="0"/>
              <a:t>все</a:t>
            </a:r>
            <a:r>
              <a:rPr sz="2400" cap="small" spc="275" dirty="0"/>
              <a:t> </a:t>
            </a:r>
            <a:r>
              <a:rPr sz="2400" cap="small" spc="295" dirty="0"/>
              <a:t>переживаем</a:t>
            </a:r>
            <a:r>
              <a:rPr sz="2400" cap="small" spc="335" dirty="0"/>
              <a:t> </a:t>
            </a:r>
            <a:r>
              <a:rPr sz="2400" cap="small" spc="240" dirty="0"/>
              <a:t>достаточно </a:t>
            </a:r>
            <a:r>
              <a:rPr sz="2400" cap="small" spc="260" dirty="0"/>
              <a:t>трудное</a:t>
            </a:r>
            <a:r>
              <a:rPr sz="2400" cap="small" spc="300" dirty="0"/>
              <a:t> </a:t>
            </a:r>
            <a:r>
              <a:rPr sz="2400" cap="small" spc="250" dirty="0"/>
              <a:t>время.</a:t>
            </a:r>
            <a:r>
              <a:rPr sz="2400" cap="small" spc="185" dirty="0"/>
              <a:t> </a:t>
            </a:r>
            <a:r>
              <a:rPr sz="2400" cap="small" spc="240" dirty="0"/>
              <a:t>Работа</a:t>
            </a:r>
            <a:r>
              <a:rPr sz="2400" cap="small" spc="290" dirty="0"/>
              <a:t> </a:t>
            </a:r>
            <a:r>
              <a:rPr sz="2400" cap="small" spc="260" dirty="0"/>
              <a:t>воспитателя</a:t>
            </a:r>
            <a:endParaRPr sz="2400"/>
          </a:p>
          <a:p>
            <a:pPr marL="12700">
              <a:lnSpc>
                <a:spcPct val="100000"/>
              </a:lnSpc>
            </a:pPr>
            <a:r>
              <a:rPr sz="1900" spc="270" dirty="0"/>
              <a:t>СТАНОВИТСЯ</a:t>
            </a:r>
            <a:r>
              <a:rPr sz="1900" spc="280" dirty="0"/>
              <a:t> </a:t>
            </a:r>
            <a:r>
              <a:rPr sz="1900" spc="320" dirty="0"/>
              <a:t>ВСЕ</a:t>
            </a:r>
            <a:r>
              <a:rPr sz="1900" spc="275" dirty="0"/>
              <a:t> </a:t>
            </a:r>
            <a:r>
              <a:rPr sz="1900" spc="315" dirty="0"/>
              <a:t>МЕНЕЕ </a:t>
            </a:r>
            <a:r>
              <a:rPr sz="1900" spc="260" dirty="0"/>
              <a:t>ПРИВЛЕКАТЕЛЬНОЙ</a:t>
            </a:r>
            <a:r>
              <a:rPr sz="2400" spc="260" dirty="0"/>
              <a:t>.</a:t>
            </a:r>
            <a:endParaRPr sz="2400"/>
          </a:p>
        </p:txBody>
      </p:sp>
      <p:sp>
        <p:nvSpPr>
          <p:cNvPr id="10" name="object 10"/>
          <p:cNvSpPr txBox="1"/>
          <p:nvPr/>
        </p:nvSpPr>
        <p:spPr>
          <a:xfrm>
            <a:off x="696874" y="1630807"/>
            <a:ext cx="7152005" cy="4439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cap="small" spc="26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2400" b="1" cap="small" spc="2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95" dirty="0">
                <a:solidFill>
                  <a:srgbClr val="800000"/>
                </a:solidFill>
                <a:latin typeface="Cambria"/>
                <a:cs typeface="Cambria"/>
              </a:rPr>
              <a:t>очень</a:t>
            </a:r>
            <a:r>
              <a:rPr sz="2400" b="1" cap="small" spc="29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тяжелый,</a:t>
            </a:r>
            <a:r>
              <a:rPr sz="24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но</a:t>
            </a:r>
            <a:r>
              <a:rPr sz="2400" b="1" cap="small" spc="29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315" dirty="0">
                <a:solidFill>
                  <a:srgbClr val="800000"/>
                </a:solidFill>
                <a:latin typeface="Cambria"/>
                <a:cs typeface="Cambria"/>
              </a:rPr>
              <a:t>интересный</a:t>
            </a:r>
            <a:r>
              <a:rPr sz="2400" b="1" cap="small" spc="30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195" dirty="0">
                <a:solidFill>
                  <a:srgbClr val="800000"/>
                </a:solidFill>
                <a:latin typeface="Cambria"/>
                <a:cs typeface="Cambria"/>
              </a:rPr>
              <a:t>труд.</a:t>
            </a:r>
            <a:endParaRPr sz="2400">
              <a:latin typeface="Cambria"/>
              <a:cs typeface="Cambria"/>
            </a:endParaRPr>
          </a:p>
          <a:p>
            <a:pPr marL="1626870" algn="just">
              <a:lnSpc>
                <a:spcPct val="100000"/>
              </a:lnSpc>
              <a:spcBef>
                <a:spcPts val="1870"/>
              </a:spcBef>
            </a:pP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Почему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95" dirty="0">
                <a:solidFill>
                  <a:srgbClr val="C12203"/>
                </a:solidFill>
                <a:latin typeface="Cambria"/>
                <a:cs typeface="Cambria"/>
              </a:rPr>
              <a:t>же</a:t>
            </a:r>
            <a:r>
              <a:rPr sz="20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работаю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детском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саду?</a:t>
            </a:r>
            <a:endParaRPr sz="2000">
              <a:latin typeface="Cambria"/>
              <a:cs typeface="Cambria"/>
            </a:endParaRPr>
          </a:p>
          <a:p>
            <a:pPr marL="124460" marR="5080" indent="356870" algn="just">
              <a:lnSpc>
                <a:spcPct val="100000"/>
              </a:lnSpc>
              <a:spcBef>
                <a:spcPts val="600"/>
              </a:spcBef>
            </a:pP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Мне</a:t>
            </a:r>
            <a:r>
              <a:rPr sz="2000" spc="4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очень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интересно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наблюдать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за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тем,</a:t>
            </a:r>
            <a:r>
              <a:rPr sz="2000" spc="3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3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растут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формируются</a:t>
            </a:r>
            <a:r>
              <a:rPr sz="2000" spc="27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дети,</a:t>
            </a:r>
            <a:r>
              <a:rPr sz="2000" spc="2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выстраиваются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изменяются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наши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взаимоотношения</a:t>
            </a:r>
            <a:r>
              <a:rPr sz="2000" spc="2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по</a:t>
            </a:r>
            <a:r>
              <a:rPr sz="2000" spc="2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мере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их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взросления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становления</a:t>
            </a:r>
            <a:r>
              <a:rPr sz="2000" i="1" spc="50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r>
              <a:rPr sz="2000" i="1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100" dirty="0">
                <a:solidFill>
                  <a:srgbClr val="C12203"/>
                </a:solidFill>
                <a:latin typeface="Cambria"/>
                <a:cs typeface="Cambria"/>
              </a:rPr>
              <a:t>Нужно</a:t>
            </a:r>
            <a:r>
              <a:rPr sz="2000" spc="34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иметь</a:t>
            </a:r>
            <a:r>
              <a:rPr sz="2000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огромное</a:t>
            </a:r>
            <a:r>
              <a:rPr sz="2000" spc="34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терпение</a:t>
            </a:r>
            <a:r>
              <a:rPr sz="2000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сострадание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детям,</a:t>
            </a:r>
            <a:r>
              <a:rPr sz="2000" spc="2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80" dirty="0">
                <a:solidFill>
                  <a:srgbClr val="C12203"/>
                </a:solidFill>
                <a:latin typeface="Cambria"/>
                <a:cs typeface="Cambria"/>
              </a:rPr>
              <a:t>желание</a:t>
            </a:r>
            <a:r>
              <a:rPr sz="2000" spc="28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видеть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«Своих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детей»,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радоваться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0" dirty="0">
                <a:solidFill>
                  <a:srgbClr val="C12203"/>
                </a:solidFill>
                <a:latin typeface="Cambria"/>
                <a:cs typeface="Cambria"/>
              </a:rPr>
              <a:t>личным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достижениям</a:t>
            </a:r>
            <a:r>
              <a:rPr sz="2000" spc="3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3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маленьким</a:t>
            </a:r>
            <a:r>
              <a:rPr sz="2000" spc="3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победам,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переживать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за</a:t>
            </a:r>
            <a:r>
              <a:rPr sz="20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их</a:t>
            </a:r>
            <a:r>
              <a:rPr sz="20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успехи</a:t>
            </a:r>
            <a:r>
              <a:rPr sz="20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неудачи</a:t>
            </a:r>
            <a:r>
              <a:rPr sz="2000" i="1" spc="65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  <a:p>
            <a:pPr marL="124460" marR="5080" indent="286385" algn="just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Воспитатель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24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гончар,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руках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которого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мягкая,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податливая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глина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превращается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19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изящный</a:t>
            </a:r>
            <a:r>
              <a:rPr sz="2000" spc="19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сосуд</a:t>
            </a:r>
            <a:r>
              <a:rPr sz="2000" i="1" spc="-10" dirty="0">
                <a:solidFill>
                  <a:srgbClr val="C12203"/>
                </a:solidFill>
                <a:latin typeface="Cambria"/>
                <a:cs typeface="Cambria"/>
              </a:rPr>
              <a:t>. </a:t>
            </a:r>
            <a:r>
              <a:rPr sz="2000" spc="110" dirty="0">
                <a:solidFill>
                  <a:srgbClr val="C12203"/>
                </a:solidFill>
                <a:latin typeface="Cambria"/>
                <a:cs typeface="Cambria"/>
              </a:rPr>
              <a:t>Задача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воспитателя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110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заполнить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сосуд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добром,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творчеством,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любовью,</a:t>
            </a:r>
            <a:r>
              <a:rPr sz="20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знаниями</a:t>
            </a:r>
            <a:r>
              <a:rPr sz="20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навыками</a:t>
            </a:r>
            <a:r>
              <a:rPr sz="2000" i="1" spc="70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5" name="object 5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8156575" y="5715000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700" y="0"/>
                </a:moveTo>
                <a:lnTo>
                  <a:pt x="225309" y="4424"/>
                </a:lnTo>
                <a:lnTo>
                  <a:pt x="178828" y="17182"/>
                </a:lnTo>
                <a:lnTo>
                  <a:pt x="136031" y="37496"/>
                </a:lnTo>
                <a:lnTo>
                  <a:pt x="97693" y="64591"/>
                </a:lnTo>
                <a:lnTo>
                  <a:pt x="64589" y="97692"/>
                </a:lnTo>
                <a:lnTo>
                  <a:pt x="37493" y="136023"/>
                </a:lnTo>
                <a:lnTo>
                  <a:pt x="17180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0" y="370466"/>
                </a:lnTo>
                <a:lnTo>
                  <a:pt x="37493" y="413251"/>
                </a:lnTo>
                <a:lnTo>
                  <a:pt x="64589" y="451582"/>
                </a:lnTo>
                <a:lnTo>
                  <a:pt x="97693" y="484683"/>
                </a:lnTo>
                <a:lnTo>
                  <a:pt x="136031" y="511778"/>
                </a:lnTo>
                <a:lnTo>
                  <a:pt x="178828" y="532092"/>
                </a:lnTo>
                <a:lnTo>
                  <a:pt x="225309" y="544850"/>
                </a:lnTo>
                <a:lnTo>
                  <a:pt x="274700" y="549275"/>
                </a:lnTo>
                <a:lnTo>
                  <a:pt x="324054" y="544850"/>
                </a:lnTo>
                <a:lnTo>
                  <a:pt x="370506" y="532092"/>
                </a:lnTo>
                <a:lnTo>
                  <a:pt x="413281" y="511778"/>
                </a:lnTo>
                <a:lnTo>
                  <a:pt x="451603" y="484683"/>
                </a:lnTo>
                <a:lnTo>
                  <a:pt x="484696" y="451582"/>
                </a:lnTo>
                <a:lnTo>
                  <a:pt x="511786" y="413251"/>
                </a:lnTo>
                <a:lnTo>
                  <a:pt x="532096" y="370466"/>
                </a:lnTo>
                <a:lnTo>
                  <a:pt x="544851" y="324003"/>
                </a:lnTo>
                <a:lnTo>
                  <a:pt x="549275" y="274637"/>
                </a:lnTo>
                <a:lnTo>
                  <a:pt x="544851" y="225271"/>
                </a:lnTo>
                <a:lnTo>
                  <a:pt x="532096" y="178808"/>
                </a:lnTo>
                <a:lnTo>
                  <a:pt x="511786" y="136023"/>
                </a:lnTo>
                <a:lnTo>
                  <a:pt x="484696" y="97692"/>
                </a:lnTo>
                <a:lnTo>
                  <a:pt x="451603" y="64591"/>
                </a:lnTo>
                <a:lnTo>
                  <a:pt x="413281" y="37496"/>
                </a:lnTo>
                <a:lnTo>
                  <a:pt x="370506" y="17182"/>
                </a:lnTo>
                <a:lnTo>
                  <a:pt x="324054" y="4424"/>
                </a:lnTo>
                <a:lnTo>
                  <a:pt x="274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3618" y="444245"/>
            <a:ext cx="7275195" cy="60740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05"/>
              </a:spcBef>
            </a:pP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детском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саду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работаю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 err="1">
                <a:solidFill>
                  <a:srgbClr val="CC3300"/>
                </a:solidFill>
                <a:latin typeface="Cambria"/>
                <a:cs typeface="Cambria"/>
              </a:rPr>
              <a:t>уже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lang="ru-RU" sz="1100" b="1" cap="small" dirty="0" smtClean="0">
                <a:solidFill>
                  <a:srgbClr val="CC3300"/>
                </a:solidFill>
                <a:latin typeface="Cambria"/>
                <a:cs typeface="Cambria"/>
              </a:rPr>
              <a:t>35</a:t>
            </a:r>
            <a:r>
              <a:rPr sz="1100" b="1" cap="small" spc="75" dirty="0" smtClean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лет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другой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профессии</a:t>
            </a:r>
            <a:r>
              <a:rPr sz="1100" b="1" cap="small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для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себя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желаю.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Стараюсь</a:t>
            </a:r>
            <a:endParaRPr sz="1100" dirty="0">
              <a:latin typeface="Cambria"/>
              <a:cs typeface="Cambria"/>
            </a:endParaRPr>
          </a:p>
          <a:p>
            <a:pPr marL="2611120" marR="429259" indent="-2175510">
              <a:lnSpc>
                <a:spcPct val="100000"/>
              </a:lnSpc>
            </a:pP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УЗНАВАТЬ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ВСЕГДА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9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1100" b="1" spc="90" dirty="0">
                <a:solidFill>
                  <a:srgbClr val="CC3300"/>
                </a:solidFill>
                <a:latin typeface="Cambria"/>
                <a:cs typeface="Cambria"/>
              </a:rPr>
              <a:t>-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ТО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СВЕЖЕНЬКОЕ</a:t>
            </a:r>
            <a:r>
              <a:rPr sz="1100" b="1" spc="145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ОТСТАВАТЬ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ОТ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НОВЫХ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ТЕХНОЛОГИЙ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ОБЛАСТИ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ДОШКОЛЬНОГО</a:t>
            </a:r>
            <a:r>
              <a:rPr sz="850" b="1" spc="2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ВОСПИТАНИЯ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 dirty="0">
              <a:latin typeface="Cambria"/>
              <a:cs typeface="Cambria"/>
            </a:endParaRPr>
          </a:p>
          <a:p>
            <a:pPr marL="1905" algn="ctr">
              <a:lnSpc>
                <a:spcPct val="100000"/>
              </a:lnSpc>
            </a:pP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Но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самое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главное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люблю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детей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50" dirty="0">
                <a:solidFill>
                  <a:srgbClr val="CC3300"/>
                </a:solidFill>
                <a:latin typeface="Cambria"/>
                <a:cs typeface="Cambria"/>
              </a:rPr>
              <a:t>у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меня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есть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огромное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желание</a:t>
            </a:r>
            <a:r>
              <a:rPr sz="1100" b="1" cap="small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творить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работать.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endParaRPr sz="1100" dirty="0">
              <a:latin typeface="Cambria"/>
              <a:cs typeface="Cambria"/>
            </a:endParaRPr>
          </a:p>
          <a:p>
            <a:pPr marL="402590" marR="394335" algn="ctr">
              <a:lnSpc>
                <a:spcPct val="100000"/>
              </a:lnSpc>
            </a:pP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РАБОТЕ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КАЖДЫЙ</a:t>
            </a:r>
            <a:r>
              <a:rPr sz="850" b="1" spc="1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ДЕНЬ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9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1100" b="1" spc="90" dirty="0">
                <a:solidFill>
                  <a:srgbClr val="CC3300"/>
                </a:solidFill>
                <a:latin typeface="Cambria"/>
                <a:cs typeface="Cambria"/>
              </a:rPr>
              <a:t>-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ТО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ПЛАНИРУЮ</a:t>
            </a:r>
            <a:r>
              <a:rPr sz="1100" b="1" spc="13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ПОКАЗЫВАЮ</a:t>
            </a:r>
            <a:r>
              <a:rPr sz="1100" b="1" spc="14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РЕАЛИЗУЮ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65" dirty="0">
                <a:solidFill>
                  <a:srgbClr val="CC3300"/>
                </a:solidFill>
                <a:latin typeface="Cambria"/>
                <a:cs typeface="Cambria"/>
              </a:rPr>
              <a:t>ОБЩАЮСЬ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9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ДЕТЬМИ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,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РОДИТЕЛЯМИ</a:t>
            </a:r>
            <a:r>
              <a:rPr sz="850" b="1" spc="4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КОЛЛЕГАМИ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 dirty="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За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время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работы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детском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саду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мне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довелось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поработать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разными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возрастами: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75" dirty="0">
                <a:solidFill>
                  <a:srgbClr val="CC3300"/>
                </a:solidFill>
                <a:latin typeface="Cambria"/>
                <a:cs typeface="Cambria"/>
              </a:rPr>
              <a:t>от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младшей</a:t>
            </a:r>
            <a:endParaRPr sz="1100" dirty="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ЯСЕЛЬНОЙ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И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ДО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ПОДГОТОВКИ</a:t>
            </a:r>
            <a:r>
              <a:rPr sz="1100" b="1" spc="125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СКАЖУ</a:t>
            </a:r>
            <a:r>
              <a:rPr sz="1100" b="1" spc="12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КАЖДОЙ</a:t>
            </a:r>
            <a:r>
              <a:rPr sz="850" b="1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ВОЗРАСТНОЙ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ГРУППЕ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ЕСТЬ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СВОЯ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«</a:t>
            </a:r>
            <a:r>
              <a:rPr sz="850" b="1" spc="95" dirty="0">
                <a:solidFill>
                  <a:srgbClr val="CC3300"/>
                </a:solidFill>
                <a:latin typeface="Cambria"/>
                <a:cs typeface="Cambria"/>
              </a:rPr>
              <a:t>ИЗЮМИНКА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»,</a:t>
            </a:r>
            <a:endParaRPr sz="1100" dirty="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СВОИ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ОТЛИЧИТЕЛЬНЫЕ</a:t>
            </a:r>
            <a:r>
              <a:rPr sz="850" b="1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ЧЕРТЫ</a:t>
            </a:r>
            <a:r>
              <a:rPr sz="1100" b="1" spc="125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 dirty="0">
              <a:latin typeface="Cambria"/>
              <a:cs typeface="Cambria"/>
            </a:endParaRPr>
          </a:p>
          <a:p>
            <a:pPr marL="609600" marR="601345" algn="ctr">
              <a:lnSpc>
                <a:spcPct val="100000"/>
              </a:lnSpc>
            </a:pP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Но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последние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пять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лет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работаю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детках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младшего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дошкольного</a:t>
            </a:r>
            <a:r>
              <a:rPr sz="1100" b="1" cap="small" spc="1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65" dirty="0">
                <a:solidFill>
                  <a:srgbClr val="CC3300"/>
                </a:solidFill>
                <a:latin typeface="Cambria"/>
                <a:cs typeface="Cambria"/>
              </a:rPr>
              <a:t>возраста. 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Самый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ответственный</a:t>
            </a:r>
            <a:r>
              <a:rPr sz="1100" b="1" cap="small" spc="4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момент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это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адаптация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ребенка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4" dirty="0">
                <a:solidFill>
                  <a:srgbClr val="C00000"/>
                </a:solidFill>
                <a:latin typeface="Cambria"/>
                <a:cs typeface="Cambria"/>
              </a:rPr>
              <a:t>сельной</a:t>
            </a:r>
            <a:r>
              <a:rPr sz="1100" b="1" cap="small" spc="1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00000"/>
                </a:solidFill>
                <a:latin typeface="Cambria"/>
                <a:cs typeface="Cambria"/>
              </a:rPr>
              <a:t>группе.</a:t>
            </a:r>
            <a:endParaRPr sz="1100" dirty="0">
              <a:latin typeface="Cambria"/>
              <a:cs typeface="Cambria"/>
            </a:endParaRPr>
          </a:p>
          <a:p>
            <a:pPr marL="396240" marR="121920" indent="-251460">
              <a:lnSpc>
                <a:spcPct val="100000"/>
              </a:lnSpc>
              <a:spcBef>
                <a:spcPts val="720"/>
              </a:spcBef>
            </a:pP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Когда</a:t>
            </a:r>
            <a:r>
              <a:rPr sz="1400" spc="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55" dirty="0">
                <a:solidFill>
                  <a:srgbClr val="C00000"/>
                </a:solidFill>
                <a:latin typeface="Cambria"/>
                <a:cs typeface="Cambria"/>
              </a:rPr>
              <a:t>малыш</a:t>
            </a:r>
            <a:r>
              <a:rPr sz="1400" spc="1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плачет</a:t>
            </a:r>
            <a:r>
              <a:rPr sz="1400" spc="1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1400" spc="1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не</a:t>
            </a:r>
            <a:r>
              <a:rPr sz="1400" spc="16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хочет</a:t>
            </a:r>
            <a:r>
              <a:rPr sz="1400" spc="1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отпускать</a:t>
            </a:r>
            <a:r>
              <a:rPr sz="1400" spc="1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свою</a:t>
            </a:r>
            <a:r>
              <a:rPr sz="1400" spc="1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00000"/>
                </a:solidFill>
                <a:latin typeface="Cambria"/>
                <a:cs typeface="Cambria"/>
              </a:rPr>
              <a:t>маму</a:t>
            </a:r>
            <a:r>
              <a:rPr sz="1400" spc="1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00000"/>
                </a:solidFill>
                <a:latin typeface="Cambria"/>
                <a:cs typeface="Cambria"/>
              </a:rPr>
              <a:t>на</a:t>
            </a:r>
            <a:r>
              <a:rPr sz="1400" spc="15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работу,</a:t>
            </a:r>
            <a:r>
              <a:rPr sz="1400" spc="1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то</a:t>
            </a:r>
            <a:r>
              <a:rPr sz="1400" spc="16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собираешь</a:t>
            </a:r>
            <a:r>
              <a:rPr sz="1400" spc="9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-25" dirty="0">
                <a:solidFill>
                  <a:srgbClr val="C00000"/>
                </a:solidFill>
                <a:latin typeface="Cambria"/>
                <a:cs typeface="Cambria"/>
              </a:rPr>
              <a:t>все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свои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знания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умения,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приемы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методы,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набираешься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терпения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стараешься</a:t>
            </a:r>
            <a:endParaRPr sz="1400" dirty="0">
              <a:latin typeface="Cambria"/>
              <a:cs typeface="Cambria"/>
            </a:endParaRPr>
          </a:p>
          <a:p>
            <a:pPr marL="609600" marR="335280" indent="635" algn="ctr">
              <a:lnSpc>
                <a:spcPct val="100000"/>
              </a:lnSpc>
            </a:pP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сделать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все,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чтобы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пребывание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малыша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было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максимально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уютным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комфортным.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же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здорово.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малыш,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который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совсем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недавно</a:t>
            </a:r>
            <a:endParaRPr sz="1400" dirty="0">
              <a:latin typeface="Cambria"/>
              <a:cs typeface="Cambria"/>
            </a:endParaRPr>
          </a:p>
          <a:p>
            <a:pPr marL="265430" algn="ctr">
              <a:lnSpc>
                <a:spcPct val="100000"/>
              </a:lnSpc>
            </a:pP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плакал,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идет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тебе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руки,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обнимает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тебя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тянется,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родному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человеку.</a:t>
            </a:r>
            <a:endParaRPr sz="1400" dirty="0">
              <a:latin typeface="Cambria"/>
              <a:cs typeface="Cambria"/>
            </a:endParaRPr>
          </a:p>
          <a:p>
            <a:pPr marL="271145" algn="ctr">
              <a:lnSpc>
                <a:spcPct val="100000"/>
              </a:lnSpc>
            </a:pPr>
            <a:r>
              <a:rPr sz="1400" spc="70" dirty="0">
                <a:solidFill>
                  <a:srgbClr val="C12203"/>
                </a:solidFill>
                <a:latin typeface="Cambria"/>
                <a:cs typeface="Cambria"/>
              </a:rPr>
              <a:t>Думаю,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означает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только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одно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ты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стала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своей,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второй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после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мамы.</a:t>
            </a:r>
            <a:endParaRPr sz="1400" dirty="0">
              <a:latin typeface="Cambria"/>
              <a:cs typeface="Cambria"/>
            </a:endParaRPr>
          </a:p>
          <a:p>
            <a:pPr marL="373380" marR="92075" indent="-27432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Быть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воспитателем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непросто.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одной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стороны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огромная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ответственность.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С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другой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полный</a:t>
            </a:r>
            <a:r>
              <a:rPr sz="1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драйв!!!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Любить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всем</a:t>
            </a:r>
            <a:r>
              <a:rPr sz="1400" spc="20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своим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сердцем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лучезарный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детский</a:t>
            </a:r>
            <a:endParaRPr sz="1400" dirty="0">
              <a:latin typeface="Cambria"/>
              <a:cs typeface="Cambria"/>
            </a:endParaRPr>
          </a:p>
          <a:p>
            <a:pPr marL="2001520" marR="210820" indent="-1513840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смех,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детскую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речь,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непосредственность,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чувствовать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себе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море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творческого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потенциала</a:t>
            </a:r>
            <a:r>
              <a:rPr sz="1400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для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меня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удовольствие.</a:t>
            </a:r>
            <a:endParaRPr sz="1400" dirty="0">
              <a:latin typeface="Cambria"/>
              <a:cs typeface="Cambria"/>
            </a:endParaRPr>
          </a:p>
          <a:p>
            <a:pPr marL="161925">
              <a:lnSpc>
                <a:spcPct val="100000"/>
              </a:lnSpc>
              <a:spcBef>
                <a:spcPts val="605"/>
              </a:spcBef>
            </a:pP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Воспитатель,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педагог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,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моей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точки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зрения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творец,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созидатель.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Ведь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только</a:t>
            </a:r>
            <a:endParaRPr sz="1400" dirty="0">
              <a:latin typeface="Cambria"/>
              <a:cs typeface="Cambria"/>
            </a:endParaRPr>
          </a:p>
          <a:p>
            <a:pPr marL="568960" marR="294640" indent="4445" algn="ctr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ему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открыто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главное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сокровище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детские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сердца,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которые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ждут</a:t>
            </a:r>
            <a:r>
              <a:rPr sz="1400" spc="1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40" dirty="0">
                <a:solidFill>
                  <a:srgbClr val="C12203"/>
                </a:solidFill>
                <a:latin typeface="Cambria"/>
                <a:cs typeface="Cambria"/>
              </a:rPr>
              <a:t>тепла,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нежности,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ласкового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взгляда,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доброго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слова,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новых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знаний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готовы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всегда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ответить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взаимностью.</a:t>
            </a:r>
            <a:endParaRPr sz="1400" dirty="0">
              <a:latin typeface="Cambria"/>
              <a:cs typeface="Cambria"/>
            </a:endParaRPr>
          </a:p>
          <a:p>
            <a:pPr marL="42227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Детский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сад,</a:t>
            </a:r>
            <a:r>
              <a:rPr sz="1400" spc="1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spc="1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котором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spc="2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работаю,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носит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 err="1">
                <a:solidFill>
                  <a:srgbClr val="C12203"/>
                </a:solidFill>
                <a:latin typeface="Cambria"/>
                <a:cs typeface="Cambria"/>
              </a:rPr>
              <a:t>название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 smtClean="0">
                <a:solidFill>
                  <a:srgbClr val="C12203"/>
                </a:solidFill>
                <a:latin typeface="Cambria"/>
                <a:cs typeface="Cambria"/>
              </a:rPr>
              <a:t>«</a:t>
            </a:r>
            <a:r>
              <a:rPr lang="ru-RU" sz="1400" dirty="0" smtClean="0">
                <a:solidFill>
                  <a:srgbClr val="C12203"/>
                </a:solidFill>
                <a:latin typeface="Cambria"/>
                <a:cs typeface="Cambria"/>
              </a:rPr>
              <a:t>Анютины глазки</a:t>
            </a:r>
            <a:r>
              <a:rPr sz="1400" dirty="0" smtClean="0">
                <a:solidFill>
                  <a:srgbClr val="C12203"/>
                </a:solidFill>
                <a:latin typeface="Cambria"/>
                <a:cs typeface="Cambria"/>
              </a:rPr>
              <a:t>»,</a:t>
            </a:r>
            <a:r>
              <a:rPr sz="1400" spc="155" dirty="0" smtClean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85" dirty="0">
                <a:solidFill>
                  <a:srgbClr val="C12203"/>
                </a:solidFill>
                <a:latin typeface="Cambria"/>
                <a:cs typeface="Cambria"/>
              </a:rPr>
              <a:t>а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моя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группа</a:t>
            </a:r>
            <a:endParaRPr sz="1400" dirty="0">
              <a:latin typeface="Cambria"/>
              <a:cs typeface="Cambria"/>
            </a:endParaRPr>
          </a:p>
          <a:p>
            <a:pPr marL="364490">
              <a:lnSpc>
                <a:spcPct val="100000"/>
              </a:lnSpc>
            </a:pPr>
            <a:r>
              <a:rPr sz="1400" dirty="0" err="1">
                <a:solidFill>
                  <a:srgbClr val="C12203"/>
                </a:solidFill>
                <a:latin typeface="Cambria"/>
                <a:cs typeface="Cambria"/>
              </a:rPr>
              <a:t>называется</a:t>
            </a:r>
            <a:r>
              <a:rPr sz="1400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 smtClean="0">
                <a:solidFill>
                  <a:srgbClr val="C12203"/>
                </a:solidFill>
                <a:latin typeface="Cambria"/>
                <a:cs typeface="Cambria"/>
              </a:rPr>
              <a:t>«</a:t>
            </a:r>
            <a:r>
              <a:rPr lang="ru-RU" sz="1400" dirty="0" err="1" smtClean="0">
                <a:solidFill>
                  <a:srgbClr val="C12203"/>
                </a:solidFill>
                <a:latin typeface="Cambria"/>
                <a:cs typeface="Cambria"/>
              </a:rPr>
              <a:t>Барбарики</a:t>
            </a:r>
            <a:r>
              <a:rPr sz="1400" dirty="0" smtClean="0">
                <a:solidFill>
                  <a:srgbClr val="C12203"/>
                </a:solidFill>
                <a:latin typeface="Cambria"/>
                <a:cs typeface="Cambria"/>
              </a:rPr>
              <a:t>»,</a:t>
            </a:r>
            <a:r>
              <a:rPr sz="1400" spc="195" dirty="0" smtClean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2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 err="1">
                <a:solidFill>
                  <a:srgbClr val="C12203"/>
                </a:solidFill>
                <a:latin typeface="Cambria"/>
                <a:cs typeface="Cambria"/>
              </a:rPr>
              <a:t>своих</a:t>
            </a:r>
            <a:r>
              <a:rPr sz="1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 err="1" smtClean="0">
                <a:solidFill>
                  <a:srgbClr val="C12203"/>
                </a:solidFill>
                <a:latin typeface="Cambria"/>
                <a:cs typeface="Cambria"/>
              </a:rPr>
              <a:t>воспитанников</a:t>
            </a:r>
            <a:r>
              <a:rPr sz="1400" spc="155" dirty="0" smtClean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spc="2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ласково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называю</a:t>
            </a:r>
            <a:endParaRPr sz="1400" dirty="0">
              <a:latin typeface="Cambria"/>
              <a:cs typeface="Cambria"/>
            </a:endParaRPr>
          </a:p>
          <a:p>
            <a:pPr marL="2602230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«</a:t>
            </a:r>
            <a:r>
              <a:rPr sz="1400" dirty="0" err="1">
                <a:solidFill>
                  <a:srgbClr val="C12203"/>
                </a:solidFill>
                <a:latin typeface="Cambria"/>
                <a:cs typeface="Cambria"/>
              </a:rPr>
              <a:t>мои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lang="ru-RU" sz="1400" dirty="0" err="1" smtClean="0">
                <a:solidFill>
                  <a:srgbClr val="C12203"/>
                </a:solidFill>
                <a:latin typeface="Cambria"/>
                <a:cs typeface="Cambria"/>
              </a:rPr>
              <a:t>Барбарики</a:t>
            </a:r>
            <a:r>
              <a:rPr sz="1400" spc="-10" dirty="0" smtClean="0">
                <a:solidFill>
                  <a:srgbClr val="C12203"/>
                </a:solidFill>
                <a:latin typeface="Cambria"/>
                <a:cs typeface="Cambria"/>
              </a:rPr>
              <a:t>».</a:t>
            </a:r>
            <a:endParaRPr sz="1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59482" y="649605"/>
            <a:ext cx="62833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931285" algn="l"/>
              </a:tabLst>
            </a:pP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С</a:t>
            </a:r>
            <a:r>
              <a:rPr sz="1100" spc="459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ДОШКОЛЯТАМИ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r>
              <a:rPr sz="1400" spc="38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НЕ</a:t>
            </a:r>
            <a:r>
              <a:rPr sz="1100" spc="4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ПЕРЕСТАЕШЬ</a:t>
            </a:r>
            <a:r>
              <a:rPr sz="1100" spc="4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УДИВЛЯТЬСЯ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-</a:t>
            </a:r>
            <a:r>
              <a:rPr sz="1400" spc="4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КАКИЕ</a:t>
            </a:r>
            <a:r>
              <a:rPr sz="1100" spc="114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ОНИ</a:t>
            </a:r>
            <a:r>
              <a:rPr sz="1100" spc="114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УДИВИТЕЛЬНЫЕ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0969" y="649605"/>
            <a:ext cx="97663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105"/>
              </a:spcBef>
            </a:pPr>
            <a:r>
              <a:rPr sz="1400" cap="small" spc="-45" dirty="0">
                <a:solidFill>
                  <a:srgbClr val="C12203"/>
                </a:solidFill>
                <a:latin typeface="Times New Roman"/>
                <a:cs typeface="Times New Roman"/>
              </a:rPr>
              <a:t>Работая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СМЕШНЫЕ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74138" y="862964"/>
            <a:ext cx="63658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09980" algn="l"/>
                <a:tab pos="1365885" algn="l"/>
                <a:tab pos="2494280" algn="l"/>
                <a:tab pos="3771265" algn="l"/>
                <a:tab pos="4596130" algn="l"/>
                <a:tab pos="5385435" algn="l"/>
                <a:tab pos="5745480" algn="l"/>
              </a:tabLst>
            </a:pP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заботливые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5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прекрасные.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Любопытные.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Каждый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ребенок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по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70" dirty="0">
                <a:solidFill>
                  <a:srgbClr val="C12203"/>
                </a:solidFill>
                <a:latin typeface="Times New Roman"/>
                <a:cs typeface="Times New Roman"/>
              </a:rPr>
              <a:t>своему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0969" y="1076401"/>
            <a:ext cx="7331709" cy="4756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уникален,</a:t>
            </a:r>
            <a:r>
              <a:rPr sz="1400" cap="small" spc="434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своим</a:t>
            </a:r>
            <a:r>
              <a:rPr sz="1400" cap="small" spc="16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характером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настроением,</a:t>
            </a:r>
            <a:r>
              <a:rPr sz="1400" cap="small" spc="4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талантом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5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непредсказуемостью.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От</a:t>
            </a:r>
            <a:r>
              <a:rPr sz="1400" cap="small" spc="3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того,</a:t>
            </a:r>
            <a:r>
              <a:rPr sz="1400" cap="small" spc="2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cap="small" spc="38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знает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3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умеет</a:t>
            </a:r>
            <a:r>
              <a:rPr sz="1400" cap="small" spc="39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делать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взрослый,</a:t>
            </a:r>
            <a:r>
              <a:rPr sz="1400" cap="small" spc="2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зависит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будущее</a:t>
            </a:r>
            <a:r>
              <a:rPr sz="1400" cap="small" spc="3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малыша,</a:t>
            </a:r>
            <a:r>
              <a:rPr sz="1400" cap="small" spc="2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чему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он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их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научит.</a:t>
            </a:r>
            <a:r>
              <a:rPr sz="1400" cap="small" spc="3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Чтобы</a:t>
            </a:r>
            <a:r>
              <a:rPr sz="1400" cap="small" spc="4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удовлетворить</a:t>
            </a:r>
            <a:r>
              <a:rPr sz="1400" cap="small" spc="4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любознательность</a:t>
            </a:r>
            <a:r>
              <a:rPr sz="1400" cap="small" spc="484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современного</a:t>
            </a:r>
            <a:r>
              <a:rPr sz="1400" cap="small" spc="4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ребенка,</a:t>
            </a:r>
            <a:r>
              <a:rPr sz="1400" cap="small" spc="3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необходимы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знания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современных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методик</a:t>
            </a:r>
            <a:r>
              <a:rPr sz="1400" cap="small" spc="18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технологий.</a:t>
            </a:r>
            <a:r>
              <a:rPr sz="1400" cap="small" spc="40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Все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новое</a:t>
            </a:r>
            <a:r>
              <a:rPr sz="1400" cap="small" spc="18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интересно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для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меня,</a:t>
            </a:r>
            <a:r>
              <a:rPr sz="1400" cap="small" spc="409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это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помогает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мне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зажечь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искру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интереса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глазах</a:t>
            </a:r>
            <a:r>
              <a:rPr sz="1400" cap="small" spc="12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своих</a:t>
            </a:r>
            <a:r>
              <a:rPr sz="1400" cap="small" spc="13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воспитанников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к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познанию,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творчеству,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 осознанию</a:t>
            </a:r>
            <a:r>
              <a:rPr sz="1400" cap="small" spc="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радости</a:t>
            </a:r>
            <a:r>
              <a:rPr sz="1400" cap="small" spc="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общения.</a:t>
            </a:r>
            <a:endParaRPr sz="1400">
              <a:latin typeface="Times New Roman"/>
              <a:cs typeface="Times New Roman"/>
            </a:endParaRPr>
          </a:p>
          <a:p>
            <a:pPr marL="588645" marR="346710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понимаю,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меня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возложена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большая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ответственность: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заложить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фундамент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личности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каждого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ребенка,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помочь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им познать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окружающий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мир,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научить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их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жить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в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обществе.</a:t>
            </a:r>
            <a:endParaRPr sz="1400">
              <a:latin typeface="Times New Roman"/>
              <a:cs typeface="Times New Roman"/>
            </a:endParaRPr>
          </a:p>
          <a:p>
            <a:pPr marL="588645" marR="17208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Еще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В.А.Сухомлинский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говорил: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«Дети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должны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жить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мире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красоты,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игры,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сказки,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музыки,</a:t>
            </a:r>
            <a:r>
              <a:rPr sz="1400" spc="-7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рисунка,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фантазии…От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того,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как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будет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чувствовать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ребенок,</a:t>
            </a:r>
            <a:r>
              <a:rPr sz="1400" spc="-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поднимаясь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первую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ступень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познания,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он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будет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переживать,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зависит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весь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его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дальнейший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путь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знаниям».</a:t>
            </a:r>
            <a:endParaRPr sz="1400">
              <a:latin typeface="Times New Roman"/>
              <a:cs typeface="Times New Roman"/>
            </a:endParaRPr>
          </a:p>
          <a:p>
            <a:pPr marL="588645" marR="16573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так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день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днем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мы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вместе с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моим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«солнышками»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идем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тропе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открытий,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на 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которой</a:t>
            </a:r>
            <a:r>
              <a:rPr sz="1400" spc="-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они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учатся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различать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добро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зло,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познают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окружающий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а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учусь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у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них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преданности,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искренности,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открытости,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любви.</a:t>
            </a:r>
            <a:endParaRPr sz="1400">
              <a:latin typeface="Times New Roman"/>
              <a:cs typeface="Times New Roman"/>
            </a:endParaRPr>
          </a:p>
          <a:p>
            <a:pPr marL="588645" marR="358140">
              <a:lnSpc>
                <a:spcPct val="100000"/>
              </a:lnSpc>
              <a:spcBef>
                <a:spcPts val="605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Думаю,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профессия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воспитателя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стала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моим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призванием,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помогла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найти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свою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дорогу,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свое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место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жизни,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дала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возможность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искренне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отдаваться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любимому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делу, отдавать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свою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любовь,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знания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детям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не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сгорать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этого,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а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становиться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чище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и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богаче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душой.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счастлива,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связала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крепкими</a:t>
            </a:r>
            <a:r>
              <a:rPr sz="1400" spc="-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связями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великим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и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прекрасным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делом –воспитанием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детей.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3360" y="447548"/>
            <a:ext cx="7409180" cy="3253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1600" b="1" cap="small" spc="21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14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научилась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смотреть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на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мир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восторженными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глазами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детей 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и 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созерцать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85" dirty="0">
                <a:solidFill>
                  <a:srgbClr val="800000"/>
                </a:solidFill>
                <a:latin typeface="Cambria"/>
                <a:cs typeface="Cambria"/>
              </a:rPr>
              <a:t>его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таким,</a:t>
            </a:r>
            <a:r>
              <a:rPr sz="1600" b="1" cap="small" spc="10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какой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он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есть.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21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научилась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просыпаться </a:t>
            </a:r>
            <a:r>
              <a:rPr sz="1600" b="1" cap="small" spc="185" dirty="0">
                <a:solidFill>
                  <a:srgbClr val="800000"/>
                </a:solidFill>
                <a:latin typeface="Cambria"/>
                <a:cs typeface="Cambria"/>
              </a:rPr>
              <a:t>ежедневно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40" dirty="0">
                <a:solidFill>
                  <a:srgbClr val="800000"/>
                </a:solidFill>
                <a:latin typeface="Cambria"/>
                <a:cs typeface="Cambria"/>
              </a:rPr>
              <a:t>в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ожидании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чуда.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 У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меня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90" dirty="0">
                <a:solidFill>
                  <a:srgbClr val="800000"/>
                </a:solidFill>
                <a:latin typeface="Cambria"/>
                <a:cs typeface="Cambria"/>
              </a:rPr>
              <a:t>сложилось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такое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ощущение, 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что 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воспитывая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детей,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воспитываю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себя!</a:t>
            </a:r>
            <a:endParaRPr sz="16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  <a:spcBef>
                <a:spcPts val="1295"/>
              </a:spcBef>
            </a:pP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Пусть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нахожусь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начале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пути</a:t>
            </a:r>
            <a:r>
              <a:rPr sz="1400" b="1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своей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0" dirty="0">
                <a:solidFill>
                  <a:srgbClr val="C12203"/>
                </a:solidFill>
                <a:latin typeface="Cambria"/>
                <a:cs typeface="Cambria"/>
              </a:rPr>
              <a:t>педагогической</a:t>
            </a:r>
            <a:endParaRPr sz="1400">
              <a:latin typeface="Cambria"/>
              <a:cs typeface="Cambria"/>
            </a:endParaRPr>
          </a:p>
          <a:p>
            <a:pPr marL="1059180" marR="712470">
              <a:lnSpc>
                <a:spcPct val="100000"/>
              </a:lnSpc>
            </a:pPr>
            <a:r>
              <a:rPr sz="1400" b="1" spc="55" dirty="0">
                <a:solidFill>
                  <a:srgbClr val="C12203"/>
                </a:solidFill>
                <a:latin typeface="Cambria"/>
                <a:cs typeface="Cambria"/>
              </a:rPr>
              <a:t>деятельности,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но</a:t>
            </a:r>
            <a:r>
              <a:rPr sz="14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114" dirty="0">
                <a:solidFill>
                  <a:srgbClr val="C12203"/>
                </a:solidFill>
                <a:latin typeface="Cambria"/>
                <a:cs typeface="Cambria"/>
              </a:rPr>
              <a:t>у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меня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есть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силы,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уверенность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желание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пройти</a:t>
            </a:r>
            <a:r>
              <a:rPr sz="14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b="1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путь</a:t>
            </a:r>
            <a:r>
              <a:rPr sz="1400" b="1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0" dirty="0">
                <a:solidFill>
                  <a:srgbClr val="C12203"/>
                </a:solidFill>
                <a:latin typeface="Cambria"/>
                <a:cs typeface="Cambria"/>
              </a:rPr>
              <a:t>достойно.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14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</a:pPr>
            <a:r>
              <a:rPr sz="1400" b="1" spc="19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воспитатель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этим</a:t>
            </a:r>
            <a:r>
              <a:rPr sz="14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горжусь,</a:t>
            </a:r>
            <a:endParaRPr sz="1400">
              <a:latin typeface="Cambria"/>
              <a:cs typeface="Cambria"/>
            </a:endParaRPr>
          </a:p>
          <a:p>
            <a:pPr marL="1059180" marR="2433955">
              <a:lnSpc>
                <a:spcPts val="2280"/>
              </a:lnSpc>
              <a:spcBef>
                <a:spcPts val="180"/>
              </a:spcBef>
            </a:pP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вместе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11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детьми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жить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свете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учусь. </a:t>
            </a:r>
            <a:r>
              <a:rPr sz="1400" b="1" spc="125" dirty="0">
                <a:solidFill>
                  <a:srgbClr val="C12203"/>
                </a:solidFill>
                <a:latin typeface="Cambria"/>
                <a:cs typeface="Cambria"/>
              </a:rPr>
              <a:t>Да,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актриса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многих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5" dirty="0">
                <a:solidFill>
                  <a:srgbClr val="C12203"/>
                </a:solidFill>
                <a:latin typeface="Cambria"/>
                <a:cs typeface="Cambria"/>
              </a:rPr>
              <a:t>ролей.</a:t>
            </a:r>
            <a:endParaRPr sz="14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  <a:spcBef>
                <a:spcPts val="425"/>
              </a:spcBef>
            </a:pPr>
            <a:r>
              <a:rPr sz="1400" b="1" spc="125" dirty="0">
                <a:solidFill>
                  <a:srgbClr val="C12203"/>
                </a:solidFill>
                <a:latin typeface="Cambria"/>
                <a:cs typeface="Cambria"/>
              </a:rPr>
              <a:t>Но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 главная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роль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заменить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45" dirty="0">
                <a:solidFill>
                  <a:srgbClr val="C12203"/>
                </a:solidFill>
                <a:latin typeface="Cambria"/>
                <a:cs typeface="Cambria"/>
              </a:rPr>
              <a:t>матерей!</a:t>
            </a:r>
            <a:endParaRPr sz="1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8326" y="3819461"/>
            <a:ext cx="3233674" cy="21955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813" rIns="0" bIns="0" rtlCol="0">
            <a:spAutoFit/>
          </a:bodyPr>
          <a:lstStyle/>
          <a:p>
            <a:pPr marL="1672589" marR="5080" indent="441959">
              <a:lnSpc>
                <a:spcPct val="100000"/>
              </a:lnSpc>
              <a:spcBef>
                <a:spcPts val="105"/>
              </a:spcBef>
            </a:pPr>
            <a:r>
              <a:rPr sz="3200" cap="small" spc="430" dirty="0"/>
              <a:t>Список</a:t>
            </a:r>
            <a:r>
              <a:rPr sz="3200" cap="small" spc="380" dirty="0"/>
              <a:t> </a:t>
            </a:r>
            <a:r>
              <a:rPr sz="3200" cap="small" spc="350" dirty="0"/>
              <a:t>источников </a:t>
            </a:r>
            <a:r>
              <a:rPr sz="3200" cap="small" spc="370" dirty="0"/>
              <a:t>основного</a:t>
            </a:r>
            <a:r>
              <a:rPr sz="3200" cap="small" spc="400" dirty="0"/>
              <a:t> </a:t>
            </a:r>
            <a:r>
              <a:rPr sz="3200" cap="small" spc="315" dirty="0"/>
              <a:t>содержания: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64994" y="2086483"/>
            <a:ext cx="4092575" cy="12750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z="1800" b="1" u="sng" spc="-1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2"/>
              </a:rPr>
              <a:t>http://ped-</a:t>
            </a:r>
            <a:r>
              <a:rPr sz="1800" b="1" u="sng" spc="10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2"/>
              </a:rPr>
              <a:t>kopilka.ru</a:t>
            </a:r>
            <a:endParaRPr sz="1800" dirty="0">
              <a:latin typeface="Cambria"/>
              <a:cs typeface="Cambria"/>
            </a:endParaRPr>
          </a:p>
          <a:p>
            <a:pPr marL="355600" marR="5080" indent="-343535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z="1800" b="1" u="sng" spc="-1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http://nsportal.ru/detskiy-</a:t>
            </a:r>
            <a:r>
              <a:rPr sz="1800" b="1" spc="500" dirty="0">
                <a:solidFill>
                  <a:srgbClr val="D2601C"/>
                </a:solidFill>
                <a:latin typeface="Cambria"/>
                <a:cs typeface="Cambria"/>
              </a:rPr>
              <a:t> </a:t>
            </a:r>
            <a:r>
              <a:rPr sz="1800" b="1" u="sng" spc="-5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4"/>
              </a:rPr>
              <a:t>sad/raznoe/2015/10/26/esse-</a:t>
            </a:r>
            <a:r>
              <a:rPr sz="1800" b="1" u="sng" spc="4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4"/>
              </a:rPr>
              <a:t>moe-</a:t>
            </a:r>
            <a:r>
              <a:rPr sz="1800" b="1" spc="40" dirty="0">
                <a:solidFill>
                  <a:srgbClr val="D2601C"/>
                </a:solidFill>
                <a:latin typeface="Cambria"/>
                <a:cs typeface="Cambria"/>
              </a:rPr>
              <a:t> </a:t>
            </a:r>
            <a:r>
              <a:rPr sz="1800" b="1" u="sng" spc="10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4"/>
              </a:rPr>
              <a:t>pedagogicheskoe-</a:t>
            </a:r>
            <a:r>
              <a:rPr sz="1800" b="1" u="sng" spc="9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4"/>
              </a:rPr>
              <a:t>kredo</a:t>
            </a:r>
            <a:endParaRPr sz="1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1014</Words>
  <Application>Microsoft Office PowerPoint</Application>
  <PresentationFormat>Экран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Моё жизненное кредо: Любить детей, и тогда все получится…</vt:lpstr>
      <vt:lpstr>Мое педагогическое кредо:</vt:lpstr>
      <vt:lpstr>Сейчас мы все переживаем достаточно трудное время. Работа воспитателя СТАНОВИТСЯ ВСЕ МЕНЕЕ ПРИВЛЕКАТЕЛЬНОЙ.</vt:lpstr>
      <vt:lpstr>Слайд 6</vt:lpstr>
      <vt:lpstr>Слайд 7</vt:lpstr>
      <vt:lpstr>Слайд 8</vt:lpstr>
      <vt:lpstr>Список источников основного содержания:</vt:lpstr>
      <vt:lpstr>Список источников ИЛЛЮСТРАЦИЙ: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мультимедийных презентаций «Воспитатель – это звучит гордо!»  «Мое педагогическое кредо»</dc:title>
  <dc:creator>User</dc:creator>
  <cp:lastModifiedBy>Future</cp:lastModifiedBy>
  <cp:revision>2</cp:revision>
  <dcterms:created xsi:type="dcterms:W3CDTF">2025-03-10T15:37:02Z</dcterms:created>
  <dcterms:modified xsi:type="dcterms:W3CDTF">2025-03-10T15:51:16Z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2025-03-10T00:00:00Z</vt:filetime>
  </property>
  <property fmtid="{D5CDD505-2E9C-101B-9397-08002B2CF9AE}" pid="5" name="Producer">
    <vt:lpwstr>Microsoft® Office PowerPoint® 2007</vt:lpwstr>
  </property>
</Properties>
</file>