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8" r:id="rId4"/>
    <p:sldId id="259" r:id="rId5"/>
    <p:sldId id="260" r:id="rId6"/>
    <p:sldId id="262" r:id="rId7"/>
    <p:sldId id="279" r:id="rId8"/>
    <p:sldId id="263" r:id="rId9"/>
    <p:sldId id="265" r:id="rId10"/>
    <p:sldId id="297" r:id="rId11"/>
    <p:sldId id="267" r:id="rId12"/>
    <p:sldId id="286" r:id="rId13"/>
    <p:sldId id="268" r:id="rId14"/>
    <p:sldId id="278" r:id="rId15"/>
    <p:sldId id="288" r:id="rId16"/>
    <p:sldId id="270" r:id="rId17"/>
    <p:sldId id="295" r:id="rId18"/>
    <p:sldId id="291" r:id="rId19"/>
    <p:sldId id="294" r:id="rId20"/>
    <p:sldId id="293" r:id="rId21"/>
    <p:sldId id="292" r:id="rId22"/>
    <p:sldId id="272" r:id="rId23"/>
    <p:sldId id="298" r:id="rId24"/>
    <p:sldId id="299" r:id="rId25"/>
    <p:sldId id="28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3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05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6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0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11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407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87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65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30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53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18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77006-87EF-4FC0-8A0B-7F957E781DEB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80867-FCA7-4502-86C9-A74CBFBA44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40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png"/><Relationship Id="rId7" Type="http://schemas.openxmlformats.org/officeDocument/2006/relationships/hyperlink" Target="http://www.google.ru/url?sa=i&amp;rct=j&amp;q=&amp;esrc=s&amp;source=images&amp;cd=&amp;cad=rja&amp;uact=8&amp;ved=0ahUKEwiIgOWgpPjRAhVHOBQKHYw9BPUQjRwIBw&amp;url=http://www.twirpx.com/file/251898/&amp;bvm=bv.146094739,d.d2s&amp;psig=AFQjCNF6aBivJ4JRSDrGxSXFD1XGrY8Y5g&amp;ust=148636090543291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hyperlink" Target="http://www.google.ru/url?sa=i&amp;rct=j&amp;q=&amp;esrc=s&amp;source=images&amp;cd=&amp;cad=rja&amp;uact=8&amp;ved=0ahUKEwjH2r25o_jRAhWBRhQKHdKLB_IQjRwIBw&amp;url=http://www.liveinternet.ru/users/4314059/rubric/2806020/&amp;bvm=bv.146094739,d.d2s&amp;psig=AFQjCNEUsvH0yS_bevQbg8K2UHDrQi1S8g&amp;ust=1486360711662132" TargetMode="External"/><Relationship Id="rId4" Type="http://schemas.openxmlformats.org/officeDocument/2006/relationships/image" Target="../media/image62.pn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3.jpeg"/><Relationship Id="rId7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86892" y="1004362"/>
            <a:ext cx="667068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 по теме: «Использование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нетрадиционных техник аппликации как средство развития творческих способностей детей дошкольного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возраста»</a:t>
            </a:r>
            <a:endParaRPr lang="ru-RU" sz="32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87491" y="3583968"/>
            <a:ext cx="4504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: воспитатель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кв.кат.</a:t>
            </a:r>
          </a:p>
          <a:p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Аляева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М.Т.</a:t>
            </a:r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58937" y="6488668"/>
            <a:ext cx="1998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г.Орск, 2022г.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08811" y="25813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ЦРР-детский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сад № 104» г.Орска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009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275408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" y="0"/>
            <a:ext cx="1219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 нетрадиционных техник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</a:t>
            </a:r>
          </a:p>
          <a:p>
            <a:pPr algn="ctr"/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F:\аппликация\DSCN1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9" y="1287726"/>
            <a:ext cx="5352249" cy="33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аппликация\DSCN17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34" y="1265166"/>
            <a:ext cx="5342709" cy="33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117036" y="840768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 «Щенки»</a:t>
            </a:r>
          </a:p>
        </p:txBody>
      </p:sp>
    </p:spTree>
    <p:extLst>
      <p:ext uri="{BB962C8B-B14F-4D97-AF65-F5344CB8AC3E}">
        <p14:creationId xmlns:p14="http://schemas.microsoft.com/office/powerpoint/2010/main" val="214666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54658" y="3178628"/>
            <a:ext cx="60852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ru-RU" sz="1600" dirty="0"/>
          </a:p>
        </p:txBody>
      </p:sp>
      <p:pic>
        <p:nvPicPr>
          <p:cNvPr id="16" name="Рисунок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6200" y="1"/>
            <a:ext cx="12115799" cy="914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аппликация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песка «Бабочка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                                                                         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из крупы «Золотая рыбка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«Ежик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F:\аппликация\DSCN15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9663">
            <a:off x="912358" y="447258"/>
            <a:ext cx="3995912" cy="32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аппликация\DSCN1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156">
            <a:off x="7982158" y="489181"/>
            <a:ext cx="3719958" cy="32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:\аппликация\DSCN1717.JPG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94" y="4384010"/>
            <a:ext cx="2873829" cy="22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4754" y="4422101"/>
            <a:ext cx="2991395" cy="219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28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10437961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6" algn="ctr">
              <a:lnSpc>
                <a:spcPct val="107000"/>
              </a:lnSpc>
              <a:spcAft>
                <a:spcPts val="800"/>
              </a:spcAft>
              <a:buSzPts val="1600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аппликация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макарон «Елка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b="1" dirty="0">
              <a:effectLst/>
            </a:endParaRPr>
          </a:p>
        </p:txBody>
      </p:sp>
      <p:pic>
        <p:nvPicPr>
          <p:cNvPr id="5" name="Picture 2" descr="F:\аппликация\DSCN1674.JP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318">
            <a:off x="563582" y="758496"/>
            <a:ext cx="3927734" cy="252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аппликация\DSCN1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778">
            <a:off x="7668313" y="825898"/>
            <a:ext cx="4082748" cy="24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44069" y="3234652"/>
            <a:ext cx="4289636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ватных дисков «Снеговик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b="1" dirty="0"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6733" y="3743375"/>
            <a:ext cx="3616686" cy="29119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52595" y="3744275"/>
            <a:ext cx="3897243" cy="287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4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47999" y="1"/>
            <a:ext cx="8120743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ватных дисков и ватных палочек «Декоративная тарелочка»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F:\аппликация\DSCN1601.JP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96750"/>
            <a:ext cx="4106091" cy="244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аппликация\DSCN1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28" y="518974"/>
            <a:ext cx="4208418" cy="235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047999" y="3086471"/>
            <a:ext cx="6977743" cy="338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из бумажных салфеток «Мухомор», «Кораблик», «Груша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 descr="F:\аппликация\DSCN1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0" y="3442274"/>
            <a:ext cx="2910309" cy="20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:\аппликация\DSCN17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58" y="3429000"/>
            <a:ext cx="2907890" cy="180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:\аппликация\DSCN1721.JPG"/>
          <p:cNvPicPr>
            <a:picLocks noGrp="1"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415" y="3458934"/>
            <a:ext cx="2808516" cy="179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8252" y="4796502"/>
            <a:ext cx="2821577" cy="206149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8962" y="4866292"/>
            <a:ext cx="3003495" cy="19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35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3628" y="544286"/>
            <a:ext cx="6270171" cy="283028"/>
          </a:xfrm>
        </p:spPr>
        <p:txBody>
          <a:bodyPr>
            <a:normAutofit fontScale="90000"/>
          </a:bodyPr>
          <a:lstStyle/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567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12379" y="0"/>
            <a:ext cx="4008363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ленточная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«Снеговики»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19013">
            <a:off x="487523" y="620557"/>
            <a:ext cx="3885102" cy="25253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79586">
            <a:off x="7628386" y="580483"/>
            <a:ext cx="4139883" cy="27238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36814" y="2950029"/>
            <a:ext cx="397507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симметричная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аппликация: «Бабочка»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260735">
            <a:off x="635639" y="3412760"/>
            <a:ext cx="3893033" cy="28554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124010">
            <a:off x="7458771" y="3533937"/>
            <a:ext cx="3840838" cy="2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7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00286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64368" y="76200"/>
            <a:ext cx="5314318" cy="338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силуэтная аппликация: «Дикие животные»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10687">
            <a:off x="149656" y="584538"/>
            <a:ext cx="4534665" cy="2905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48676">
            <a:off x="7656175" y="645682"/>
            <a:ext cx="4363598" cy="29318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60172" y="3244334"/>
            <a:ext cx="43536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аппликация из шерстяных ниток «Кошка» </a:t>
            </a:r>
            <a:endParaRPr lang="ru-RU" sz="1600" b="1" dirty="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30179">
            <a:off x="1117492" y="3906399"/>
            <a:ext cx="2938618" cy="25922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20217">
            <a:off x="7512301" y="3908370"/>
            <a:ext cx="3695795" cy="251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42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71501" y="960121"/>
            <a:ext cx="584854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геометрическая аппликация «Грузовой автомобиль»  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797" y="2142310"/>
            <a:ext cx="5390924" cy="34258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5014" y="2116182"/>
            <a:ext cx="5261942" cy="35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67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408006" y="357052"/>
            <a:ext cx="567905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обрывная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(мозаика) «Еж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«Чайная посуда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210"/>
            <a:ext cx="4527388" cy="35962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2656" y="868014"/>
            <a:ext cx="4609344" cy="3642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5847" y="3509930"/>
            <a:ext cx="4381500" cy="33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67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6926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775" y="607370"/>
            <a:ext cx="2131340" cy="29713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66606" y="87086"/>
            <a:ext cx="4454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1276" y="637148"/>
            <a:ext cx="2234242" cy="294160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27203" y="637148"/>
            <a:ext cx="2158863" cy="30071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9049" y="3854981"/>
            <a:ext cx="2262688" cy="27553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31114" y="3854981"/>
            <a:ext cx="2346846" cy="2755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93961" y="637148"/>
            <a:ext cx="2266950" cy="3008066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055" y="3854981"/>
            <a:ext cx="3797731" cy="275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59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6926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8046" y="87086"/>
            <a:ext cx="39711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pic>
        <p:nvPicPr>
          <p:cNvPr id="14" name="Рисунок 13" descr="изображение_viber_2022-01-25_14-43-59-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075" y="718458"/>
            <a:ext cx="4537166" cy="3402875"/>
          </a:xfrm>
          <a:prstGeom prst="rect">
            <a:avLst/>
          </a:prstGeom>
        </p:spPr>
      </p:pic>
      <p:pic>
        <p:nvPicPr>
          <p:cNvPr id="15" name="Рисунок 14" descr="изображение_viber_2022-01-25_14-44-03-5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9772" y="711927"/>
            <a:ext cx="4537165" cy="3402873"/>
          </a:xfrm>
          <a:prstGeom prst="rect">
            <a:avLst/>
          </a:prstGeom>
        </p:spPr>
      </p:pic>
      <p:pic>
        <p:nvPicPr>
          <p:cNvPr id="16" name="Рисунок 15" descr="изображение_viber_2022-01-25_14-44-09-8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0514" y="3432266"/>
            <a:ext cx="4567645" cy="34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59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30582" y="404948"/>
            <a:ext cx="56039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Современному обществу нужны личности уникальные, деятельные, творческие. Формирование  творческой личности – одна из важнейших задач педагогического процесса и решение ее необходимо начинать в дошкольном возрасте. Наиболее эффективное средство для этого – изобразительная деятельность.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99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6926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49486" y="87086"/>
            <a:ext cx="4101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pic>
        <p:nvPicPr>
          <p:cNvPr id="14" name="Рисунок 13" descr="изображение_viber_2022-01-25_08-42-56-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365" y="527595"/>
            <a:ext cx="2210344" cy="2947125"/>
          </a:xfrm>
          <a:prstGeom prst="rect">
            <a:avLst/>
          </a:prstGeom>
        </p:spPr>
      </p:pic>
      <p:pic>
        <p:nvPicPr>
          <p:cNvPr id="15" name="Рисунок 14" descr="изображение_viber_2022-01-25_08-43-18-7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4958" y="770709"/>
            <a:ext cx="2288721" cy="3051628"/>
          </a:xfrm>
          <a:prstGeom prst="rect">
            <a:avLst/>
          </a:prstGeom>
        </p:spPr>
      </p:pic>
      <p:pic>
        <p:nvPicPr>
          <p:cNvPr id="16" name="Рисунок 15" descr="изображение_viber_2022-01-25_08-45-27-3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6639" y="613953"/>
            <a:ext cx="3187338" cy="2390504"/>
          </a:xfrm>
          <a:prstGeom prst="rect">
            <a:avLst/>
          </a:prstGeom>
        </p:spPr>
      </p:pic>
      <p:pic>
        <p:nvPicPr>
          <p:cNvPr id="17" name="Рисунок 16" descr="изображение_viber_2022-01-25_08-46-30-0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70570" y="3239588"/>
            <a:ext cx="2557054" cy="3409406"/>
          </a:xfrm>
          <a:prstGeom prst="rect">
            <a:avLst/>
          </a:prstGeom>
        </p:spPr>
      </p:pic>
      <p:pic>
        <p:nvPicPr>
          <p:cNvPr id="18" name="Рисунок 17" descr="изображение_viber_2022-01-25_08-47-24-4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2149" y="3670664"/>
            <a:ext cx="2168434" cy="2886891"/>
          </a:xfrm>
          <a:prstGeom prst="rect">
            <a:avLst/>
          </a:prstGeom>
        </p:spPr>
      </p:pic>
      <p:pic>
        <p:nvPicPr>
          <p:cNvPr id="19" name="Рисунок 18" descr="изображение_viber_2022-01-25_08-45-47-07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36126" y="4219303"/>
            <a:ext cx="3117668" cy="23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59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39" y="86264"/>
            <a:ext cx="5011946" cy="3286663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99208" y="86265"/>
            <a:ext cx="5149820" cy="328666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78005" y="3487910"/>
            <a:ext cx="5460221" cy="32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31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63737">
            <a:off x="566227" y="693694"/>
            <a:ext cx="2520673" cy="32751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2744" y="571455"/>
            <a:ext cx="3002311" cy="3250784"/>
          </a:xfrm>
          <a:prstGeom prst="rect">
            <a:avLst/>
          </a:prstGeom>
        </p:spPr>
      </p:pic>
      <p:pic>
        <p:nvPicPr>
          <p:cNvPr id="12" name="Picture 6" descr="Картинки по запросу книги по аппликации для детей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891">
            <a:off x="8824270" y="961050"/>
            <a:ext cx="2608714" cy="32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Картинки по запросу книги по аппликации для детей лыкова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81" y="3690257"/>
            <a:ext cx="2454133" cy="307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H:\DCIM\100NIKON\DSCN172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17" y="3690257"/>
            <a:ext cx="2470969" cy="307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72782" y="0"/>
            <a:ext cx="4410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Используемая литература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56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04402" y="152400"/>
            <a:ext cx="5741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трудились,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ленились, чтобы все вы удивились!!!</a:t>
            </a:r>
            <a:endParaRPr lang="ru-RU" sz="3600" dirty="0">
              <a:effectLst/>
            </a:endParaRPr>
          </a:p>
        </p:txBody>
      </p:sp>
      <p:pic>
        <p:nvPicPr>
          <p:cNvPr id="4" name="Picture 3" descr="F:\аппликация\DSCN1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801">
            <a:off x="350609" y="1383332"/>
            <a:ext cx="3269295" cy="214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572" y="1352729"/>
            <a:ext cx="3040742" cy="1852685"/>
          </a:xfrm>
          <a:prstGeom prst="rect">
            <a:avLst/>
          </a:prstGeom>
        </p:spPr>
      </p:pic>
      <p:pic>
        <p:nvPicPr>
          <p:cNvPr id="6" name="Picture 4" descr="F:\аппликация\DSCN17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364">
            <a:off x="8523051" y="1561406"/>
            <a:ext cx="3342036" cy="190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аппликация\DSCN1721.JPG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1558">
            <a:off x="1609548" y="3274054"/>
            <a:ext cx="3364290" cy="200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99065">
            <a:off x="7502655" y="3313599"/>
            <a:ext cx="3471202" cy="20627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32515" y="4822086"/>
            <a:ext cx="3635828" cy="20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48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76103" y="1182221"/>
            <a:ext cx="906562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Используя нетрадиционные техники аппликации в работе с детьми, мы развиваем творческие способности детей,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 именно развиваем речевую активность, интерес, воображение, проявление самостоятельности, инициативы,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эстетическое восприятие.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Процесс аппликации вызывает у детей положительные эмоции и удовлетворение от работы с разным материалом; </a:t>
            </a:r>
            <a:r>
              <a:rPr lang="ru-RU" sz="2000" dirty="0" smtClean="0">
                <a:solidFill>
                  <a:srgbClr val="18181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хорошо сформировался навык работы в коллективе, а также умение согласовывать свои действия с товарищем, что содействует воспитанию общительности и дружеских взаимоотношений; у детей появилось желание доводить начатое до конца.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8181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В дальнейшем планируется продолжить работу над развитием творческих способностей по нетрадиционным техникам аппликации – торцевание.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48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24743" y="979715"/>
            <a:ext cx="75372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Экспериментируйте,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фантазируйте,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творите!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Спасибо внимание!!!</a:t>
            </a:r>
            <a:endParaRPr lang="ru-RU" sz="3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236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5943" y="0"/>
            <a:ext cx="11996057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развивать творческие способности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посредством нетрадиционных техник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различными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видами нетрадиционных техник аппликации;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Развивать речевую активность через различные виды нетрадиционных техник аппликаций;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Создать условия для свободного экспериментирования с художественными материалами и инструментами;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эстетическое восприятие детей;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партнерские отношения родителей и педагогов в совместной организации среды для развития продуктивной деятельности    через нетрадиционные техники аппликаций;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умение доводить начатое дело до конца, работать в коллективе, индивидуально.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16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61457" y="875210"/>
            <a:ext cx="7990114" cy="2075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</a:t>
            </a:r>
            <a:r>
              <a:rPr lang="ru-RU" sz="3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652601">
            <a:off x="3566160" y="205086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9399412">
            <a:off x="8020595" y="202474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590903" y="263869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67101" y="3156275"/>
            <a:ext cx="2449774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19765" y="3688471"/>
            <a:ext cx="3307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Экспериментальные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709122" y="3179020"/>
            <a:ext cx="2439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Эмпирические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4544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19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71600" y="744583"/>
            <a:ext cx="9065623" cy="336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(от латинского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накладывание) - это способ создания художественных изображений из различных форм, фигур, вырезанных из какого-либо материала и наклеенных или нашитых на соответствующий фон.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изготовления аппликации используются самые различные материалы: бумага; ткани разнообразной фактуры (хлопок, шелк, бархат, шнуры) ; кожа, мех, поролон, природные и бросовые материалы, нитки, ракушки и камешки, и даже самую обыкновенную крупу.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61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4914" y="108858"/>
            <a:ext cx="11397343" cy="6212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аппликации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форме</a:t>
            </a:r>
            <a:r>
              <a:rPr lang="ru-RU" sz="16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плоская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-  объемная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i.pinimg.com/originals/15/d3/de/15d3deca25d0357c110ce97d55a2df1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5" y="1157786"/>
            <a:ext cx="3015342" cy="256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1-21.userapi.com/zO0n182RU_T23gwc5NPa8SY5ICN4emGTI0DlhQ/YmjWqrT4eF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71" y="4408715"/>
            <a:ext cx="3135086" cy="216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963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7971" y="0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8000" y="664030"/>
            <a:ext cx="6629400" cy="3375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цвету:</a:t>
            </a:r>
            <a:b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монохромная</a:t>
            </a:r>
            <a:endParaRPr lang="ru-R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полимерная</a:t>
            </a:r>
            <a:endParaRPr lang="ru-RU" dirty="0">
              <a:effectLst/>
            </a:endParaRPr>
          </a:p>
        </p:txBody>
      </p:sp>
      <p:pic>
        <p:nvPicPr>
          <p:cNvPr id="8" name="Picture 10" descr="https://ds05.infourok.ru/uploads/ex/1073/000085a2-0e4081c4/img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470865"/>
            <a:ext cx="2764969" cy="201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new-year-party.ru/wp-content/uploads/2021/03/applikacii-tigra-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211" y="4460128"/>
            <a:ext cx="3037113" cy="221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8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/>
        </p:nvSpPr>
        <p:spPr>
          <a:xfrm>
            <a:off x="0" y="0"/>
            <a:ext cx="12192000" cy="5013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42457" y="119743"/>
            <a:ext cx="6901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600" u="sng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b="1" u="sng" dirty="0">
                <a:latin typeface="Times New Roman" panose="02020603050405020304" pitchFamily="18" charset="0"/>
              </a:rPr>
              <a:t/>
            </a:r>
            <a:br>
              <a:rPr lang="ru-RU" sz="1600" b="1" u="sng" dirty="0">
                <a:latin typeface="Times New Roman" panose="02020603050405020304" pitchFamily="18" charset="0"/>
              </a:rPr>
            </a:b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971" y="783771"/>
            <a:ext cx="108530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59804" y="119743"/>
            <a:ext cx="1759453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тематике: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030" y="783770"/>
            <a:ext cx="552994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предметная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(изображает различные отдельные предметы, людей, животных)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https://e-ipar.ru/wp-content/uploads/2020/10/7476756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401">
            <a:off x="1164770" y="1430724"/>
            <a:ext cx="2492829" cy="241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411686" y="783770"/>
            <a:ext cx="578031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сюжетная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(выполняется по сказке, рассказу, песне; отображает совокупность действий, событий)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09110">
            <a:off x="7060204" y="1780870"/>
            <a:ext cx="3812751" cy="192955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416629" y="4018426"/>
            <a:ext cx="8915400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декоративная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(включает орнаменты, узоры, которыми можно украсит различные предметы).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7829" y="4374229"/>
            <a:ext cx="2721428" cy="23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62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275408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" y="0"/>
            <a:ext cx="12192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 нетрадиционных техник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из засушенных листьев «Подсолнух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                 аппликация из вырезанных силуэтов и ткани </a:t>
            </a:r>
          </a:p>
          <a:p>
            <a:pPr algn="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«Одежда для гостей»   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F:\аппликация\DSCN1723.JP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xfrm>
            <a:off x="0" y="1305524"/>
            <a:ext cx="6304247" cy="350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аппликация\DSCN1703.JP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07" y="1384663"/>
            <a:ext cx="5646422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67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538</Words>
  <Application>Microsoft Office PowerPoint</Application>
  <PresentationFormat>Широкоэкранный</PresentationFormat>
  <Paragraphs>163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160</cp:revision>
  <dcterms:created xsi:type="dcterms:W3CDTF">2022-01-15T21:22:38Z</dcterms:created>
  <dcterms:modified xsi:type="dcterms:W3CDTF">2022-01-27T19:42:11Z</dcterms:modified>
</cp:coreProperties>
</file>