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384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78001" y="1050416"/>
            <a:ext cx="7387996" cy="345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66445" y="1244053"/>
            <a:ext cx="3344545" cy="2758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689728" y="1637791"/>
            <a:ext cx="3594734" cy="3195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4823" y="798956"/>
            <a:ext cx="664019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7766" y="1168146"/>
            <a:ext cx="3703320" cy="23037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dino@soiro.ru" TargetMode="External"/><Relationship Id="rId2" Type="http://schemas.openxmlformats.org/officeDocument/2006/relationships/hyperlink" Target="mailto:rector@soiro.ru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2190750"/>
            <a:ext cx="557149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229" dirty="0">
                <a:solidFill>
                  <a:srgbClr val="C00000"/>
                </a:solidFill>
              </a:rPr>
              <a:t>Детское</a:t>
            </a:r>
            <a:r>
              <a:rPr sz="2200" spc="-105" dirty="0">
                <a:solidFill>
                  <a:srgbClr val="C00000"/>
                </a:solidFill>
              </a:rPr>
              <a:t> </a:t>
            </a:r>
            <a:r>
              <a:rPr sz="2200" spc="-229" dirty="0">
                <a:solidFill>
                  <a:srgbClr val="C00000"/>
                </a:solidFill>
              </a:rPr>
              <a:t>тво</a:t>
            </a:r>
            <a:r>
              <a:rPr sz="2200" spc="-240" dirty="0">
                <a:solidFill>
                  <a:srgbClr val="C00000"/>
                </a:solidFill>
              </a:rPr>
              <a:t>рч</a:t>
            </a:r>
            <a:r>
              <a:rPr sz="2200" spc="-235" dirty="0">
                <a:solidFill>
                  <a:srgbClr val="C00000"/>
                </a:solidFill>
              </a:rPr>
              <a:t>ество</a:t>
            </a:r>
            <a:r>
              <a:rPr sz="2200" spc="-114" dirty="0">
                <a:solidFill>
                  <a:srgbClr val="C00000"/>
                </a:solidFill>
              </a:rPr>
              <a:t>.</a:t>
            </a:r>
            <a:r>
              <a:rPr sz="2200" spc="-110" dirty="0">
                <a:solidFill>
                  <a:srgbClr val="C00000"/>
                </a:solidFill>
              </a:rPr>
              <a:t> </a:t>
            </a:r>
            <a:r>
              <a:rPr sz="2200" spc="-240" dirty="0">
                <a:solidFill>
                  <a:srgbClr val="C00000"/>
                </a:solidFill>
              </a:rPr>
              <a:t>Создание</a:t>
            </a:r>
            <a:r>
              <a:rPr sz="2200" spc="-85" dirty="0">
                <a:solidFill>
                  <a:srgbClr val="C00000"/>
                </a:solidFill>
              </a:rPr>
              <a:t> </a:t>
            </a:r>
            <a:r>
              <a:rPr sz="2200" spc="-229" dirty="0">
                <a:solidFill>
                  <a:srgbClr val="C00000"/>
                </a:solidFill>
              </a:rPr>
              <a:t>у</a:t>
            </a:r>
            <a:r>
              <a:rPr sz="2200" spc="-240" dirty="0">
                <a:solidFill>
                  <a:srgbClr val="C00000"/>
                </a:solidFill>
              </a:rPr>
              <a:t>с</a:t>
            </a:r>
            <a:r>
              <a:rPr sz="2200" spc="-250" dirty="0">
                <a:solidFill>
                  <a:srgbClr val="C00000"/>
                </a:solidFill>
              </a:rPr>
              <a:t>ловий</a:t>
            </a:r>
            <a:r>
              <a:rPr sz="2200" spc="-90" dirty="0">
                <a:solidFill>
                  <a:srgbClr val="C00000"/>
                </a:solidFill>
              </a:rPr>
              <a:t> </a:t>
            </a:r>
            <a:r>
              <a:rPr sz="2200" spc="-254" dirty="0">
                <a:solidFill>
                  <a:srgbClr val="C00000"/>
                </a:solidFill>
              </a:rPr>
              <a:t>д</a:t>
            </a:r>
            <a:r>
              <a:rPr sz="2200" spc="-265" dirty="0">
                <a:solidFill>
                  <a:srgbClr val="C00000"/>
                </a:solidFill>
              </a:rPr>
              <a:t>л</a:t>
            </a:r>
            <a:r>
              <a:rPr sz="2200" spc="-235" dirty="0">
                <a:solidFill>
                  <a:srgbClr val="C00000"/>
                </a:solidFill>
              </a:rPr>
              <a:t>я</a:t>
            </a:r>
            <a:endParaRPr sz="2200" dirty="0"/>
          </a:p>
          <a:p>
            <a:pPr marL="12700">
              <a:lnSpc>
                <a:spcPct val="100000"/>
              </a:lnSpc>
            </a:pPr>
            <a:r>
              <a:rPr sz="2200" spc="-229" dirty="0">
                <a:solidFill>
                  <a:srgbClr val="C00000"/>
                </a:solidFill>
              </a:rPr>
              <a:t>художественно-эстетического</a:t>
            </a:r>
            <a:r>
              <a:rPr sz="2200" spc="-50" dirty="0">
                <a:solidFill>
                  <a:srgbClr val="C00000"/>
                </a:solidFill>
              </a:rPr>
              <a:t> </a:t>
            </a:r>
            <a:r>
              <a:rPr sz="2200" spc="-229" dirty="0">
                <a:solidFill>
                  <a:srgbClr val="C00000"/>
                </a:solidFill>
              </a:rPr>
              <a:t>развития</a:t>
            </a:r>
            <a:r>
              <a:rPr sz="2200" spc="-55" dirty="0">
                <a:solidFill>
                  <a:srgbClr val="C00000"/>
                </a:solidFill>
              </a:rPr>
              <a:t> </a:t>
            </a:r>
            <a:r>
              <a:rPr sz="2200" spc="-235" dirty="0">
                <a:solidFill>
                  <a:srgbClr val="C00000"/>
                </a:solidFill>
              </a:rPr>
              <a:t>ребенка</a:t>
            </a:r>
            <a:endParaRPr sz="2200" dirty="0"/>
          </a:p>
        </p:txBody>
      </p:sp>
      <p:sp>
        <p:nvSpPr>
          <p:cNvPr id="4" name="object 4"/>
          <p:cNvSpPr txBox="1"/>
          <p:nvPr/>
        </p:nvSpPr>
        <p:spPr>
          <a:xfrm>
            <a:off x="1194612" y="2839592"/>
            <a:ext cx="4339590" cy="7841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250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2200" b="1" spc="-11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245" dirty="0">
                <a:solidFill>
                  <a:srgbClr val="C00000"/>
                </a:solidFill>
                <a:latin typeface="Arial"/>
                <a:cs typeface="Arial"/>
              </a:rPr>
              <a:t>соо</a:t>
            </a:r>
            <a:r>
              <a:rPr sz="2200" b="1" spc="-195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2200" b="1" spc="-250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2200" b="1" spc="-235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2200" b="1" spc="-225" dirty="0">
                <a:solidFill>
                  <a:srgbClr val="C00000"/>
                </a:solidFill>
                <a:latin typeface="Arial"/>
                <a:cs typeface="Arial"/>
              </a:rPr>
              <a:t>тствии</a:t>
            </a:r>
            <a:r>
              <a:rPr sz="22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22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2200" b="1" spc="-11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285" dirty="0">
                <a:solidFill>
                  <a:srgbClr val="C00000"/>
                </a:solidFill>
                <a:latin typeface="Arial"/>
                <a:cs typeface="Arial"/>
              </a:rPr>
              <a:t>ФГО</a:t>
            </a:r>
            <a:r>
              <a:rPr sz="2200" b="1" spc="-27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2200" b="1" spc="-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300" dirty="0">
                <a:solidFill>
                  <a:srgbClr val="C00000"/>
                </a:solidFill>
                <a:latin typeface="Arial"/>
                <a:cs typeface="Arial"/>
              </a:rPr>
              <a:t>ДО</a:t>
            </a:r>
            <a:r>
              <a:rPr sz="2200" b="1" spc="-11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250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2200" b="1" spc="-1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330" dirty="0">
                <a:solidFill>
                  <a:srgbClr val="C00000"/>
                </a:solidFill>
                <a:latin typeface="Arial"/>
                <a:cs typeface="Arial"/>
              </a:rPr>
              <a:t>ФО</a:t>
            </a:r>
            <a:r>
              <a:rPr sz="2200" b="1" spc="-290" dirty="0">
                <a:solidFill>
                  <a:srgbClr val="C00000"/>
                </a:solidFill>
                <a:latin typeface="Arial"/>
                <a:cs typeface="Arial"/>
              </a:rPr>
              <a:t>П</a:t>
            </a:r>
            <a:r>
              <a:rPr sz="2200" b="1"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300" dirty="0">
                <a:solidFill>
                  <a:srgbClr val="C00000"/>
                </a:solidFill>
                <a:latin typeface="Arial"/>
                <a:cs typeface="Arial"/>
              </a:rPr>
              <a:t>ДО</a:t>
            </a:r>
            <a:endParaRPr sz="2200" dirty="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1725"/>
              </a:spcBef>
            </a:pPr>
            <a:r>
              <a:rPr lang="ru-RU" sz="1400" b="1" spc="-180" dirty="0" smtClean="0">
                <a:solidFill>
                  <a:srgbClr val="968576"/>
                </a:solidFill>
                <a:latin typeface="Arial"/>
                <a:cs typeface="Arial"/>
              </a:rPr>
              <a:t>Маркова Юлия Георгиевна ст. </a:t>
            </a:r>
            <a:r>
              <a:rPr lang="ru-RU" sz="1400" b="1" spc="-180" dirty="0" smtClean="0">
                <a:solidFill>
                  <a:srgbClr val="968576"/>
                </a:solidFill>
                <a:latin typeface="Arial"/>
                <a:cs typeface="Arial"/>
              </a:rPr>
              <a:t>воспитатель</a:t>
            </a:r>
            <a:endParaRPr sz="14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272" y="755904"/>
            <a:ext cx="7348855" cy="641985"/>
          </a:xfrm>
          <a:custGeom>
            <a:avLst/>
            <a:gdLst/>
            <a:ahLst/>
            <a:cxnLst/>
            <a:rect l="l" t="t" r="r" b="b"/>
            <a:pathLst>
              <a:path w="7348855" h="641985">
                <a:moveTo>
                  <a:pt x="7348728" y="0"/>
                </a:moveTo>
                <a:lnTo>
                  <a:pt x="320801" y="0"/>
                </a:lnTo>
                <a:lnTo>
                  <a:pt x="0" y="320801"/>
                </a:lnTo>
                <a:lnTo>
                  <a:pt x="320801" y="641604"/>
                </a:lnTo>
                <a:lnTo>
                  <a:pt x="7348728" y="641604"/>
                </a:lnTo>
                <a:lnTo>
                  <a:pt x="7348728" y="0"/>
                </a:lnTo>
                <a:close/>
              </a:path>
            </a:pathLst>
          </a:custGeom>
          <a:solidFill>
            <a:srgbClr val="96857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2295" y="94488"/>
            <a:ext cx="542544" cy="47548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30" dirty="0"/>
              <a:t>21.3.1.</a:t>
            </a:r>
            <a:r>
              <a:rPr spc="-114" dirty="0"/>
              <a:t> </a:t>
            </a:r>
            <a:r>
              <a:rPr spc="-215" dirty="0"/>
              <a:t>В</a:t>
            </a:r>
            <a:r>
              <a:rPr spc="-75" dirty="0"/>
              <a:t> </a:t>
            </a:r>
            <a:r>
              <a:rPr spc="-170" dirty="0"/>
              <a:t>области</a:t>
            </a:r>
            <a:r>
              <a:rPr spc="-80" dirty="0"/>
              <a:t> </a:t>
            </a:r>
            <a:r>
              <a:rPr spc="-165" dirty="0"/>
              <a:t>художественно-эстетического</a:t>
            </a:r>
            <a:r>
              <a:rPr spc="-110" dirty="0"/>
              <a:t> </a:t>
            </a:r>
            <a:r>
              <a:rPr spc="-170" dirty="0"/>
              <a:t>развития</a:t>
            </a:r>
            <a:r>
              <a:rPr spc="-70" dirty="0"/>
              <a:t> </a:t>
            </a:r>
            <a:r>
              <a:rPr spc="-185" dirty="0"/>
              <a:t>основными</a:t>
            </a:r>
            <a:r>
              <a:rPr spc="-70" dirty="0"/>
              <a:t> </a:t>
            </a:r>
            <a:r>
              <a:rPr spc="-180" dirty="0"/>
              <a:t>задачами </a:t>
            </a:r>
            <a:r>
              <a:rPr spc="-430" dirty="0"/>
              <a:t> </a:t>
            </a:r>
            <a:r>
              <a:rPr spc="-180" dirty="0"/>
              <a:t>обр</a:t>
            </a:r>
            <a:r>
              <a:rPr spc="-160" dirty="0"/>
              <a:t>а</a:t>
            </a:r>
            <a:r>
              <a:rPr spc="-175" dirty="0"/>
              <a:t>зов</a:t>
            </a:r>
            <a:r>
              <a:rPr spc="-165" dirty="0"/>
              <a:t>а</a:t>
            </a:r>
            <a:r>
              <a:rPr spc="-155" dirty="0"/>
              <a:t>т</a:t>
            </a:r>
            <a:r>
              <a:rPr spc="-185" dirty="0"/>
              <a:t>ельн</a:t>
            </a:r>
            <a:r>
              <a:rPr spc="-180" dirty="0"/>
              <a:t>о</a:t>
            </a:r>
            <a:r>
              <a:rPr spc="-185" dirty="0"/>
              <a:t>й</a:t>
            </a:r>
            <a:r>
              <a:rPr spc="-85" dirty="0"/>
              <a:t> </a:t>
            </a:r>
            <a:r>
              <a:rPr spc="-175" dirty="0"/>
              <a:t>дея</a:t>
            </a:r>
            <a:r>
              <a:rPr spc="-155" dirty="0"/>
              <a:t>т</a:t>
            </a:r>
            <a:r>
              <a:rPr spc="-185" dirty="0"/>
              <a:t>ельн</a:t>
            </a:r>
            <a:r>
              <a:rPr spc="-180" dirty="0"/>
              <a:t>о</a:t>
            </a:r>
            <a:r>
              <a:rPr spc="-160" dirty="0"/>
              <a:t>ст</a:t>
            </a:r>
            <a:r>
              <a:rPr spc="-180" dirty="0"/>
              <a:t>и</a:t>
            </a:r>
            <a:r>
              <a:rPr spc="-90" dirty="0"/>
              <a:t> </a:t>
            </a:r>
            <a:r>
              <a:rPr spc="-175" dirty="0"/>
              <a:t>я</a:t>
            </a:r>
            <a:r>
              <a:rPr spc="-200" dirty="0"/>
              <a:t>вляю</a:t>
            </a:r>
            <a:r>
              <a:rPr spc="-150" dirty="0"/>
              <a:t>т</a:t>
            </a:r>
            <a:r>
              <a:rPr spc="-170" dirty="0"/>
              <a:t>ся</a:t>
            </a:r>
            <a:r>
              <a:rPr spc="-100" dirty="0"/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30479" y="1209547"/>
            <a:ext cx="147828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-240" dirty="0">
                <a:latin typeface="Arial"/>
                <a:cs typeface="Arial"/>
              </a:rPr>
              <a:t>О</a:t>
            </a:r>
            <a:r>
              <a:rPr sz="1700" b="1" spc="-150" dirty="0">
                <a:latin typeface="Arial"/>
                <a:cs typeface="Arial"/>
              </a:rPr>
              <a:t>т</a:t>
            </a:r>
            <a:r>
              <a:rPr sz="1700" b="1" spc="-85" dirty="0">
                <a:latin typeface="Arial"/>
                <a:cs typeface="Arial"/>
              </a:rPr>
              <a:t> </a:t>
            </a:r>
            <a:r>
              <a:rPr sz="1700" b="1" spc="-170" dirty="0">
                <a:latin typeface="Arial"/>
                <a:cs typeface="Arial"/>
              </a:rPr>
              <a:t>4</a:t>
            </a:r>
            <a:r>
              <a:rPr sz="1700" b="1" spc="-105" dirty="0">
                <a:latin typeface="Arial"/>
                <a:cs typeface="Arial"/>
              </a:rPr>
              <a:t>-</a:t>
            </a:r>
            <a:r>
              <a:rPr sz="1700" b="1" spc="-170" dirty="0">
                <a:latin typeface="Arial"/>
                <a:cs typeface="Arial"/>
              </a:rPr>
              <a:t>х</a:t>
            </a:r>
            <a:r>
              <a:rPr sz="1700" b="1" spc="-100" dirty="0">
                <a:latin typeface="Arial"/>
                <a:cs typeface="Arial"/>
              </a:rPr>
              <a:t> </a:t>
            </a:r>
            <a:r>
              <a:rPr sz="1700" b="1" spc="-190" dirty="0">
                <a:latin typeface="Arial"/>
                <a:cs typeface="Arial"/>
              </a:rPr>
              <a:t>до</a:t>
            </a:r>
            <a:r>
              <a:rPr sz="1700" b="1" spc="-90" dirty="0">
                <a:latin typeface="Arial"/>
                <a:cs typeface="Arial"/>
              </a:rPr>
              <a:t> </a:t>
            </a:r>
            <a:r>
              <a:rPr sz="1700" b="1" spc="-170" dirty="0">
                <a:latin typeface="Arial"/>
                <a:cs typeface="Arial"/>
              </a:rPr>
              <a:t>5</a:t>
            </a:r>
            <a:r>
              <a:rPr sz="1700" b="1" spc="-105" dirty="0">
                <a:latin typeface="Arial"/>
                <a:cs typeface="Arial"/>
              </a:rPr>
              <a:t>-</a:t>
            </a:r>
            <a:r>
              <a:rPr sz="1700" b="1" spc="-170" dirty="0">
                <a:latin typeface="Arial"/>
                <a:cs typeface="Arial"/>
              </a:rPr>
              <a:t>х</a:t>
            </a:r>
            <a:r>
              <a:rPr sz="1700" b="1" spc="-100" dirty="0">
                <a:latin typeface="Arial"/>
                <a:cs typeface="Arial"/>
              </a:rPr>
              <a:t> </a:t>
            </a:r>
            <a:r>
              <a:rPr sz="1700" b="1" spc="-170" dirty="0">
                <a:latin typeface="Arial"/>
                <a:cs typeface="Arial"/>
              </a:rPr>
              <a:t>лет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370" y="1520444"/>
            <a:ext cx="3339465" cy="3395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500" b="1" spc="-170" dirty="0">
                <a:solidFill>
                  <a:srgbClr val="C00000"/>
                </a:solidFill>
                <a:latin typeface="Arial"/>
                <a:cs typeface="Arial"/>
              </a:rPr>
              <a:t>прио</a:t>
            </a:r>
            <a:r>
              <a:rPr sz="1500" b="1" spc="-175" dirty="0">
                <a:solidFill>
                  <a:srgbClr val="C00000"/>
                </a:solidFill>
                <a:latin typeface="Arial"/>
                <a:cs typeface="Arial"/>
              </a:rPr>
              <a:t>б</a:t>
            </a:r>
            <a:r>
              <a:rPr sz="1500" b="1" spc="-240" dirty="0">
                <a:solidFill>
                  <a:srgbClr val="C00000"/>
                </a:solidFill>
                <a:latin typeface="Arial"/>
                <a:cs typeface="Arial"/>
              </a:rPr>
              <a:t>щ</a:t>
            </a:r>
            <a:r>
              <a:rPr sz="1500" b="1" spc="-165" dirty="0">
                <a:solidFill>
                  <a:srgbClr val="C00000"/>
                </a:solidFill>
                <a:latin typeface="Arial"/>
                <a:cs typeface="Arial"/>
              </a:rPr>
              <a:t>ени</a:t>
            </a: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5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500" b="1" spc="-140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5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искусс</a:t>
            </a:r>
            <a:r>
              <a:rPr sz="1500" b="1" spc="-145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500" b="1" spc="-140" dirty="0">
                <a:solidFill>
                  <a:srgbClr val="C00000"/>
                </a:solidFill>
                <a:latin typeface="Arial"/>
                <a:cs typeface="Arial"/>
              </a:rPr>
              <a:t>ву:</a:t>
            </a:r>
            <a:endParaRPr sz="1500">
              <a:latin typeface="Arial"/>
              <a:cs typeface="Arial"/>
            </a:endParaRPr>
          </a:p>
          <a:p>
            <a:pPr marL="12700" marR="61594" algn="just">
              <a:lnSpc>
                <a:spcPct val="100000"/>
              </a:lnSpc>
              <a:spcBef>
                <a:spcPts val="5"/>
              </a:spcBef>
            </a:pPr>
            <a:r>
              <a:rPr sz="1300" b="1" spc="-150" dirty="0">
                <a:latin typeface="Arial"/>
                <a:cs typeface="Arial"/>
              </a:rPr>
              <a:t>продолжать </a:t>
            </a:r>
            <a:r>
              <a:rPr sz="1300" b="1" spc="-145" dirty="0">
                <a:latin typeface="Arial"/>
                <a:cs typeface="Arial"/>
              </a:rPr>
              <a:t>развивать </a:t>
            </a:r>
            <a:r>
              <a:rPr sz="1300" spc="-120" dirty="0">
                <a:latin typeface="Microsoft Sans Serif"/>
                <a:cs typeface="Microsoft Sans Serif"/>
              </a:rPr>
              <a:t>у </a:t>
            </a:r>
            <a:r>
              <a:rPr sz="1300" spc="-130" dirty="0">
                <a:latin typeface="Microsoft Sans Serif"/>
                <a:cs typeface="Microsoft Sans Serif"/>
              </a:rPr>
              <a:t>детей </a:t>
            </a:r>
            <a:r>
              <a:rPr sz="1300" spc="-140" dirty="0">
                <a:latin typeface="Microsoft Sans Serif"/>
                <a:cs typeface="Microsoft Sans Serif"/>
              </a:rPr>
              <a:t>художественное </a:t>
            </a:r>
            <a:r>
              <a:rPr sz="1300" spc="-135" dirty="0">
                <a:latin typeface="Microsoft Sans Serif"/>
                <a:cs typeface="Microsoft Sans Serif"/>
              </a:rPr>
              <a:t>и </a:t>
            </a:r>
            <a:r>
              <a:rPr sz="1300" spc="-130" dirty="0">
                <a:latin typeface="Microsoft Sans Serif"/>
                <a:cs typeface="Microsoft Sans Serif"/>
              </a:rPr>
              <a:t> </a:t>
            </a:r>
            <a:r>
              <a:rPr sz="1300" spc="-120" dirty="0">
                <a:latin typeface="Microsoft Sans Serif"/>
                <a:cs typeface="Microsoft Sans Serif"/>
              </a:rPr>
              <a:t>э</a:t>
            </a:r>
            <a:r>
              <a:rPr sz="1300" spc="-125" dirty="0">
                <a:latin typeface="Microsoft Sans Serif"/>
                <a:cs typeface="Microsoft Sans Serif"/>
              </a:rPr>
              <a:t>с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0" dirty="0">
                <a:latin typeface="Microsoft Sans Serif"/>
                <a:cs typeface="Microsoft Sans Serif"/>
              </a:rPr>
              <a:t>ети</a:t>
            </a:r>
            <a:r>
              <a:rPr sz="1300" spc="-145" dirty="0">
                <a:latin typeface="Microsoft Sans Serif"/>
                <a:cs typeface="Microsoft Sans Serif"/>
              </a:rPr>
              <a:t>ческо</a:t>
            </a:r>
            <a:r>
              <a:rPr sz="1300" spc="-150" dirty="0">
                <a:latin typeface="Microsoft Sans Serif"/>
                <a:cs typeface="Microsoft Sans Serif"/>
              </a:rPr>
              <a:t>е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140" dirty="0">
                <a:latin typeface="Microsoft Sans Serif"/>
                <a:cs typeface="Microsoft Sans Serif"/>
              </a:rPr>
              <a:t>осп</a:t>
            </a:r>
            <a:r>
              <a:rPr sz="1300" spc="-150" dirty="0">
                <a:latin typeface="Microsoft Sans Serif"/>
                <a:cs typeface="Microsoft Sans Serif"/>
              </a:rPr>
              <a:t>р</a:t>
            </a:r>
            <a:r>
              <a:rPr sz="1300" spc="-135" dirty="0">
                <a:latin typeface="Microsoft Sans Serif"/>
                <a:cs typeface="Microsoft Sans Serif"/>
              </a:rPr>
              <a:t>ия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5" dirty="0">
                <a:latin typeface="Microsoft Sans Serif"/>
                <a:cs typeface="Microsoft Sans Serif"/>
              </a:rPr>
              <a:t>ие</a:t>
            </a:r>
            <a:r>
              <a:rPr sz="1300" spc="-50" dirty="0">
                <a:latin typeface="Microsoft Sans Serif"/>
                <a:cs typeface="Microsoft Sans Serif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45" dirty="0">
                <a:latin typeface="Microsoft Sans Serif"/>
                <a:cs typeface="Microsoft Sans Serif"/>
              </a:rPr>
              <a:t> </a:t>
            </a:r>
            <a:r>
              <a:rPr sz="1300" spc="-145" dirty="0">
                <a:latin typeface="Microsoft Sans Serif"/>
                <a:cs typeface="Microsoft Sans Serif"/>
              </a:rPr>
              <a:t>пр</a:t>
            </a:r>
            <a:r>
              <a:rPr sz="1300" spc="-150" dirty="0">
                <a:latin typeface="Microsoft Sans Serif"/>
                <a:cs typeface="Microsoft Sans Serif"/>
              </a:rPr>
              <a:t>о</a:t>
            </a:r>
            <a:r>
              <a:rPr sz="1300" spc="-130" dirty="0">
                <a:latin typeface="Microsoft Sans Serif"/>
                <a:cs typeface="Microsoft Sans Serif"/>
              </a:rPr>
              <a:t>цесс</a:t>
            </a:r>
            <a:r>
              <a:rPr sz="1300" spc="-135" dirty="0">
                <a:latin typeface="Microsoft Sans Serif"/>
                <a:cs typeface="Microsoft Sans Serif"/>
              </a:rPr>
              <a:t>е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50" dirty="0">
                <a:latin typeface="Microsoft Sans Serif"/>
                <a:cs typeface="Microsoft Sans Serif"/>
              </a:rPr>
              <a:t>озн</a:t>
            </a:r>
            <a:r>
              <a:rPr sz="1300" spc="-155" dirty="0">
                <a:latin typeface="Microsoft Sans Serif"/>
                <a:cs typeface="Microsoft Sans Serif"/>
              </a:rPr>
              <a:t>акомлен</a:t>
            </a:r>
            <a:r>
              <a:rPr sz="1300" spc="-140" dirty="0">
                <a:latin typeface="Microsoft Sans Serif"/>
                <a:cs typeface="Microsoft Sans Serif"/>
              </a:rPr>
              <a:t>и</a:t>
            </a:r>
            <a:r>
              <a:rPr sz="1300" spc="-85" dirty="0">
                <a:latin typeface="Microsoft Sans Serif"/>
                <a:cs typeface="Microsoft Sans Serif"/>
              </a:rPr>
              <a:t>я  </a:t>
            </a:r>
            <a:r>
              <a:rPr sz="1300" spc="-120" dirty="0">
                <a:latin typeface="Microsoft Sans Serif"/>
                <a:cs typeface="Microsoft Sans Serif"/>
              </a:rPr>
              <a:t>с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45" dirty="0">
                <a:latin typeface="Microsoft Sans Serif"/>
                <a:cs typeface="Microsoft Sans Serif"/>
              </a:rPr>
              <a:t>пр</a:t>
            </a:r>
            <a:r>
              <a:rPr sz="1300" spc="-150" dirty="0">
                <a:latin typeface="Microsoft Sans Serif"/>
                <a:cs typeface="Microsoft Sans Serif"/>
              </a:rPr>
              <a:t>о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65" dirty="0">
                <a:latin typeface="Microsoft Sans Serif"/>
                <a:cs typeface="Microsoft Sans Serif"/>
              </a:rPr>
              <a:t>з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140" dirty="0">
                <a:latin typeface="Microsoft Sans Serif"/>
                <a:cs typeface="Microsoft Sans Serif"/>
              </a:rPr>
              <a:t>еден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65" dirty="0">
                <a:latin typeface="Microsoft Sans Serif"/>
                <a:cs typeface="Microsoft Sans Serif"/>
              </a:rPr>
              <a:t>ям</a:t>
            </a:r>
            <a:r>
              <a:rPr sz="1300" spc="-145" dirty="0">
                <a:latin typeface="Microsoft Sans Serif"/>
                <a:cs typeface="Microsoft Sans Serif"/>
              </a:rPr>
              <a:t>и</a:t>
            </a:r>
            <a:r>
              <a:rPr sz="1300" spc="-55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р</a:t>
            </a:r>
            <a:r>
              <a:rPr sz="1300" spc="-145" dirty="0">
                <a:latin typeface="Microsoft Sans Serif"/>
                <a:cs typeface="Microsoft Sans Serif"/>
              </a:rPr>
              <a:t>а</a:t>
            </a:r>
            <a:r>
              <a:rPr sz="1300" spc="-165" dirty="0">
                <a:latin typeface="Microsoft Sans Serif"/>
                <a:cs typeface="Microsoft Sans Serif"/>
              </a:rPr>
              <a:t>з</a:t>
            </a:r>
            <a:r>
              <a:rPr sz="1300" spc="-135" dirty="0">
                <a:latin typeface="Microsoft Sans Serif"/>
                <a:cs typeface="Microsoft Sans Serif"/>
              </a:rPr>
              <a:t>ных</a:t>
            </a:r>
            <a:r>
              <a:rPr sz="1300" spc="-50" dirty="0">
                <a:latin typeface="Microsoft Sans Serif"/>
                <a:cs typeface="Microsoft Sans Serif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ви</a:t>
            </a:r>
            <a:r>
              <a:rPr sz="1300" spc="-140" dirty="0">
                <a:latin typeface="Microsoft Sans Serif"/>
                <a:cs typeface="Microsoft Sans Serif"/>
              </a:rPr>
              <a:t>до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55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45" dirty="0">
                <a:latin typeface="Microsoft Sans Serif"/>
                <a:cs typeface="Microsoft Sans Serif"/>
              </a:rPr>
              <a:t>ску</a:t>
            </a:r>
            <a:r>
              <a:rPr sz="1300" spc="-150" dirty="0">
                <a:latin typeface="Microsoft Sans Serif"/>
                <a:cs typeface="Microsoft Sans Serif"/>
              </a:rPr>
              <a:t>с</a:t>
            </a:r>
            <a:r>
              <a:rPr sz="1300" spc="-120" dirty="0">
                <a:latin typeface="Microsoft Sans Serif"/>
                <a:cs typeface="Microsoft Sans Serif"/>
              </a:rPr>
              <a:t>ства;</a:t>
            </a:r>
            <a:endParaRPr sz="1300">
              <a:latin typeface="Microsoft Sans Serif"/>
              <a:cs typeface="Microsoft Sans Serif"/>
            </a:endParaRPr>
          </a:p>
          <a:p>
            <a:pPr marL="12700" marR="214629">
              <a:lnSpc>
                <a:spcPct val="100000"/>
              </a:lnSpc>
              <a:spcBef>
                <a:spcPts val="5"/>
              </a:spcBef>
            </a:pPr>
            <a:r>
              <a:rPr sz="1300" b="1" spc="-145" dirty="0">
                <a:latin typeface="Arial"/>
                <a:cs typeface="Arial"/>
              </a:rPr>
              <a:t>развивать воображение</a:t>
            </a:r>
            <a:r>
              <a:rPr sz="1300" spc="-145" dirty="0">
                <a:latin typeface="Microsoft Sans Serif"/>
                <a:cs typeface="Microsoft Sans Serif"/>
              </a:rPr>
              <a:t>,</a:t>
            </a:r>
            <a:r>
              <a:rPr sz="1300" spc="-140" dirty="0">
                <a:latin typeface="Microsoft Sans Serif"/>
                <a:cs typeface="Microsoft Sans Serif"/>
              </a:rPr>
              <a:t> художественный</a:t>
            </a:r>
            <a:r>
              <a:rPr sz="1300" spc="-135" dirty="0">
                <a:latin typeface="Microsoft Sans Serif"/>
                <a:cs typeface="Microsoft Sans Serif"/>
              </a:rPr>
              <a:t> </a:t>
            </a:r>
            <a:r>
              <a:rPr sz="1300" spc="-125" dirty="0">
                <a:latin typeface="Microsoft Sans Serif"/>
                <a:cs typeface="Microsoft Sans Serif"/>
              </a:rPr>
              <a:t>вкус; </a:t>
            </a:r>
            <a:r>
              <a:rPr sz="1300" spc="-335" dirty="0">
                <a:latin typeface="Microsoft Sans Serif"/>
                <a:cs typeface="Microsoft Sans Serif"/>
              </a:rPr>
              <a:t> </a:t>
            </a:r>
            <a:r>
              <a:rPr sz="1300" spc="-165" dirty="0">
                <a:latin typeface="Microsoft Sans Serif"/>
                <a:cs typeface="Microsoft Sans Serif"/>
              </a:rPr>
              <a:t>фо</a:t>
            </a:r>
            <a:r>
              <a:rPr sz="1300" spc="-140" dirty="0">
                <a:latin typeface="Microsoft Sans Serif"/>
                <a:cs typeface="Microsoft Sans Serif"/>
              </a:rPr>
              <a:t>р</a:t>
            </a:r>
            <a:r>
              <a:rPr sz="1300" spc="-185" dirty="0">
                <a:latin typeface="Microsoft Sans Serif"/>
                <a:cs typeface="Microsoft Sans Serif"/>
              </a:rPr>
              <a:t>м</a:t>
            </a:r>
            <a:r>
              <a:rPr sz="1300" spc="-140" dirty="0">
                <a:latin typeface="Microsoft Sans Serif"/>
                <a:cs typeface="Microsoft Sans Serif"/>
              </a:rPr>
              <a:t>ир</a:t>
            </a:r>
            <a:r>
              <a:rPr sz="1300" spc="-145" dirty="0">
                <a:latin typeface="Microsoft Sans Serif"/>
                <a:cs typeface="Microsoft Sans Serif"/>
              </a:rPr>
              <a:t>о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140" dirty="0">
                <a:latin typeface="Microsoft Sans Serif"/>
                <a:cs typeface="Microsoft Sans Serif"/>
              </a:rPr>
              <a:t>а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0" dirty="0">
                <a:latin typeface="Microsoft Sans Serif"/>
                <a:cs typeface="Microsoft Sans Serif"/>
              </a:rPr>
              <a:t>ь</a:t>
            </a:r>
            <a:r>
              <a:rPr sz="1300" spc="-60" dirty="0">
                <a:latin typeface="Microsoft Sans Serif"/>
                <a:cs typeface="Microsoft Sans Serif"/>
              </a:rPr>
              <a:t> </a:t>
            </a:r>
            <a:r>
              <a:rPr sz="1300" spc="-120" dirty="0">
                <a:latin typeface="Microsoft Sans Serif"/>
                <a:cs typeface="Microsoft Sans Serif"/>
              </a:rPr>
              <a:t>у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д</a:t>
            </a:r>
            <a:r>
              <a:rPr sz="1300" spc="-130" dirty="0">
                <a:latin typeface="Microsoft Sans Serif"/>
                <a:cs typeface="Microsoft Sans Serif"/>
              </a:rPr>
              <a:t>ете</a:t>
            </a:r>
            <a:r>
              <a:rPr sz="1300" spc="-135" dirty="0">
                <a:latin typeface="Microsoft Sans Serif"/>
                <a:cs typeface="Microsoft Sans Serif"/>
              </a:rPr>
              <a:t>й</a:t>
            </a:r>
            <a:r>
              <a:rPr sz="1300" spc="-50" dirty="0">
                <a:latin typeface="Microsoft Sans Serif"/>
                <a:cs typeface="Microsoft Sans Serif"/>
              </a:rPr>
              <a:t> </a:t>
            </a:r>
            <a:r>
              <a:rPr sz="1300" spc="-160" dirty="0">
                <a:latin typeface="Microsoft Sans Serif"/>
                <a:cs typeface="Microsoft Sans Serif"/>
              </a:rPr>
              <a:t>ум</a:t>
            </a:r>
            <a:r>
              <a:rPr sz="1300" spc="-155" dirty="0">
                <a:latin typeface="Microsoft Sans Serif"/>
                <a:cs typeface="Microsoft Sans Serif"/>
              </a:rPr>
              <a:t>е</a:t>
            </a:r>
            <a:r>
              <a:rPr sz="1300" spc="-135" dirty="0">
                <a:latin typeface="Microsoft Sans Serif"/>
                <a:cs typeface="Microsoft Sans Serif"/>
              </a:rPr>
              <a:t>н</a:t>
            </a:r>
            <a:r>
              <a:rPr sz="1300" spc="-130" dirty="0">
                <a:latin typeface="Microsoft Sans Serif"/>
                <a:cs typeface="Microsoft Sans Serif"/>
              </a:rPr>
              <a:t>и</a:t>
            </a:r>
            <a:r>
              <a:rPr sz="1300" spc="-135" dirty="0">
                <a:latin typeface="Microsoft Sans Serif"/>
                <a:cs typeface="Microsoft Sans Serif"/>
              </a:rPr>
              <a:t>е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25" dirty="0">
                <a:latin typeface="Microsoft Sans Serif"/>
                <a:cs typeface="Microsoft Sans Serif"/>
              </a:rPr>
              <a:t>с</a:t>
            </a:r>
            <a:r>
              <a:rPr sz="1300" spc="-145" dirty="0">
                <a:latin typeface="Microsoft Sans Serif"/>
                <a:cs typeface="Microsoft Sans Serif"/>
              </a:rPr>
              <a:t>р</a:t>
            </a:r>
            <a:r>
              <a:rPr sz="1300" spc="-135" dirty="0">
                <a:latin typeface="Microsoft Sans Serif"/>
                <a:cs typeface="Microsoft Sans Serif"/>
              </a:rPr>
              <a:t>авн</a:t>
            </a:r>
            <a:r>
              <a:rPr sz="1300" spc="-130" dirty="0">
                <a:latin typeface="Microsoft Sans Serif"/>
                <a:cs typeface="Microsoft Sans Serif"/>
              </a:rPr>
              <a:t>ив</a:t>
            </a:r>
            <a:r>
              <a:rPr sz="1300" spc="-140" dirty="0">
                <a:latin typeface="Microsoft Sans Serif"/>
                <a:cs typeface="Microsoft Sans Serif"/>
              </a:rPr>
              <a:t>а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0" dirty="0">
                <a:latin typeface="Microsoft Sans Serif"/>
                <a:cs typeface="Microsoft Sans Serif"/>
              </a:rPr>
              <a:t>ь</a:t>
            </a:r>
            <a:endParaRPr sz="1300">
              <a:latin typeface="Microsoft Sans Serif"/>
              <a:cs typeface="Microsoft Sans Serif"/>
            </a:endParaRPr>
          </a:p>
          <a:p>
            <a:pPr marL="12700" marR="619760">
              <a:lnSpc>
                <a:spcPct val="100000"/>
              </a:lnSpc>
            </a:pPr>
            <a:r>
              <a:rPr sz="1300" spc="-145" dirty="0">
                <a:latin typeface="Microsoft Sans Serif"/>
                <a:cs typeface="Microsoft Sans Serif"/>
              </a:rPr>
              <a:t>пр</a:t>
            </a:r>
            <a:r>
              <a:rPr sz="1300" spc="-150" dirty="0">
                <a:latin typeface="Microsoft Sans Serif"/>
                <a:cs typeface="Microsoft Sans Serif"/>
              </a:rPr>
              <a:t>о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65" dirty="0">
                <a:latin typeface="Microsoft Sans Serif"/>
                <a:cs typeface="Microsoft Sans Serif"/>
              </a:rPr>
              <a:t>з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140" dirty="0">
                <a:latin typeface="Microsoft Sans Serif"/>
                <a:cs typeface="Microsoft Sans Serif"/>
              </a:rPr>
              <a:t>еден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30" dirty="0">
                <a:latin typeface="Microsoft Sans Serif"/>
                <a:cs typeface="Microsoft Sans Serif"/>
              </a:rPr>
              <a:t>я</a:t>
            </a:r>
            <a:r>
              <a:rPr sz="1300" spc="-60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р</a:t>
            </a:r>
            <a:r>
              <a:rPr sz="1300" spc="-145" dirty="0">
                <a:latin typeface="Microsoft Sans Serif"/>
                <a:cs typeface="Microsoft Sans Serif"/>
              </a:rPr>
              <a:t>а</a:t>
            </a:r>
            <a:r>
              <a:rPr sz="1300" spc="-165" dirty="0">
                <a:latin typeface="Microsoft Sans Serif"/>
                <a:cs typeface="Microsoft Sans Serif"/>
              </a:rPr>
              <a:t>з</a:t>
            </a:r>
            <a:r>
              <a:rPr sz="1300" spc="-125" dirty="0">
                <a:latin typeface="Microsoft Sans Serif"/>
                <a:cs typeface="Microsoft Sans Serif"/>
              </a:rPr>
              <a:t>л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45" dirty="0">
                <a:latin typeface="Microsoft Sans Serif"/>
                <a:cs typeface="Microsoft Sans Serif"/>
              </a:rPr>
              <a:t>чны</a:t>
            </a:r>
            <a:r>
              <a:rPr sz="1300" spc="-120" dirty="0">
                <a:latin typeface="Microsoft Sans Serif"/>
                <a:cs typeface="Microsoft Sans Serif"/>
              </a:rPr>
              <a:t>х</a:t>
            </a:r>
            <a:r>
              <a:rPr sz="1300" spc="-55" dirty="0">
                <a:latin typeface="Microsoft Sans Serif"/>
                <a:cs typeface="Microsoft Sans Serif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ви</a:t>
            </a:r>
            <a:r>
              <a:rPr sz="1300" spc="-140" dirty="0">
                <a:latin typeface="Microsoft Sans Serif"/>
                <a:cs typeface="Microsoft Sans Serif"/>
              </a:rPr>
              <a:t>до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55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45" dirty="0">
                <a:latin typeface="Microsoft Sans Serif"/>
                <a:cs typeface="Microsoft Sans Serif"/>
              </a:rPr>
              <a:t>ску</a:t>
            </a:r>
            <a:r>
              <a:rPr sz="1300" spc="-150" dirty="0">
                <a:latin typeface="Microsoft Sans Serif"/>
                <a:cs typeface="Microsoft Sans Serif"/>
              </a:rPr>
              <a:t>с</a:t>
            </a:r>
            <a:r>
              <a:rPr sz="1300" spc="-105" dirty="0">
                <a:latin typeface="Microsoft Sans Serif"/>
                <a:cs typeface="Microsoft Sans Serif"/>
              </a:rPr>
              <a:t>ства;  </a:t>
            </a:r>
            <a:r>
              <a:rPr sz="1300" spc="-140" dirty="0">
                <a:latin typeface="Microsoft Sans Serif"/>
                <a:cs typeface="Microsoft Sans Serif"/>
              </a:rPr>
              <a:t>р</a:t>
            </a:r>
            <a:r>
              <a:rPr sz="1300" spc="-145" dirty="0">
                <a:latin typeface="Microsoft Sans Serif"/>
                <a:cs typeface="Microsoft Sans Serif"/>
              </a:rPr>
              <a:t>а</a:t>
            </a:r>
            <a:r>
              <a:rPr sz="1300" spc="-165" dirty="0">
                <a:latin typeface="Microsoft Sans Serif"/>
                <a:cs typeface="Microsoft Sans Serif"/>
              </a:rPr>
              <a:t>з</a:t>
            </a:r>
            <a:r>
              <a:rPr sz="1300" spc="-130" dirty="0">
                <a:latin typeface="Microsoft Sans Serif"/>
                <a:cs typeface="Microsoft Sans Serif"/>
              </a:rPr>
              <a:t>вив</a:t>
            </a:r>
            <a:r>
              <a:rPr sz="1300" spc="-140" dirty="0">
                <a:latin typeface="Microsoft Sans Serif"/>
                <a:cs typeface="Microsoft Sans Serif"/>
              </a:rPr>
              <a:t>а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0" dirty="0">
                <a:latin typeface="Microsoft Sans Serif"/>
                <a:cs typeface="Microsoft Sans Serif"/>
              </a:rPr>
              <a:t>ь</a:t>
            </a:r>
            <a:r>
              <a:rPr sz="1300" spc="-60" dirty="0">
                <a:latin typeface="Microsoft Sans Serif"/>
                <a:cs typeface="Microsoft Sans Serif"/>
              </a:rPr>
              <a:t> </a:t>
            </a:r>
            <a:r>
              <a:rPr sz="1300" spc="-145" dirty="0">
                <a:latin typeface="Microsoft Sans Serif"/>
                <a:cs typeface="Microsoft Sans Serif"/>
              </a:rPr>
              <a:t>от</a:t>
            </a:r>
            <a:r>
              <a:rPr sz="1300" spc="-130" dirty="0">
                <a:latin typeface="Microsoft Sans Serif"/>
                <a:cs typeface="Microsoft Sans Serif"/>
              </a:rPr>
              <a:t>з</a:t>
            </a:r>
            <a:r>
              <a:rPr sz="1300" spc="-135" dirty="0">
                <a:latin typeface="Microsoft Sans Serif"/>
                <a:cs typeface="Microsoft Sans Serif"/>
              </a:rPr>
              <a:t>ывчи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140" dirty="0">
                <a:latin typeface="Microsoft Sans Serif"/>
                <a:cs typeface="Microsoft Sans Serif"/>
              </a:rPr>
              <a:t>о</a:t>
            </a:r>
            <a:r>
              <a:rPr sz="1300" spc="-120" dirty="0">
                <a:latin typeface="Microsoft Sans Serif"/>
                <a:cs typeface="Microsoft Sans Serif"/>
              </a:rPr>
              <a:t>ст</a:t>
            </a:r>
            <a:r>
              <a:rPr sz="1300" spc="-125" dirty="0">
                <a:latin typeface="Microsoft Sans Serif"/>
                <a:cs typeface="Microsoft Sans Serif"/>
              </a:rPr>
              <a:t>ь</a:t>
            </a:r>
            <a:r>
              <a:rPr sz="1300" spc="-70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45" dirty="0">
                <a:latin typeface="Microsoft Sans Serif"/>
                <a:cs typeface="Microsoft Sans Serif"/>
              </a:rPr>
              <a:t> </a:t>
            </a:r>
            <a:r>
              <a:rPr sz="1300" spc="-120" dirty="0">
                <a:latin typeface="Microsoft Sans Serif"/>
                <a:cs typeface="Microsoft Sans Serif"/>
              </a:rPr>
              <a:t>э</a:t>
            </a:r>
            <a:r>
              <a:rPr sz="1300" spc="-125" dirty="0">
                <a:latin typeface="Microsoft Sans Serif"/>
                <a:cs typeface="Microsoft Sans Serif"/>
              </a:rPr>
              <a:t>с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0" dirty="0">
                <a:latin typeface="Microsoft Sans Serif"/>
                <a:cs typeface="Microsoft Sans Serif"/>
              </a:rPr>
              <a:t>ети</a:t>
            </a:r>
            <a:r>
              <a:rPr sz="1300" spc="-145" dirty="0">
                <a:latin typeface="Microsoft Sans Serif"/>
                <a:cs typeface="Microsoft Sans Serif"/>
              </a:rPr>
              <a:t>че</a:t>
            </a:r>
            <a:r>
              <a:rPr sz="1300" spc="-125" dirty="0">
                <a:latin typeface="Microsoft Sans Serif"/>
                <a:cs typeface="Microsoft Sans Serif"/>
              </a:rPr>
              <a:t>ское  с</a:t>
            </a:r>
            <a:r>
              <a:rPr sz="1300" spc="-145" dirty="0">
                <a:latin typeface="Microsoft Sans Serif"/>
                <a:cs typeface="Microsoft Sans Serif"/>
              </a:rPr>
              <a:t>опе</a:t>
            </a:r>
            <a:r>
              <a:rPr sz="1300" spc="-150" dirty="0">
                <a:latin typeface="Microsoft Sans Serif"/>
                <a:cs typeface="Microsoft Sans Serif"/>
              </a:rPr>
              <a:t>р</a:t>
            </a:r>
            <a:r>
              <a:rPr sz="1300" spc="-160" dirty="0">
                <a:latin typeface="Microsoft Sans Serif"/>
                <a:cs typeface="Microsoft Sans Serif"/>
              </a:rPr>
              <a:t>е</a:t>
            </a:r>
            <a:r>
              <a:rPr sz="1300" spc="-204" dirty="0">
                <a:latin typeface="Microsoft Sans Serif"/>
                <a:cs typeface="Microsoft Sans Serif"/>
              </a:rPr>
              <a:t>ж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140" dirty="0">
                <a:latin typeface="Microsoft Sans Serif"/>
                <a:cs typeface="Microsoft Sans Serif"/>
              </a:rPr>
              <a:t>а</a:t>
            </a:r>
            <a:r>
              <a:rPr sz="1300" spc="-135" dirty="0">
                <a:latin typeface="Microsoft Sans Serif"/>
                <a:cs typeface="Microsoft Sans Serif"/>
              </a:rPr>
              <a:t>н</a:t>
            </a:r>
            <a:r>
              <a:rPr sz="1300" spc="-130" dirty="0">
                <a:latin typeface="Microsoft Sans Serif"/>
                <a:cs typeface="Microsoft Sans Serif"/>
              </a:rPr>
              <a:t>и</a:t>
            </a:r>
            <a:r>
              <a:rPr sz="1300" spc="-135" dirty="0">
                <a:latin typeface="Microsoft Sans Serif"/>
                <a:cs typeface="Microsoft Sans Serif"/>
              </a:rPr>
              <a:t>е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на</a:t>
            </a:r>
            <a:r>
              <a:rPr sz="1300" spc="-50" dirty="0">
                <a:latin typeface="Microsoft Sans Serif"/>
                <a:cs typeface="Microsoft Sans Serif"/>
              </a:rPr>
              <a:t> </a:t>
            </a:r>
            <a:r>
              <a:rPr sz="1300" spc="-190" dirty="0">
                <a:latin typeface="Microsoft Sans Serif"/>
                <a:cs typeface="Microsoft Sans Serif"/>
              </a:rPr>
              <a:t>к</a:t>
            </a:r>
            <a:r>
              <a:rPr sz="1300" spc="-140" dirty="0">
                <a:latin typeface="Microsoft Sans Serif"/>
                <a:cs typeface="Microsoft Sans Serif"/>
              </a:rPr>
              <a:t>р</a:t>
            </a:r>
            <a:r>
              <a:rPr sz="1300" spc="-145" dirty="0">
                <a:latin typeface="Microsoft Sans Serif"/>
                <a:cs typeface="Microsoft Sans Serif"/>
              </a:rPr>
              <a:t>а</a:t>
            </a:r>
            <a:r>
              <a:rPr sz="1300" spc="-125" dirty="0">
                <a:latin typeface="Microsoft Sans Serif"/>
                <a:cs typeface="Microsoft Sans Serif"/>
              </a:rPr>
              <a:t>с</a:t>
            </a:r>
            <a:r>
              <a:rPr sz="1300" spc="-145" dirty="0">
                <a:latin typeface="Microsoft Sans Serif"/>
                <a:cs typeface="Microsoft Sans Serif"/>
              </a:rPr>
              <a:t>о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20" dirty="0">
                <a:latin typeface="Microsoft Sans Serif"/>
                <a:cs typeface="Microsoft Sans Serif"/>
              </a:rPr>
              <a:t>у</a:t>
            </a:r>
            <a:r>
              <a:rPr sz="1300" spc="-55" dirty="0">
                <a:latin typeface="Microsoft Sans Serif"/>
                <a:cs typeface="Microsoft Sans Serif"/>
              </a:rPr>
              <a:t> </a:t>
            </a:r>
            <a:r>
              <a:rPr sz="1300" spc="-150" dirty="0">
                <a:latin typeface="Microsoft Sans Serif"/>
                <a:cs typeface="Microsoft Sans Serif"/>
              </a:rPr>
              <a:t>окру</a:t>
            </a:r>
            <a:r>
              <a:rPr sz="1300" spc="-200" dirty="0">
                <a:latin typeface="Microsoft Sans Serif"/>
                <a:cs typeface="Microsoft Sans Serif"/>
              </a:rPr>
              <a:t>ж</a:t>
            </a:r>
            <a:r>
              <a:rPr sz="1300" spc="-165" dirty="0">
                <a:latin typeface="Microsoft Sans Serif"/>
                <a:cs typeface="Microsoft Sans Serif"/>
              </a:rPr>
              <a:t>а</a:t>
            </a:r>
            <a:r>
              <a:rPr sz="1300" spc="-180" dirty="0">
                <a:latin typeface="Microsoft Sans Serif"/>
                <a:cs typeface="Microsoft Sans Serif"/>
              </a:rPr>
              <a:t>ю</a:t>
            </a:r>
            <a:r>
              <a:rPr sz="1300" spc="-120" dirty="0">
                <a:latin typeface="Microsoft Sans Serif"/>
                <a:cs typeface="Microsoft Sans Serif"/>
              </a:rPr>
              <a:t>щей  </a:t>
            </a:r>
            <a:r>
              <a:rPr sz="1300" spc="-125" dirty="0">
                <a:latin typeface="Microsoft Sans Serif"/>
                <a:cs typeface="Microsoft Sans Serif"/>
              </a:rPr>
              <a:t>действительности;</a:t>
            </a:r>
            <a:endParaRPr sz="1300">
              <a:latin typeface="Microsoft Sans Serif"/>
              <a:cs typeface="Microsoft Sans Serif"/>
            </a:endParaRPr>
          </a:p>
          <a:p>
            <a:pPr marL="12700" marR="13335">
              <a:lnSpc>
                <a:spcPct val="100000"/>
              </a:lnSpc>
            </a:pPr>
            <a:r>
              <a:rPr sz="1300" b="1" spc="-155" dirty="0">
                <a:latin typeface="Arial"/>
                <a:cs typeface="Arial"/>
              </a:rPr>
              <a:t>п</a:t>
            </a:r>
            <a:r>
              <a:rPr sz="1300" b="1" spc="-135" dirty="0">
                <a:latin typeface="Arial"/>
                <a:cs typeface="Arial"/>
              </a:rPr>
              <a:t>оз</a:t>
            </a:r>
            <a:r>
              <a:rPr sz="1300" b="1" spc="-155" dirty="0">
                <a:latin typeface="Arial"/>
                <a:cs typeface="Arial"/>
              </a:rPr>
              <a:t>н</a:t>
            </a:r>
            <a:r>
              <a:rPr sz="1300" b="1" spc="-140" dirty="0">
                <a:latin typeface="Arial"/>
                <a:cs typeface="Arial"/>
              </a:rPr>
              <a:t>а</a:t>
            </a:r>
            <a:r>
              <a:rPr sz="1300" b="1" spc="-130" dirty="0">
                <a:latin typeface="Arial"/>
                <a:cs typeface="Arial"/>
              </a:rPr>
              <a:t>к</a:t>
            </a:r>
            <a:r>
              <a:rPr sz="1300" b="1" spc="-160" dirty="0">
                <a:latin typeface="Arial"/>
                <a:cs typeface="Arial"/>
              </a:rPr>
              <a:t>оми</a:t>
            </a:r>
            <a:r>
              <a:rPr sz="1300" b="1" spc="-125" dirty="0">
                <a:latin typeface="Arial"/>
                <a:cs typeface="Arial"/>
              </a:rPr>
              <a:t>т</a:t>
            </a:r>
            <a:r>
              <a:rPr sz="1300" b="1" spc="-150" dirty="0">
                <a:latin typeface="Arial"/>
                <a:cs typeface="Arial"/>
              </a:rPr>
              <a:t>ь</a:t>
            </a:r>
            <a:r>
              <a:rPr sz="1300" b="1" spc="-45" dirty="0">
                <a:latin typeface="Arial"/>
                <a:cs typeface="Arial"/>
              </a:rPr>
              <a:t> </a:t>
            </a:r>
            <a:r>
              <a:rPr sz="1300" b="1" spc="-155" dirty="0">
                <a:latin typeface="Arial"/>
                <a:cs typeface="Arial"/>
              </a:rPr>
              <a:t>д</a:t>
            </a:r>
            <a:r>
              <a:rPr sz="1300" b="1" spc="-145" dirty="0">
                <a:latin typeface="Arial"/>
                <a:cs typeface="Arial"/>
              </a:rPr>
              <a:t>е</a:t>
            </a:r>
            <a:r>
              <a:rPr sz="1300" b="1" spc="-125" dirty="0">
                <a:latin typeface="Arial"/>
                <a:cs typeface="Arial"/>
              </a:rPr>
              <a:t>т</a:t>
            </a:r>
            <a:r>
              <a:rPr sz="1300" b="1" spc="-140" dirty="0">
                <a:latin typeface="Arial"/>
                <a:cs typeface="Arial"/>
              </a:rPr>
              <a:t>е</a:t>
            </a:r>
            <a:r>
              <a:rPr sz="1300" b="1" spc="-150" dirty="0">
                <a:latin typeface="Arial"/>
                <a:cs typeface="Arial"/>
              </a:rPr>
              <a:t>й</a:t>
            </a:r>
            <a:r>
              <a:rPr sz="1300" b="1" spc="-50" dirty="0">
                <a:latin typeface="Arial"/>
                <a:cs typeface="Arial"/>
              </a:rPr>
              <a:t> </a:t>
            </a:r>
            <a:r>
              <a:rPr sz="1300" spc="-120" dirty="0">
                <a:latin typeface="Microsoft Sans Serif"/>
                <a:cs typeface="Microsoft Sans Serif"/>
              </a:rPr>
              <a:t>с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ви</a:t>
            </a:r>
            <a:r>
              <a:rPr sz="1300" spc="-140" dirty="0">
                <a:latin typeface="Microsoft Sans Serif"/>
                <a:cs typeface="Microsoft Sans Serif"/>
              </a:rPr>
              <a:t>д</a:t>
            </a:r>
            <a:r>
              <a:rPr sz="1300" spc="-170" dirty="0">
                <a:latin typeface="Microsoft Sans Serif"/>
                <a:cs typeface="Microsoft Sans Serif"/>
              </a:rPr>
              <a:t>ам</a:t>
            </a:r>
            <a:r>
              <a:rPr sz="1300" spc="-145" dirty="0">
                <a:latin typeface="Microsoft Sans Serif"/>
                <a:cs typeface="Microsoft Sans Serif"/>
              </a:rPr>
              <a:t>и</a:t>
            </a:r>
            <a:r>
              <a:rPr sz="1300" spc="-45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45" dirty="0">
                <a:latin typeface="Microsoft Sans Serif"/>
                <a:cs typeface="Microsoft Sans Serif"/>
              </a:rPr>
              <a:t> </a:t>
            </a:r>
            <a:r>
              <a:rPr sz="1300" spc="-200" dirty="0">
                <a:latin typeface="Microsoft Sans Serif"/>
                <a:cs typeface="Microsoft Sans Serif"/>
              </a:rPr>
              <a:t>ж</a:t>
            </a:r>
            <a:r>
              <a:rPr sz="1300" spc="-165" dirty="0">
                <a:latin typeface="Microsoft Sans Serif"/>
                <a:cs typeface="Microsoft Sans Serif"/>
              </a:rPr>
              <a:t>а</a:t>
            </a:r>
            <a:r>
              <a:rPr sz="1300" spc="-135" dirty="0">
                <a:latin typeface="Microsoft Sans Serif"/>
                <a:cs typeface="Microsoft Sans Serif"/>
              </a:rPr>
              <a:t>нр</a:t>
            </a:r>
            <a:r>
              <a:rPr sz="1300" spc="-140" dirty="0">
                <a:latin typeface="Microsoft Sans Serif"/>
                <a:cs typeface="Microsoft Sans Serif"/>
              </a:rPr>
              <a:t>а</a:t>
            </a:r>
            <a:r>
              <a:rPr sz="1300" spc="-165" dirty="0">
                <a:latin typeface="Microsoft Sans Serif"/>
                <a:cs typeface="Microsoft Sans Serif"/>
              </a:rPr>
              <a:t>ми</a:t>
            </a:r>
            <a:r>
              <a:rPr sz="1300" spc="-30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45" dirty="0">
                <a:latin typeface="Microsoft Sans Serif"/>
                <a:cs typeface="Microsoft Sans Serif"/>
              </a:rPr>
              <a:t>ску</a:t>
            </a:r>
            <a:r>
              <a:rPr sz="1300" spc="-150" dirty="0">
                <a:latin typeface="Microsoft Sans Serif"/>
                <a:cs typeface="Microsoft Sans Serif"/>
              </a:rPr>
              <a:t>с</a:t>
            </a:r>
            <a:r>
              <a:rPr sz="1300" spc="-105" dirty="0">
                <a:latin typeface="Microsoft Sans Serif"/>
                <a:cs typeface="Microsoft Sans Serif"/>
              </a:rPr>
              <a:t>ства,  </a:t>
            </a:r>
            <a:r>
              <a:rPr sz="1300" spc="-135" dirty="0">
                <a:latin typeface="Microsoft Sans Serif"/>
                <a:cs typeface="Microsoft Sans Serif"/>
              </a:rPr>
              <a:t>историей</a:t>
            </a:r>
            <a:r>
              <a:rPr sz="1300" spc="-50" dirty="0">
                <a:latin typeface="Microsoft Sans Serif"/>
                <a:cs typeface="Microsoft Sans Serif"/>
              </a:rPr>
              <a:t> </a:t>
            </a:r>
            <a:r>
              <a:rPr sz="1300" spc="-150" dirty="0">
                <a:latin typeface="Microsoft Sans Serif"/>
                <a:cs typeface="Microsoft Sans Serif"/>
              </a:rPr>
              <a:t>е</a:t>
            </a:r>
            <a:r>
              <a:rPr sz="1300" spc="-110" dirty="0">
                <a:latin typeface="Microsoft Sans Serif"/>
                <a:cs typeface="Microsoft Sans Serif"/>
              </a:rPr>
              <a:t>г</a:t>
            </a:r>
            <a:r>
              <a:rPr sz="1300" spc="-135" dirty="0">
                <a:latin typeface="Microsoft Sans Serif"/>
                <a:cs typeface="Microsoft Sans Serif"/>
              </a:rPr>
              <a:t>о</a:t>
            </a:r>
            <a:r>
              <a:rPr sz="1300" spc="-50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возн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90" dirty="0">
                <a:latin typeface="Microsoft Sans Serif"/>
                <a:cs typeface="Microsoft Sans Serif"/>
              </a:rPr>
              <a:t>к</a:t>
            </a:r>
            <a:r>
              <a:rPr sz="1300" spc="-135" dirty="0">
                <a:latin typeface="Microsoft Sans Serif"/>
                <a:cs typeface="Microsoft Sans Serif"/>
              </a:rPr>
              <a:t>нов</a:t>
            </a:r>
            <a:r>
              <a:rPr sz="1300" spc="-145" dirty="0">
                <a:latin typeface="Microsoft Sans Serif"/>
                <a:cs typeface="Microsoft Sans Serif"/>
              </a:rPr>
              <a:t>е</a:t>
            </a:r>
            <a:r>
              <a:rPr sz="1300" spc="-135" dirty="0">
                <a:latin typeface="Microsoft Sans Serif"/>
                <a:cs typeface="Microsoft Sans Serif"/>
              </a:rPr>
              <a:t>н</a:t>
            </a:r>
            <a:r>
              <a:rPr sz="1300" spc="-130" dirty="0">
                <a:latin typeface="Microsoft Sans Serif"/>
                <a:cs typeface="Microsoft Sans Serif"/>
              </a:rPr>
              <a:t>и</a:t>
            </a:r>
            <a:r>
              <a:rPr sz="1300" spc="-135" dirty="0">
                <a:latin typeface="Microsoft Sans Serif"/>
                <a:cs typeface="Microsoft Sans Serif"/>
              </a:rPr>
              <a:t>я</a:t>
            </a:r>
            <a:r>
              <a:rPr sz="1300" spc="-70" dirty="0">
                <a:latin typeface="Microsoft Sans Serif"/>
                <a:cs typeface="Microsoft Sans Serif"/>
              </a:rPr>
              <a:t>,</a:t>
            </a:r>
            <a:r>
              <a:rPr sz="1300" spc="-55" dirty="0">
                <a:latin typeface="Microsoft Sans Serif"/>
                <a:cs typeface="Microsoft Sans Serif"/>
              </a:rPr>
              <a:t> </a:t>
            </a:r>
            <a:r>
              <a:rPr sz="1300" spc="-125" dirty="0">
                <a:latin typeface="Microsoft Sans Serif"/>
                <a:cs typeface="Microsoft Sans Serif"/>
              </a:rPr>
              <a:t>с</a:t>
            </a:r>
            <a:r>
              <a:rPr sz="1300" spc="-145" dirty="0">
                <a:latin typeface="Microsoft Sans Serif"/>
                <a:cs typeface="Microsoft Sans Serif"/>
              </a:rPr>
              <a:t>р</a:t>
            </a:r>
            <a:r>
              <a:rPr sz="1300" spc="-135" dirty="0">
                <a:latin typeface="Microsoft Sans Serif"/>
                <a:cs typeface="Microsoft Sans Serif"/>
              </a:rPr>
              <a:t>едс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140" dirty="0">
                <a:latin typeface="Microsoft Sans Serif"/>
                <a:cs typeface="Microsoft Sans Serif"/>
              </a:rPr>
              <a:t>а</a:t>
            </a:r>
            <a:r>
              <a:rPr sz="1300" spc="-165" dirty="0">
                <a:latin typeface="Microsoft Sans Serif"/>
                <a:cs typeface="Microsoft Sans Serif"/>
              </a:rPr>
              <a:t>ми</a:t>
            </a:r>
            <a:endParaRPr sz="13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300" spc="-140" dirty="0">
                <a:latin typeface="Microsoft Sans Serif"/>
                <a:cs typeface="Microsoft Sans Serif"/>
              </a:rPr>
              <a:t>выр</a:t>
            </a:r>
            <a:r>
              <a:rPr sz="1300" spc="-135" dirty="0">
                <a:latin typeface="Microsoft Sans Serif"/>
                <a:cs typeface="Microsoft Sans Serif"/>
              </a:rPr>
              <a:t>а</a:t>
            </a:r>
            <a:r>
              <a:rPr sz="1300" spc="-165" dirty="0">
                <a:latin typeface="Microsoft Sans Serif"/>
                <a:cs typeface="Microsoft Sans Serif"/>
              </a:rPr>
              <a:t>з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5" dirty="0">
                <a:latin typeface="Microsoft Sans Serif"/>
                <a:cs typeface="Microsoft Sans Serif"/>
              </a:rPr>
              <a:t>ельно</a:t>
            </a:r>
            <a:r>
              <a:rPr sz="1300" spc="-130" dirty="0">
                <a:latin typeface="Microsoft Sans Serif"/>
                <a:cs typeface="Microsoft Sans Serif"/>
              </a:rPr>
              <a:t>с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55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р</a:t>
            </a:r>
            <a:r>
              <a:rPr sz="1300" spc="-145" dirty="0">
                <a:latin typeface="Microsoft Sans Serif"/>
                <a:cs typeface="Microsoft Sans Serif"/>
              </a:rPr>
              <a:t>а</a:t>
            </a:r>
            <a:r>
              <a:rPr sz="1300" spc="-165" dirty="0">
                <a:latin typeface="Microsoft Sans Serif"/>
                <a:cs typeface="Microsoft Sans Serif"/>
              </a:rPr>
              <a:t>з</a:t>
            </a:r>
            <a:r>
              <a:rPr sz="1300" spc="-135" dirty="0">
                <a:latin typeface="Microsoft Sans Serif"/>
                <a:cs typeface="Microsoft Sans Serif"/>
              </a:rPr>
              <a:t>ных</a:t>
            </a:r>
            <a:r>
              <a:rPr sz="1300" spc="-50" dirty="0">
                <a:latin typeface="Microsoft Sans Serif"/>
                <a:cs typeface="Microsoft Sans Serif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ви</a:t>
            </a:r>
            <a:r>
              <a:rPr sz="1300" spc="-140" dirty="0">
                <a:latin typeface="Microsoft Sans Serif"/>
                <a:cs typeface="Microsoft Sans Serif"/>
              </a:rPr>
              <a:t>до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55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45" dirty="0">
                <a:latin typeface="Microsoft Sans Serif"/>
                <a:cs typeface="Microsoft Sans Serif"/>
              </a:rPr>
              <a:t>ску</a:t>
            </a:r>
            <a:r>
              <a:rPr sz="1300" spc="-150" dirty="0">
                <a:latin typeface="Microsoft Sans Serif"/>
                <a:cs typeface="Microsoft Sans Serif"/>
              </a:rPr>
              <a:t>с</a:t>
            </a:r>
            <a:r>
              <a:rPr sz="1300" spc="-120" dirty="0">
                <a:latin typeface="Microsoft Sans Serif"/>
                <a:cs typeface="Microsoft Sans Serif"/>
              </a:rPr>
              <a:t>ства;</a:t>
            </a:r>
            <a:endParaRPr sz="1300">
              <a:latin typeface="Microsoft Sans Serif"/>
              <a:cs typeface="Microsoft Sans Serif"/>
            </a:endParaRPr>
          </a:p>
          <a:p>
            <a:pPr marL="12700" marR="126364">
              <a:lnSpc>
                <a:spcPct val="100000"/>
              </a:lnSpc>
              <a:spcBef>
                <a:spcPts val="5"/>
              </a:spcBef>
            </a:pPr>
            <a:r>
              <a:rPr sz="1300" b="1" spc="-215" dirty="0">
                <a:latin typeface="Arial"/>
                <a:cs typeface="Arial"/>
              </a:rPr>
              <a:t>ф</a:t>
            </a:r>
            <a:r>
              <a:rPr sz="1300" b="1" spc="-155" dirty="0">
                <a:latin typeface="Arial"/>
                <a:cs typeface="Arial"/>
              </a:rPr>
              <a:t>ормиро</a:t>
            </a:r>
            <a:r>
              <a:rPr sz="1300" b="1" spc="-160" dirty="0">
                <a:latin typeface="Arial"/>
                <a:cs typeface="Arial"/>
              </a:rPr>
              <a:t>в</a:t>
            </a:r>
            <a:r>
              <a:rPr sz="1300" b="1" spc="-140" dirty="0">
                <a:latin typeface="Arial"/>
                <a:cs typeface="Arial"/>
              </a:rPr>
              <a:t>а</a:t>
            </a:r>
            <a:r>
              <a:rPr sz="1300" b="1" spc="-130" dirty="0">
                <a:latin typeface="Arial"/>
                <a:cs typeface="Arial"/>
              </a:rPr>
              <a:t>т</a:t>
            </a:r>
            <a:r>
              <a:rPr sz="1300" b="1" spc="-150" dirty="0">
                <a:latin typeface="Arial"/>
                <a:cs typeface="Arial"/>
              </a:rPr>
              <a:t>ь</a:t>
            </a:r>
            <a:r>
              <a:rPr sz="1300" b="1" spc="-35" dirty="0">
                <a:latin typeface="Arial"/>
                <a:cs typeface="Arial"/>
              </a:rPr>
              <a:t> </a:t>
            </a:r>
            <a:r>
              <a:rPr sz="1300" b="1" spc="-155" dirty="0">
                <a:latin typeface="Arial"/>
                <a:cs typeface="Arial"/>
              </a:rPr>
              <a:t>п</a:t>
            </a:r>
            <a:r>
              <a:rPr sz="1300" b="1" spc="-145" dirty="0">
                <a:latin typeface="Arial"/>
                <a:cs typeface="Arial"/>
              </a:rPr>
              <a:t>о</a:t>
            </a:r>
            <a:r>
              <a:rPr sz="1300" b="1" spc="-155" dirty="0">
                <a:latin typeface="Arial"/>
                <a:cs typeface="Arial"/>
              </a:rPr>
              <a:t>н</a:t>
            </a:r>
            <a:r>
              <a:rPr sz="1300" b="1" spc="-160" dirty="0">
                <a:latin typeface="Arial"/>
                <a:cs typeface="Arial"/>
              </a:rPr>
              <a:t>и</a:t>
            </a:r>
            <a:r>
              <a:rPr sz="1300" b="1" spc="-180" dirty="0">
                <a:latin typeface="Arial"/>
                <a:cs typeface="Arial"/>
              </a:rPr>
              <a:t>м</a:t>
            </a:r>
            <a:r>
              <a:rPr sz="1300" b="1" spc="-140" dirty="0">
                <a:latin typeface="Arial"/>
                <a:cs typeface="Arial"/>
              </a:rPr>
              <a:t>а</a:t>
            </a:r>
            <a:r>
              <a:rPr sz="1300" b="1" spc="-155" dirty="0">
                <a:latin typeface="Arial"/>
                <a:cs typeface="Arial"/>
              </a:rPr>
              <a:t>н</a:t>
            </a:r>
            <a:r>
              <a:rPr sz="1300" b="1" spc="-160" dirty="0">
                <a:latin typeface="Arial"/>
                <a:cs typeface="Arial"/>
              </a:rPr>
              <a:t>и</a:t>
            </a:r>
            <a:r>
              <a:rPr sz="1300" b="1" spc="-135" dirty="0">
                <a:latin typeface="Arial"/>
                <a:cs typeface="Arial"/>
              </a:rPr>
              <a:t>е</a:t>
            </a:r>
            <a:r>
              <a:rPr sz="1300" b="1" spc="-60" dirty="0">
                <a:latin typeface="Arial"/>
                <a:cs typeface="Arial"/>
              </a:rPr>
              <a:t> </a:t>
            </a:r>
            <a:r>
              <a:rPr sz="1300" spc="-190" dirty="0">
                <a:latin typeface="Microsoft Sans Serif"/>
                <a:cs typeface="Microsoft Sans Serif"/>
              </a:rPr>
              <a:t>к</a:t>
            </a:r>
            <a:r>
              <a:rPr sz="1300" spc="-140" dirty="0">
                <a:latin typeface="Microsoft Sans Serif"/>
                <a:cs typeface="Microsoft Sans Serif"/>
              </a:rPr>
              <a:t>р</a:t>
            </a:r>
            <a:r>
              <a:rPr sz="1300" spc="-145" dirty="0">
                <a:latin typeface="Microsoft Sans Serif"/>
                <a:cs typeface="Microsoft Sans Serif"/>
              </a:rPr>
              <a:t>а</a:t>
            </a:r>
            <a:r>
              <a:rPr sz="1300" spc="-125" dirty="0">
                <a:latin typeface="Microsoft Sans Serif"/>
                <a:cs typeface="Microsoft Sans Serif"/>
              </a:rPr>
              <a:t>с</a:t>
            </a:r>
            <a:r>
              <a:rPr sz="1300" spc="-145" dirty="0">
                <a:latin typeface="Microsoft Sans Serif"/>
                <a:cs typeface="Microsoft Sans Serif"/>
              </a:rPr>
              <a:t>о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45" dirty="0">
                <a:latin typeface="Microsoft Sans Serif"/>
                <a:cs typeface="Microsoft Sans Serif"/>
              </a:rPr>
              <a:t>ы</a:t>
            </a:r>
            <a:r>
              <a:rPr sz="1300" spc="-45" dirty="0">
                <a:latin typeface="Microsoft Sans Serif"/>
                <a:cs typeface="Microsoft Sans Serif"/>
              </a:rPr>
              <a:t> </a:t>
            </a:r>
            <a:r>
              <a:rPr sz="1300" spc="-145" dirty="0">
                <a:latin typeface="Microsoft Sans Serif"/>
                <a:cs typeface="Microsoft Sans Serif"/>
              </a:rPr>
              <a:t>пр</a:t>
            </a:r>
            <a:r>
              <a:rPr sz="1300" spc="-150" dirty="0">
                <a:latin typeface="Microsoft Sans Serif"/>
                <a:cs typeface="Microsoft Sans Serif"/>
              </a:rPr>
              <a:t>о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65" dirty="0">
                <a:latin typeface="Microsoft Sans Serif"/>
                <a:cs typeface="Microsoft Sans Serif"/>
              </a:rPr>
              <a:t>з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140" dirty="0">
                <a:latin typeface="Microsoft Sans Serif"/>
                <a:cs typeface="Microsoft Sans Serif"/>
              </a:rPr>
              <a:t>еден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90" dirty="0">
                <a:latin typeface="Microsoft Sans Serif"/>
                <a:cs typeface="Microsoft Sans Serif"/>
              </a:rPr>
              <a:t>й  </a:t>
            </a:r>
            <a:r>
              <a:rPr sz="1300" spc="-130" dirty="0">
                <a:latin typeface="Microsoft Sans Serif"/>
                <a:cs typeface="Microsoft Sans Serif"/>
              </a:rPr>
              <a:t>искусства,</a:t>
            </a:r>
            <a:r>
              <a:rPr sz="1300" spc="-25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потребность</a:t>
            </a:r>
            <a:r>
              <a:rPr sz="1300" spc="-55" dirty="0">
                <a:latin typeface="Microsoft Sans Serif"/>
                <a:cs typeface="Microsoft Sans Serif"/>
              </a:rPr>
              <a:t> </a:t>
            </a:r>
            <a:r>
              <a:rPr sz="1300" spc="-145" dirty="0">
                <a:latin typeface="Microsoft Sans Serif"/>
                <a:cs typeface="Microsoft Sans Serif"/>
              </a:rPr>
              <a:t>общения</a:t>
            </a:r>
            <a:r>
              <a:rPr sz="1300" spc="-50" dirty="0">
                <a:latin typeface="Microsoft Sans Serif"/>
                <a:cs typeface="Microsoft Sans Serif"/>
              </a:rPr>
              <a:t> </a:t>
            </a:r>
            <a:r>
              <a:rPr sz="1300" spc="-120" dirty="0">
                <a:latin typeface="Microsoft Sans Serif"/>
                <a:cs typeface="Microsoft Sans Serif"/>
              </a:rPr>
              <a:t>с</a:t>
            </a:r>
            <a:r>
              <a:rPr sz="1300" spc="-55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искусством;</a:t>
            </a:r>
            <a:endParaRPr sz="13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200" b="1" spc="-135" dirty="0">
                <a:latin typeface="Arial"/>
                <a:cs typeface="Arial"/>
              </a:rPr>
              <a:t>пр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35" dirty="0">
                <a:latin typeface="Arial"/>
                <a:cs typeface="Arial"/>
              </a:rPr>
              <a:t>общать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де</a:t>
            </a:r>
            <a:r>
              <a:rPr sz="1200" b="1" spc="-125" dirty="0">
                <a:latin typeface="Arial"/>
                <a:cs typeface="Arial"/>
              </a:rPr>
              <a:t>тей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к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луч</a:t>
            </a:r>
            <a:r>
              <a:rPr sz="1200" spc="-150" dirty="0">
                <a:latin typeface="Microsoft Sans Serif"/>
                <a:cs typeface="Microsoft Sans Serif"/>
              </a:rPr>
              <a:t>ши</a:t>
            </a:r>
            <a:r>
              <a:rPr sz="1200" spc="-180" dirty="0">
                <a:latin typeface="Microsoft Sans Serif"/>
                <a:cs typeface="Microsoft Sans Serif"/>
              </a:rPr>
              <a:t>м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обра</a:t>
            </a:r>
            <a:r>
              <a:rPr sz="1200" spc="-150" dirty="0">
                <a:latin typeface="Microsoft Sans Serif"/>
                <a:cs typeface="Microsoft Sans Serif"/>
              </a:rPr>
              <a:t>з</a:t>
            </a:r>
            <a:r>
              <a:rPr sz="1200" spc="-125" dirty="0">
                <a:latin typeface="Microsoft Sans Serif"/>
                <a:cs typeface="Microsoft Sans Serif"/>
              </a:rPr>
              <a:t>ца</a:t>
            </a:r>
            <a:r>
              <a:rPr sz="1200" spc="-180" dirty="0">
                <a:latin typeface="Microsoft Sans Serif"/>
                <a:cs typeface="Microsoft Sans Serif"/>
              </a:rPr>
              <a:t>м</a:t>
            </a:r>
            <a:r>
              <a:rPr sz="1200" spc="-7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о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25" dirty="0">
                <a:latin typeface="Microsoft Sans Serif"/>
                <a:cs typeface="Microsoft Sans Serif"/>
              </a:rPr>
              <a:t>е</a:t>
            </a:r>
            <a:r>
              <a:rPr sz="1200" spc="-130" dirty="0">
                <a:latin typeface="Microsoft Sans Serif"/>
                <a:cs typeface="Microsoft Sans Serif"/>
              </a:rPr>
              <a:t>ч</a:t>
            </a:r>
            <a:r>
              <a:rPr sz="1200" spc="-125" dirty="0">
                <a:latin typeface="Microsoft Sans Serif"/>
                <a:cs typeface="Microsoft Sans Serif"/>
              </a:rPr>
              <a:t>е</a:t>
            </a:r>
            <a:r>
              <a:rPr sz="1200" spc="-114" dirty="0">
                <a:latin typeface="Microsoft Sans Serif"/>
                <a:cs typeface="Microsoft Sans Serif"/>
              </a:rPr>
              <a:t>с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14" dirty="0">
                <a:latin typeface="Microsoft Sans Serif"/>
                <a:cs typeface="Microsoft Sans Serif"/>
              </a:rPr>
              <a:t>в</a:t>
            </a:r>
            <a:r>
              <a:rPr sz="1200" spc="-125" dirty="0">
                <a:latin typeface="Microsoft Sans Serif"/>
                <a:cs typeface="Microsoft Sans Serif"/>
              </a:rPr>
              <a:t>ен</a:t>
            </a:r>
            <a:r>
              <a:rPr sz="1200" spc="-135" dirty="0">
                <a:latin typeface="Microsoft Sans Serif"/>
                <a:cs typeface="Microsoft Sans Serif"/>
              </a:rPr>
              <a:t>н</a:t>
            </a:r>
            <a:r>
              <a:rPr sz="1200" spc="-125" dirty="0">
                <a:latin typeface="Microsoft Sans Serif"/>
                <a:cs typeface="Microsoft Sans Serif"/>
              </a:rPr>
              <a:t>о</a:t>
            </a:r>
            <a:r>
              <a:rPr sz="1200" spc="-95" dirty="0">
                <a:latin typeface="Microsoft Sans Serif"/>
                <a:cs typeface="Microsoft Sans Serif"/>
              </a:rPr>
              <a:t>г</a:t>
            </a:r>
            <a:r>
              <a:rPr sz="1200" spc="-135" dirty="0">
                <a:latin typeface="Microsoft Sans Serif"/>
                <a:cs typeface="Microsoft Sans Serif"/>
              </a:rPr>
              <a:t>о</a:t>
            </a:r>
            <a:r>
              <a:rPr sz="1200" spc="-75" dirty="0">
                <a:latin typeface="Microsoft Sans Serif"/>
                <a:cs typeface="Microsoft Sans Serif"/>
              </a:rPr>
              <a:t> </a:t>
            </a:r>
            <a:r>
              <a:rPr sz="1200" spc="-80" dirty="0">
                <a:latin typeface="Microsoft Sans Serif"/>
                <a:cs typeface="Microsoft Sans Serif"/>
              </a:rPr>
              <a:t>и  </a:t>
            </a:r>
            <a:r>
              <a:rPr sz="1200" spc="-185" dirty="0">
                <a:latin typeface="Microsoft Sans Serif"/>
                <a:cs typeface="Microsoft Sans Serif"/>
              </a:rPr>
              <a:t>м</a:t>
            </a:r>
            <a:r>
              <a:rPr sz="1200" spc="-130" dirty="0">
                <a:latin typeface="Microsoft Sans Serif"/>
                <a:cs typeface="Microsoft Sans Serif"/>
              </a:rPr>
              <a:t>и</a:t>
            </a:r>
            <a:r>
              <a:rPr sz="1200" spc="-120" dirty="0">
                <a:latin typeface="Microsoft Sans Serif"/>
                <a:cs typeface="Microsoft Sans Serif"/>
              </a:rPr>
              <a:t>р</a:t>
            </a:r>
            <a:r>
              <a:rPr sz="1200" spc="-125" dirty="0">
                <a:latin typeface="Microsoft Sans Serif"/>
                <a:cs typeface="Microsoft Sans Serif"/>
              </a:rPr>
              <a:t>о</a:t>
            </a:r>
            <a:r>
              <a:rPr sz="1200" spc="-114" dirty="0">
                <a:latin typeface="Microsoft Sans Serif"/>
                <a:cs typeface="Microsoft Sans Serif"/>
              </a:rPr>
              <a:t>в</a:t>
            </a:r>
            <a:r>
              <a:rPr sz="1200" spc="-125" dirty="0">
                <a:latin typeface="Microsoft Sans Serif"/>
                <a:cs typeface="Microsoft Sans Serif"/>
              </a:rPr>
              <a:t>о</a:t>
            </a:r>
            <a:r>
              <a:rPr sz="1200" spc="-95" dirty="0">
                <a:latin typeface="Microsoft Sans Serif"/>
                <a:cs typeface="Microsoft Sans Serif"/>
              </a:rPr>
              <a:t>г</a:t>
            </a:r>
            <a:r>
              <a:rPr sz="1200" spc="-135" dirty="0">
                <a:latin typeface="Microsoft Sans Serif"/>
                <a:cs typeface="Microsoft Sans Serif"/>
              </a:rPr>
              <a:t>о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45" dirty="0">
                <a:latin typeface="Microsoft Sans Serif"/>
                <a:cs typeface="Microsoft Sans Serif"/>
              </a:rPr>
              <a:t>ис</a:t>
            </a:r>
            <a:r>
              <a:rPr sz="1200" spc="-130" dirty="0">
                <a:latin typeface="Microsoft Sans Serif"/>
                <a:cs typeface="Microsoft Sans Serif"/>
              </a:rPr>
              <a:t>к</a:t>
            </a:r>
            <a:r>
              <a:rPr sz="1200" spc="-114" dirty="0">
                <a:latin typeface="Microsoft Sans Serif"/>
                <a:cs typeface="Microsoft Sans Serif"/>
              </a:rPr>
              <a:t>усс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14" dirty="0">
                <a:latin typeface="Microsoft Sans Serif"/>
                <a:cs typeface="Microsoft Sans Serif"/>
              </a:rPr>
              <a:t>в</a:t>
            </a:r>
            <a:r>
              <a:rPr sz="1200" spc="-125" dirty="0">
                <a:latin typeface="Microsoft Sans Serif"/>
                <a:cs typeface="Microsoft Sans Serif"/>
              </a:rPr>
              <a:t>а</a:t>
            </a:r>
            <a:r>
              <a:rPr sz="1200" spc="-60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07534" y="1474978"/>
            <a:ext cx="4016375" cy="3425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изо</a:t>
            </a:r>
            <a:r>
              <a:rPr sz="1500" b="1" spc="-175" dirty="0">
                <a:solidFill>
                  <a:srgbClr val="C00000"/>
                </a:solidFill>
                <a:latin typeface="Arial"/>
                <a:cs typeface="Arial"/>
              </a:rPr>
              <a:t>б</a:t>
            </a:r>
            <a:r>
              <a:rPr sz="1500" b="1" spc="-165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500" b="1" spc="-160" dirty="0">
                <a:solidFill>
                  <a:srgbClr val="C00000"/>
                </a:solidFill>
                <a:latin typeface="Arial"/>
                <a:cs typeface="Arial"/>
              </a:rPr>
              <a:t>азительная</a:t>
            </a:r>
            <a:r>
              <a:rPr sz="15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деятельность:</a:t>
            </a: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300" b="1" spc="-145" dirty="0">
                <a:latin typeface="Arial"/>
                <a:cs typeface="Arial"/>
              </a:rPr>
              <a:t>обогаща</a:t>
            </a:r>
            <a:r>
              <a:rPr sz="1300" b="1" spc="-130" dirty="0">
                <a:latin typeface="Arial"/>
                <a:cs typeface="Arial"/>
              </a:rPr>
              <a:t>т</a:t>
            </a:r>
            <a:r>
              <a:rPr sz="1300" b="1" spc="-150" dirty="0">
                <a:latin typeface="Arial"/>
                <a:cs typeface="Arial"/>
              </a:rPr>
              <a:t>ь</a:t>
            </a:r>
            <a:r>
              <a:rPr sz="1300" b="1" spc="-45" dirty="0">
                <a:latin typeface="Arial"/>
                <a:cs typeface="Arial"/>
              </a:rPr>
              <a:t> </a:t>
            </a:r>
            <a:r>
              <a:rPr sz="1300" b="1" spc="-155" dirty="0">
                <a:latin typeface="Arial"/>
                <a:cs typeface="Arial"/>
              </a:rPr>
              <a:t>п</a:t>
            </a:r>
            <a:r>
              <a:rPr sz="1300" b="1" spc="-145" dirty="0">
                <a:latin typeface="Arial"/>
                <a:cs typeface="Arial"/>
              </a:rPr>
              <a:t>р</a:t>
            </a:r>
            <a:r>
              <a:rPr sz="1300" b="1" spc="-140" dirty="0">
                <a:latin typeface="Arial"/>
                <a:cs typeface="Arial"/>
              </a:rPr>
              <a:t>е</a:t>
            </a:r>
            <a:r>
              <a:rPr sz="1300" b="1" spc="-155" dirty="0">
                <a:latin typeface="Arial"/>
                <a:cs typeface="Arial"/>
              </a:rPr>
              <a:t>д</a:t>
            </a:r>
            <a:r>
              <a:rPr sz="1300" b="1" spc="-145" dirty="0">
                <a:latin typeface="Arial"/>
                <a:cs typeface="Arial"/>
              </a:rPr>
              <a:t>с</a:t>
            </a:r>
            <a:r>
              <a:rPr sz="1300" b="1" spc="-125" dirty="0">
                <a:latin typeface="Arial"/>
                <a:cs typeface="Arial"/>
              </a:rPr>
              <a:t>т</a:t>
            </a:r>
            <a:r>
              <a:rPr sz="1300" b="1" spc="-140" dirty="0">
                <a:latin typeface="Arial"/>
                <a:cs typeface="Arial"/>
              </a:rPr>
              <a:t>а</a:t>
            </a:r>
            <a:r>
              <a:rPr sz="1300" b="1" spc="-160" dirty="0">
                <a:latin typeface="Arial"/>
                <a:cs typeface="Arial"/>
              </a:rPr>
              <a:t>в</a:t>
            </a:r>
            <a:r>
              <a:rPr sz="1300" b="1" spc="-155" dirty="0">
                <a:latin typeface="Arial"/>
                <a:cs typeface="Arial"/>
              </a:rPr>
              <a:t>л</a:t>
            </a:r>
            <a:r>
              <a:rPr sz="1300" b="1" spc="-145" dirty="0">
                <a:latin typeface="Arial"/>
                <a:cs typeface="Arial"/>
              </a:rPr>
              <a:t>е</a:t>
            </a:r>
            <a:r>
              <a:rPr sz="1300" b="1" spc="-155" dirty="0">
                <a:latin typeface="Arial"/>
                <a:cs typeface="Arial"/>
              </a:rPr>
              <a:t>ни</a:t>
            </a:r>
            <a:r>
              <a:rPr sz="1300" b="1" spc="-140" dirty="0">
                <a:latin typeface="Arial"/>
                <a:cs typeface="Arial"/>
              </a:rPr>
              <a:t>я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д</a:t>
            </a:r>
            <a:r>
              <a:rPr sz="1300" spc="-130" dirty="0">
                <a:latin typeface="Microsoft Sans Serif"/>
                <a:cs typeface="Microsoft Sans Serif"/>
              </a:rPr>
              <a:t>ете</a:t>
            </a:r>
            <a:r>
              <a:rPr sz="1300" spc="-135" dirty="0">
                <a:latin typeface="Microsoft Sans Serif"/>
                <a:cs typeface="Microsoft Sans Serif"/>
              </a:rPr>
              <a:t>й</a:t>
            </a:r>
            <a:r>
              <a:rPr sz="1300" spc="-65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об</a:t>
            </a:r>
            <a:r>
              <a:rPr sz="1300" spc="-50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65" dirty="0">
                <a:latin typeface="Microsoft Sans Serif"/>
                <a:cs typeface="Microsoft Sans Serif"/>
              </a:rPr>
              <a:t>з</a:t>
            </a:r>
            <a:r>
              <a:rPr sz="1300" spc="-140" dirty="0">
                <a:latin typeface="Microsoft Sans Serif"/>
                <a:cs typeface="Microsoft Sans Serif"/>
              </a:rPr>
              <a:t>обр</a:t>
            </a:r>
            <a:r>
              <a:rPr sz="1300" spc="-145" dirty="0">
                <a:latin typeface="Microsoft Sans Serif"/>
                <a:cs typeface="Microsoft Sans Serif"/>
              </a:rPr>
              <a:t>а</a:t>
            </a:r>
            <a:r>
              <a:rPr sz="1300" spc="-165" dirty="0">
                <a:latin typeface="Microsoft Sans Serif"/>
                <a:cs typeface="Microsoft Sans Serif"/>
              </a:rPr>
              <a:t>з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0" dirty="0">
                <a:latin typeface="Microsoft Sans Serif"/>
                <a:cs typeface="Microsoft Sans Serif"/>
              </a:rPr>
              <a:t>ельном  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45" dirty="0">
                <a:latin typeface="Microsoft Sans Serif"/>
                <a:cs typeface="Microsoft Sans Serif"/>
              </a:rPr>
              <a:t>ску</a:t>
            </a:r>
            <a:r>
              <a:rPr sz="1300" spc="-150" dirty="0">
                <a:latin typeface="Microsoft Sans Serif"/>
                <a:cs typeface="Microsoft Sans Serif"/>
              </a:rPr>
              <a:t>с</a:t>
            </a:r>
            <a:r>
              <a:rPr sz="1300" spc="-125" dirty="0">
                <a:latin typeface="Microsoft Sans Serif"/>
                <a:cs typeface="Microsoft Sans Serif"/>
              </a:rPr>
              <a:t>ств</a:t>
            </a:r>
            <a:r>
              <a:rPr sz="1300" spc="-135" dirty="0">
                <a:latin typeface="Microsoft Sans Serif"/>
                <a:cs typeface="Microsoft Sans Serif"/>
              </a:rPr>
              <a:t>е</a:t>
            </a:r>
            <a:r>
              <a:rPr sz="1300" spc="-25" dirty="0">
                <a:latin typeface="Microsoft Sans Serif"/>
                <a:cs typeface="Microsoft Sans Serif"/>
              </a:rPr>
              <a:t> </a:t>
            </a:r>
            <a:r>
              <a:rPr sz="1300" spc="-90" dirty="0">
                <a:latin typeface="Microsoft Sans Serif"/>
                <a:cs typeface="Microsoft Sans Serif"/>
              </a:rPr>
              <a:t>(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25" dirty="0">
                <a:latin typeface="Microsoft Sans Serif"/>
                <a:cs typeface="Microsoft Sans Serif"/>
              </a:rPr>
              <a:t>лл</a:t>
            </a:r>
            <a:r>
              <a:rPr sz="1300" spc="-180" dirty="0">
                <a:latin typeface="Microsoft Sans Serif"/>
                <a:cs typeface="Microsoft Sans Serif"/>
              </a:rPr>
              <a:t>ю</a:t>
            </a:r>
            <a:r>
              <a:rPr sz="1300" spc="-135" dirty="0">
                <a:latin typeface="Microsoft Sans Serif"/>
                <a:cs typeface="Microsoft Sans Serif"/>
              </a:rPr>
              <a:t>страц</a:t>
            </a:r>
            <a:r>
              <a:rPr sz="1300" spc="-130" dirty="0">
                <a:latin typeface="Microsoft Sans Serif"/>
                <a:cs typeface="Microsoft Sans Serif"/>
              </a:rPr>
              <a:t>и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20" dirty="0">
                <a:latin typeface="Microsoft Sans Serif"/>
                <a:cs typeface="Microsoft Sans Serif"/>
              </a:rPr>
              <a:t> </a:t>
            </a:r>
            <a:r>
              <a:rPr sz="1300" spc="-190" dirty="0">
                <a:latin typeface="Microsoft Sans Serif"/>
                <a:cs typeface="Microsoft Sans Serif"/>
              </a:rPr>
              <a:t>к</a:t>
            </a:r>
            <a:r>
              <a:rPr sz="1300" spc="-60" dirty="0">
                <a:latin typeface="Microsoft Sans Serif"/>
                <a:cs typeface="Microsoft Sans Serif"/>
              </a:rPr>
              <a:t> </a:t>
            </a:r>
            <a:r>
              <a:rPr sz="1300" spc="-145" dirty="0">
                <a:latin typeface="Microsoft Sans Serif"/>
                <a:cs typeface="Microsoft Sans Serif"/>
              </a:rPr>
              <a:t>пр</a:t>
            </a:r>
            <a:r>
              <a:rPr sz="1300" spc="-150" dirty="0">
                <a:latin typeface="Microsoft Sans Serif"/>
                <a:cs typeface="Microsoft Sans Serif"/>
              </a:rPr>
              <a:t>о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65" dirty="0">
                <a:latin typeface="Microsoft Sans Serif"/>
                <a:cs typeface="Microsoft Sans Serif"/>
              </a:rPr>
              <a:t>з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140" dirty="0">
                <a:latin typeface="Microsoft Sans Serif"/>
                <a:cs typeface="Microsoft Sans Serif"/>
              </a:rPr>
              <a:t>еден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50" dirty="0">
                <a:latin typeface="Microsoft Sans Serif"/>
                <a:cs typeface="Microsoft Sans Serif"/>
              </a:rPr>
              <a:t>я</a:t>
            </a:r>
            <a:r>
              <a:rPr sz="1300" spc="-190" dirty="0">
                <a:latin typeface="Microsoft Sans Serif"/>
                <a:cs typeface="Microsoft Sans Serif"/>
              </a:rPr>
              <a:t>м</a:t>
            </a:r>
            <a:r>
              <a:rPr sz="1300" spc="-50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д</a:t>
            </a:r>
            <a:r>
              <a:rPr sz="1300" spc="-125" dirty="0">
                <a:latin typeface="Microsoft Sans Serif"/>
                <a:cs typeface="Microsoft Sans Serif"/>
              </a:rPr>
              <a:t>етской  </a:t>
            </a:r>
            <a:r>
              <a:rPr sz="1300" spc="-75" dirty="0">
                <a:latin typeface="Microsoft Sans Serif"/>
                <a:cs typeface="Microsoft Sans Serif"/>
              </a:rPr>
              <a:t> </a:t>
            </a:r>
            <a:r>
              <a:rPr sz="1300" spc="-125" dirty="0">
                <a:latin typeface="Microsoft Sans Serif"/>
                <a:cs typeface="Microsoft Sans Serif"/>
              </a:rPr>
              <a:t>литературы, </a:t>
            </a:r>
            <a:r>
              <a:rPr sz="1300" spc="-145" dirty="0">
                <a:latin typeface="Microsoft Sans Serif"/>
                <a:cs typeface="Microsoft Sans Serif"/>
              </a:rPr>
              <a:t>репродукции</a:t>
            </a:r>
            <a:r>
              <a:rPr sz="1300" spc="-140" dirty="0">
                <a:latin typeface="Microsoft Sans Serif"/>
                <a:cs typeface="Microsoft Sans Serif"/>
              </a:rPr>
              <a:t> произведений живописи,</a:t>
            </a:r>
            <a:r>
              <a:rPr sz="1300" spc="-135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народное </a:t>
            </a:r>
            <a:r>
              <a:rPr sz="1300" spc="-135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декоративное</a:t>
            </a:r>
            <a:r>
              <a:rPr sz="1300" spc="-60" dirty="0">
                <a:latin typeface="Microsoft Sans Serif"/>
                <a:cs typeface="Microsoft Sans Serif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искусство,</a:t>
            </a:r>
            <a:r>
              <a:rPr sz="1300" spc="-15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скульптура</a:t>
            </a:r>
            <a:r>
              <a:rPr sz="1300" spc="-30" dirty="0">
                <a:latin typeface="Microsoft Sans Serif"/>
                <a:cs typeface="Microsoft Sans Serif"/>
              </a:rPr>
              <a:t> </a:t>
            </a:r>
            <a:r>
              <a:rPr sz="1300" spc="-145" dirty="0">
                <a:latin typeface="Microsoft Sans Serif"/>
                <a:cs typeface="Microsoft Sans Serif"/>
              </a:rPr>
              <a:t>малых</a:t>
            </a:r>
            <a:r>
              <a:rPr sz="1300" spc="-30" dirty="0">
                <a:latin typeface="Microsoft Sans Serif"/>
                <a:cs typeface="Microsoft Sans Serif"/>
              </a:rPr>
              <a:t> </a:t>
            </a:r>
            <a:r>
              <a:rPr sz="1300" spc="-170" dirty="0">
                <a:latin typeface="Microsoft Sans Serif"/>
                <a:cs typeface="Microsoft Sans Serif"/>
              </a:rPr>
              <a:t>форм</a:t>
            </a:r>
            <a:r>
              <a:rPr sz="1300" spc="-30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35" dirty="0">
                <a:latin typeface="Microsoft Sans Serif"/>
                <a:cs typeface="Microsoft Sans Serif"/>
              </a:rPr>
              <a:t> </a:t>
            </a:r>
            <a:r>
              <a:rPr sz="1300" spc="-125" dirty="0">
                <a:latin typeface="Microsoft Sans Serif"/>
                <a:cs typeface="Microsoft Sans Serif"/>
              </a:rPr>
              <a:t>другое)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75" dirty="0">
                <a:latin typeface="Microsoft Sans Serif"/>
                <a:cs typeface="Microsoft Sans Serif"/>
              </a:rPr>
              <a:t>как </a:t>
            </a:r>
            <a:r>
              <a:rPr sz="1300" spc="-330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о</a:t>
            </a:r>
            <a:r>
              <a:rPr sz="1300" spc="-130" dirty="0">
                <a:latin typeface="Microsoft Sans Serif"/>
                <a:cs typeface="Microsoft Sans Serif"/>
              </a:rPr>
              <a:t>с</a:t>
            </a:r>
            <a:r>
              <a:rPr sz="1300" spc="-135" dirty="0">
                <a:latin typeface="Microsoft Sans Serif"/>
                <a:cs typeface="Microsoft Sans Serif"/>
              </a:rPr>
              <a:t>нове</a:t>
            </a:r>
            <a:r>
              <a:rPr sz="1300" spc="-55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р</a:t>
            </a:r>
            <a:r>
              <a:rPr sz="1300" spc="-145" dirty="0">
                <a:latin typeface="Microsoft Sans Serif"/>
                <a:cs typeface="Microsoft Sans Serif"/>
              </a:rPr>
              <a:t>а</a:t>
            </a:r>
            <a:r>
              <a:rPr sz="1300" spc="-165" dirty="0">
                <a:latin typeface="Microsoft Sans Serif"/>
                <a:cs typeface="Microsoft Sans Serif"/>
              </a:rPr>
              <a:t>з</a:t>
            </a:r>
            <a:r>
              <a:rPr sz="1300" spc="-130" dirty="0">
                <a:latin typeface="Microsoft Sans Serif"/>
                <a:cs typeface="Microsoft Sans Serif"/>
              </a:rPr>
              <a:t>ви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30" dirty="0">
                <a:latin typeface="Microsoft Sans Serif"/>
                <a:cs typeface="Microsoft Sans Serif"/>
              </a:rPr>
              <a:t>я</a:t>
            </a:r>
            <a:r>
              <a:rPr sz="1300" spc="-60" dirty="0">
                <a:latin typeface="Microsoft Sans Serif"/>
                <a:cs typeface="Microsoft Sans Serif"/>
              </a:rPr>
              <a:t> 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140" dirty="0">
                <a:latin typeface="Microsoft Sans Serif"/>
                <a:cs typeface="Microsoft Sans Serif"/>
              </a:rPr>
              <a:t>о</a:t>
            </a:r>
            <a:r>
              <a:rPr sz="1300" spc="-145" dirty="0">
                <a:latin typeface="Microsoft Sans Serif"/>
                <a:cs typeface="Microsoft Sans Serif"/>
              </a:rPr>
              <a:t>рч</a:t>
            </a:r>
            <a:r>
              <a:rPr sz="1300" spc="-140" dirty="0">
                <a:latin typeface="Microsoft Sans Serif"/>
                <a:cs typeface="Microsoft Sans Serif"/>
              </a:rPr>
              <a:t>е</a:t>
            </a:r>
            <a:r>
              <a:rPr sz="1300" spc="-130" dirty="0">
                <a:latin typeface="Microsoft Sans Serif"/>
                <a:cs typeface="Microsoft Sans Serif"/>
              </a:rPr>
              <a:t>с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140" dirty="0">
                <a:latin typeface="Microsoft Sans Serif"/>
                <a:cs typeface="Microsoft Sans Serif"/>
              </a:rPr>
              <a:t>а</a:t>
            </a:r>
            <a:r>
              <a:rPr sz="1300" spc="-70" dirty="0">
                <a:latin typeface="Microsoft Sans Serif"/>
                <a:cs typeface="Microsoft Sans Serif"/>
              </a:rPr>
              <a:t>;</a:t>
            </a:r>
            <a:endParaRPr sz="1300">
              <a:latin typeface="Microsoft Sans Serif"/>
              <a:cs typeface="Microsoft Sans Serif"/>
            </a:endParaRPr>
          </a:p>
          <a:p>
            <a:pPr marL="12700" marR="177800">
              <a:lnSpc>
                <a:spcPct val="100000"/>
              </a:lnSpc>
              <a:spcBef>
                <a:spcPts val="5"/>
              </a:spcBef>
            </a:pPr>
            <a:r>
              <a:rPr sz="1300" b="1" spc="-215" dirty="0">
                <a:latin typeface="Arial"/>
                <a:cs typeface="Arial"/>
              </a:rPr>
              <a:t>ф</a:t>
            </a:r>
            <a:r>
              <a:rPr sz="1300" b="1" spc="-155" dirty="0">
                <a:latin typeface="Arial"/>
                <a:cs typeface="Arial"/>
              </a:rPr>
              <a:t>ормиро</a:t>
            </a:r>
            <a:r>
              <a:rPr sz="1300" b="1" spc="-160" dirty="0">
                <a:latin typeface="Arial"/>
                <a:cs typeface="Arial"/>
              </a:rPr>
              <a:t>в</a:t>
            </a:r>
            <a:r>
              <a:rPr sz="1300" b="1" spc="-140" dirty="0">
                <a:latin typeface="Arial"/>
                <a:cs typeface="Arial"/>
              </a:rPr>
              <a:t>а</a:t>
            </a:r>
            <a:r>
              <a:rPr sz="1300" b="1" spc="-130" dirty="0">
                <a:latin typeface="Arial"/>
                <a:cs typeface="Arial"/>
              </a:rPr>
              <a:t>т</a:t>
            </a:r>
            <a:r>
              <a:rPr sz="1300" b="1" spc="-150" dirty="0">
                <a:latin typeface="Arial"/>
                <a:cs typeface="Arial"/>
              </a:rPr>
              <a:t>ь</a:t>
            </a:r>
            <a:r>
              <a:rPr sz="1300" b="1" spc="-35" dirty="0">
                <a:latin typeface="Arial"/>
                <a:cs typeface="Arial"/>
              </a:rPr>
              <a:t> </a:t>
            </a:r>
            <a:r>
              <a:rPr sz="1300" b="1" spc="-135" dirty="0">
                <a:latin typeface="Arial"/>
                <a:cs typeface="Arial"/>
              </a:rPr>
              <a:t>у</a:t>
            </a:r>
            <a:r>
              <a:rPr sz="1300" b="1" spc="-70" dirty="0">
                <a:latin typeface="Arial"/>
                <a:cs typeface="Arial"/>
              </a:rPr>
              <a:t> </a:t>
            </a:r>
            <a:r>
              <a:rPr sz="1300" b="1" spc="-155" dirty="0">
                <a:latin typeface="Arial"/>
                <a:cs typeface="Arial"/>
              </a:rPr>
              <a:t>д</a:t>
            </a:r>
            <a:r>
              <a:rPr sz="1300" b="1" spc="-145" dirty="0">
                <a:latin typeface="Arial"/>
                <a:cs typeface="Arial"/>
              </a:rPr>
              <a:t>е</a:t>
            </a:r>
            <a:r>
              <a:rPr sz="1300" b="1" spc="-125" dirty="0">
                <a:latin typeface="Arial"/>
                <a:cs typeface="Arial"/>
              </a:rPr>
              <a:t>т</a:t>
            </a:r>
            <a:r>
              <a:rPr sz="1300" b="1" spc="-140" dirty="0">
                <a:latin typeface="Arial"/>
                <a:cs typeface="Arial"/>
              </a:rPr>
              <a:t>е</a:t>
            </a:r>
            <a:r>
              <a:rPr sz="1300" b="1" spc="-150" dirty="0">
                <a:latin typeface="Arial"/>
                <a:cs typeface="Arial"/>
              </a:rPr>
              <a:t>й</a:t>
            </a:r>
            <a:r>
              <a:rPr sz="1300" b="1" spc="-50" dirty="0">
                <a:latin typeface="Arial"/>
                <a:cs typeface="Arial"/>
              </a:rPr>
              <a:t> </a:t>
            </a:r>
            <a:r>
              <a:rPr sz="1300" spc="-160" dirty="0">
                <a:latin typeface="Microsoft Sans Serif"/>
                <a:cs typeface="Microsoft Sans Serif"/>
              </a:rPr>
              <a:t>ум</a:t>
            </a:r>
            <a:r>
              <a:rPr sz="1300" spc="-155" dirty="0">
                <a:latin typeface="Microsoft Sans Serif"/>
                <a:cs typeface="Microsoft Sans Serif"/>
              </a:rPr>
              <a:t>е</a:t>
            </a:r>
            <a:r>
              <a:rPr sz="1300" spc="-135" dirty="0">
                <a:latin typeface="Microsoft Sans Serif"/>
                <a:cs typeface="Microsoft Sans Serif"/>
              </a:rPr>
              <a:t>н</a:t>
            </a:r>
            <a:r>
              <a:rPr sz="1300" spc="-130" dirty="0">
                <a:latin typeface="Microsoft Sans Serif"/>
                <a:cs typeface="Microsoft Sans Serif"/>
              </a:rPr>
              <a:t>и</a:t>
            </a:r>
            <a:r>
              <a:rPr sz="1300" spc="-135" dirty="0">
                <a:latin typeface="Microsoft Sans Serif"/>
                <a:cs typeface="Microsoft Sans Serif"/>
              </a:rPr>
              <a:t>е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выд</a:t>
            </a:r>
            <a:r>
              <a:rPr sz="1300" spc="-135" dirty="0">
                <a:latin typeface="Microsoft Sans Serif"/>
                <a:cs typeface="Microsoft Sans Serif"/>
              </a:rPr>
              <a:t>еля</a:t>
            </a:r>
            <a:r>
              <a:rPr sz="1300" spc="-105" dirty="0">
                <a:latin typeface="Microsoft Sans Serif"/>
                <a:cs typeface="Microsoft Sans Serif"/>
              </a:rPr>
              <a:t>т</a:t>
            </a:r>
            <a:r>
              <a:rPr sz="1300" spc="-130" dirty="0">
                <a:latin typeface="Microsoft Sans Serif"/>
                <a:cs typeface="Microsoft Sans Serif"/>
              </a:rPr>
              <a:t>ь</a:t>
            </a:r>
            <a:r>
              <a:rPr sz="1300" spc="-60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45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и</a:t>
            </a:r>
            <a:r>
              <a:rPr sz="1300" spc="-140" dirty="0">
                <a:latin typeface="Microsoft Sans Serif"/>
                <a:cs typeface="Microsoft Sans Serif"/>
              </a:rPr>
              <a:t>сп</a:t>
            </a:r>
            <a:r>
              <a:rPr sz="1300" spc="-150" dirty="0">
                <a:latin typeface="Microsoft Sans Serif"/>
                <a:cs typeface="Microsoft Sans Serif"/>
              </a:rPr>
              <a:t>о</a:t>
            </a:r>
            <a:r>
              <a:rPr sz="1300" spc="-125" dirty="0">
                <a:latin typeface="Microsoft Sans Serif"/>
                <a:cs typeface="Microsoft Sans Serif"/>
              </a:rPr>
              <a:t>л</a:t>
            </a:r>
            <a:r>
              <a:rPr sz="1300" spc="-155" dirty="0">
                <a:latin typeface="Microsoft Sans Serif"/>
                <a:cs typeface="Microsoft Sans Serif"/>
              </a:rPr>
              <a:t>ь</a:t>
            </a:r>
            <a:r>
              <a:rPr sz="1300" spc="-145" dirty="0">
                <a:latin typeface="Microsoft Sans Serif"/>
                <a:cs typeface="Microsoft Sans Serif"/>
              </a:rPr>
              <a:t>з</a:t>
            </a:r>
            <a:r>
              <a:rPr sz="1300" spc="-135" dirty="0">
                <a:latin typeface="Microsoft Sans Serif"/>
                <a:cs typeface="Microsoft Sans Serif"/>
              </a:rPr>
              <a:t>ов</a:t>
            </a:r>
            <a:r>
              <a:rPr sz="1300" spc="-105" dirty="0">
                <a:latin typeface="Microsoft Sans Serif"/>
                <a:cs typeface="Microsoft Sans Serif"/>
              </a:rPr>
              <a:t>ать  </a:t>
            </a:r>
            <a:r>
              <a:rPr sz="1300" spc="-130" dirty="0">
                <a:latin typeface="Microsoft Sans Serif"/>
                <a:cs typeface="Microsoft Sans Serif"/>
              </a:rPr>
              <a:t>средства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выразительности</a:t>
            </a:r>
            <a:r>
              <a:rPr sz="1300" spc="-50" dirty="0">
                <a:latin typeface="Microsoft Sans Serif"/>
                <a:cs typeface="Microsoft Sans Serif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45" dirty="0">
                <a:latin typeface="Microsoft Sans Serif"/>
                <a:cs typeface="Microsoft Sans Serif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рисовании,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лепке,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35" dirty="0">
                <a:latin typeface="Microsoft Sans Serif"/>
                <a:cs typeface="Microsoft Sans Serif"/>
              </a:rPr>
              <a:t>аппликации; </a:t>
            </a:r>
            <a:r>
              <a:rPr sz="1300" spc="-330" dirty="0">
                <a:latin typeface="Microsoft Sans Serif"/>
                <a:cs typeface="Microsoft Sans Serif"/>
              </a:rPr>
              <a:t> </a:t>
            </a:r>
            <a:r>
              <a:rPr sz="1300" b="1" spc="-150" dirty="0">
                <a:latin typeface="Arial"/>
                <a:cs typeface="Arial"/>
              </a:rPr>
              <a:t>поощрять</a:t>
            </a:r>
            <a:r>
              <a:rPr sz="1300" b="1" spc="-145" dirty="0">
                <a:latin typeface="Arial"/>
                <a:cs typeface="Arial"/>
              </a:rPr>
              <a:t> </a:t>
            </a:r>
            <a:r>
              <a:rPr sz="1300" b="1" spc="-140" dirty="0">
                <a:latin typeface="Arial"/>
                <a:cs typeface="Arial"/>
              </a:rPr>
              <a:t>детей </a:t>
            </a:r>
            <a:r>
              <a:rPr sz="1300" b="1" spc="-155" dirty="0">
                <a:latin typeface="Arial"/>
                <a:cs typeface="Arial"/>
              </a:rPr>
              <a:t>воплощать</a:t>
            </a:r>
            <a:r>
              <a:rPr sz="1300" b="1" spc="-150" dirty="0">
                <a:latin typeface="Arial"/>
                <a:cs typeface="Arial"/>
              </a:rPr>
              <a:t> в художественной</a:t>
            </a:r>
            <a:r>
              <a:rPr sz="1300" b="1" spc="-145" dirty="0">
                <a:latin typeface="Arial"/>
                <a:cs typeface="Arial"/>
              </a:rPr>
              <a:t> </a:t>
            </a:r>
            <a:r>
              <a:rPr sz="1300" b="1" spc="-165" dirty="0">
                <a:latin typeface="Arial"/>
                <a:cs typeface="Arial"/>
              </a:rPr>
              <a:t>форме </a:t>
            </a:r>
            <a:r>
              <a:rPr sz="1300" b="1" spc="-160" dirty="0">
                <a:latin typeface="Arial"/>
                <a:cs typeface="Arial"/>
              </a:rPr>
              <a:t> </a:t>
            </a:r>
            <a:r>
              <a:rPr sz="1300" b="1" spc="-140" dirty="0">
                <a:latin typeface="Arial"/>
                <a:cs typeface="Arial"/>
              </a:rPr>
              <a:t>с</a:t>
            </a:r>
            <a:r>
              <a:rPr sz="1300" b="1" spc="-160" dirty="0">
                <a:latin typeface="Arial"/>
                <a:cs typeface="Arial"/>
              </a:rPr>
              <a:t>в</a:t>
            </a:r>
            <a:r>
              <a:rPr sz="1300" b="1" spc="-150" dirty="0">
                <a:latin typeface="Arial"/>
                <a:cs typeface="Arial"/>
              </a:rPr>
              <a:t>ои</a:t>
            </a:r>
            <a:r>
              <a:rPr sz="1300" b="1" spc="-70" dirty="0">
                <a:latin typeface="Arial"/>
                <a:cs typeface="Arial"/>
              </a:rPr>
              <a:t> </a:t>
            </a:r>
            <a:r>
              <a:rPr sz="1300" b="1" spc="-155" dirty="0">
                <a:latin typeface="Arial"/>
                <a:cs typeface="Arial"/>
              </a:rPr>
              <a:t>п</a:t>
            </a:r>
            <a:r>
              <a:rPr sz="1300" b="1" spc="-145" dirty="0">
                <a:latin typeface="Arial"/>
                <a:cs typeface="Arial"/>
              </a:rPr>
              <a:t>р</a:t>
            </a:r>
            <a:r>
              <a:rPr sz="1300" b="1" spc="-140" dirty="0">
                <a:latin typeface="Arial"/>
                <a:cs typeface="Arial"/>
              </a:rPr>
              <a:t>е</a:t>
            </a:r>
            <a:r>
              <a:rPr sz="1300" b="1" spc="-155" dirty="0">
                <a:latin typeface="Arial"/>
                <a:cs typeface="Arial"/>
              </a:rPr>
              <a:t>д</a:t>
            </a:r>
            <a:r>
              <a:rPr sz="1300" b="1" spc="-145" dirty="0">
                <a:latin typeface="Arial"/>
                <a:cs typeface="Arial"/>
              </a:rPr>
              <a:t>с</a:t>
            </a:r>
            <a:r>
              <a:rPr sz="1300" b="1" spc="-125" dirty="0">
                <a:latin typeface="Arial"/>
                <a:cs typeface="Arial"/>
              </a:rPr>
              <a:t>т</a:t>
            </a:r>
            <a:r>
              <a:rPr sz="1300" b="1" spc="-140" dirty="0">
                <a:latin typeface="Arial"/>
                <a:cs typeface="Arial"/>
              </a:rPr>
              <a:t>а</a:t>
            </a:r>
            <a:r>
              <a:rPr sz="1300" b="1" spc="-160" dirty="0">
                <a:latin typeface="Arial"/>
                <a:cs typeface="Arial"/>
              </a:rPr>
              <a:t>в</a:t>
            </a:r>
            <a:r>
              <a:rPr sz="1300" b="1" spc="-155" dirty="0">
                <a:latin typeface="Arial"/>
                <a:cs typeface="Arial"/>
              </a:rPr>
              <a:t>л</a:t>
            </a:r>
            <a:r>
              <a:rPr sz="1300" b="1" spc="-145" dirty="0">
                <a:latin typeface="Arial"/>
                <a:cs typeface="Arial"/>
              </a:rPr>
              <a:t>е</a:t>
            </a:r>
            <a:r>
              <a:rPr sz="1300" b="1" spc="-155" dirty="0">
                <a:latin typeface="Arial"/>
                <a:cs typeface="Arial"/>
              </a:rPr>
              <a:t>ни</a:t>
            </a:r>
            <a:r>
              <a:rPr sz="1300" b="1" spc="-140" dirty="0">
                <a:latin typeface="Arial"/>
                <a:cs typeface="Arial"/>
              </a:rPr>
              <a:t>я</a:t>
            </a:r>
            <a:r>
              <a:rPr sz="1300" b="1" spc="-70" dirty="0">
                <a:latin typeface="Arial"/>
                <a:cs typeface="Arial"/>
              </a:rPr>
              <a:t>,</a:t>
            </a:r>
            <a:r>
              <a:rPr sz="1300" b="1" spc="-40" dirty="0">
                <a:latin typeface="Arial"/>
                <a:cs typeface="Arial"/>
              </a:rPr>
              <a:t> </a:t>
            </a:r>
            <a:r>
              <a:rPr sz="1300" b="1" spc="-155" dirty="0">
                <a:latin typeface="Arial"/>
                <a:cs typeface="Arial"/>
              </a:rPr>
              <a:t>п</a:t>
            </a:r>
            <a:r>
              <a:rPr sz="1300" b="1" spc="-145" dirty="0">
                <a:latin typeface="Arial"/>
                <a:cs typeface="Arial"/>
              </a:rPr>
              <a:t>ер</a:t>
            </a:r>
            <a:r>
              <a:rPr sz="1300" b="1" spc="-160" dirty="0">
                <a:latin typeface="Arial"/>
                <a:cs typeface="Arial"/>
              </a:rPr>
              <a:t>ежив</a:t>
            </a:r>
            <a:r>
              <a:rPr sz="1300" b="1" spc="-140" dirty="0">
                <a:latin typeface="Arial"/>
                <a:cs typeface="Arial"/>
              </a:rPr>
              <a:t>а</a:t>
            </a:r>
            <a:r>
              <a:rPr sz="1300" b="1" spc="-155" dirty="0">
                <a:latin typeface="Arial"/>
                <a:cs typeface="Arial"/>
              </a:rPr>
              <a:t>н</a:t>
            </a:r>
            <a:r>
              <a:rPr sz="1300" b="1" spc="-160" dirty="0">
                <a:latin typeface="Arial"/>
                <a:cs typeface="Arial"/>
              </a:rPr>
              <a:t>и</a:t>
            </a:r>
            <a:r>
              <a:rPr sz="1300" b="1" spc="-140" dirty="0">
                <a:latin typeface="Arial"/>
                <a:cs typeface="Arial"/>
              </a:rPr>
              <a:t>я</a:t>
            </a:r>
            <a:r>
              <a:rPr sz="1300" b="1" spc="-70" dirty="0">
                <a:latin typeface="Arial"/>
                <a:cs typeface="Arial"/>
              </a:rPr>
              <a:t>,</a:t>
            </a:r>
            <a:r>
              <a:rPr sz="1300" b="1" spc="-50" dirty="0">
                <a:latin typeface="Arial"/>
                <a:cs typeface="Arial"/>
              </a:rPr>
              <a:t> </a:t>
            </a:r>
            <a:r>
              <a:rPr sz="1300" b="1" spc="-150" dirty="0">
                <a:latin typeface="Arial"/>
                <a:cs typeface="Arial"/>
              </a:rPr>
              <a:t>ч</a:t>
            </a:r>
            <a:r>
              <a:rPr sz="1300" b="1" spc="-140" dirty="0">
                <a:latin typeface="Arial"/>
                <a:cs typeface="Arial"/>
              </a:rPr>
              <a:t>у</a:t>
            </a:r>
            <a:r>
              <a:rPr sz="1300" b="1" spc="-160" dirty="0">
                <a:latin typeface="Arial"/>
                <a:cs typeface="Arial"/>
              </a:rPr>
              <a:t>в</a:t>
            </a:r>
            <a:r>
              <a:rPr sz="1300" b="1" spc="-140" dirty="0">
                <a:latin typeface="Arial"/>
                <a:cs typeface="Arial"/>
              </a:rPr>
              <a:t>с</a:t>
            </a:r>
            <a:r>
              <a:rPr sz="1300" b="1" spc="-130" dirty="0">
                <a:latin typeface="Arial"/>
                <a:cs typeface="Arial"/>
              </a:rPr>
              <a:t>т</a:t>
            </a:r>
            <a:r>
              <a:rPr sz="1300" b="1" spc="-160" dirty="0">
                <a:latin typeface="Arial"/>
                <a:cs typeface="Arial"/>
              </a:rPr>
              <a:t>в</a:t>
            </a:r>
            <a:r>
              <a:rPr sz="1300" b="1" spc="-140" dirty="0">
                <a:latin typeface="Arial"/>
                <a:cs typeface="Arial"/>
              </a:rPr>
              <a:t>а</a:t>
            </a:r>
            <a:r>
              <a:rPr sz="1300" b="1" spc="-70" dirty="0">
                <a:latin typeface="Arial"/>
                <a:cs typeface="Arial"/>
              </a:rPr>
              <a:t>,</a:t>
            </a:r>
            <a:r>
              <a:rPr sz="1300" b="1" spc="-40" dirty="0">
                <a:latin typeface="Arial"/>
                <a:cs typeface="Arial"/>
              </a:rPr>
              <a:t> </a:t>
            </a:r>
            <a:r>
              <a:rPr sz="1300" b="1" spc="-180" dirty="0">
                <a:latin typeface="Arial"/>
                <a:cs typeface="Arial"/>
              </a:rPr>
              <a:t>м</a:t>
            </a:r>
            <a:r>
              <a:rPr sz="1300" b="1" spc="-155" dirty="0">
                <a:latin typeface="Arial"/>
                <a:cs typeface="Arial"/>
              </a:rPr>
              <a:t>ыс</a:t>
            </a:r>
            <a:r>
              <a:rPr sz="1300" b="1" spc="-150" dirty="0">
                <a:latin typeface="Arial"/>
                <a:cs typeface="Arial"/>
              </a:rPr>
              <a:t>л</a:t>
            </a:r>
            <a:r>
              <a:rPr sz="1300" b="1" spc="-160" dirty="0">
                <a:latin typeface="Arial"/>
                <a:cs typeface="Arial"/>
              </a:rPr>
              <a:t>и</a:t>
            </a:r>
            <a:r>
              <a:rPr sz="1300" b="1" spc="-80" dirty="0">
                <a:latin typeface="Arial"/>
                <a:cs typeface="Arial"/>
              </a:rPr>
              <a:t>;</a:t>
            </a:r>
            <a:endParaRPr sz="1300">
              <a:latin typeface="Arial"/>
              <a:cs typeface="Arial"/>
            </a:endParaRPr>
          </a:p>
          <a:p>
            <a:pPr marL="12700" marR="83820" algn="just">
              <a:lnSpc>
                <a:spcPct val="100000"/>
              </a:lnSpc>
            </a:pPr>
            <a:r>
              <a:rPr sz="1300" b="1" spc="-155" dirty="0">
                <a:latin typeface="Arial"/>
                <a:cs typeface="Arial"/>
              </a:rPr>
              <a:t>п</a:t>
            </a:r>
            <a:r>
              <a:rPr sz="1300" b="1" spc="-145" dirty="0">
                <a:latin typeface="Arial"/>
                <a:cs typeface="Arial"/>
              </a:rPr>
              <a:t>о</a:t>
            </a:r>
            <a:r>
              <a:rPr sz="1300" b="1" spc="-160" dirty="0">
                <a:latin typeface="Arial"/>
                <a:cs typeface="Arial"/>
              </a:rPr>
              <a:t>д</a:t>
            </a:r>
            <a:r>
              <a:rPr sz="1300" b="1" spc="-155" dirty="0">
                <a:latin typeface="Arial"/>
                <a:cs typeface="Arial"/>
              </a:rPr>
              <a:t>д</a:t>
            </a:r>
            <a:r>
              <a:rPr sz="1300" b="1" spc="-140" dirty="0">
                <a:latin typeface="Arial"/>
                <a:cs typeface="Arial"/>
              </a:rPr>
              <a:t>е</a:t>
            </a:r>
            <a:r>
              <a:rPr sz="1300" b="1" spc="-160" dirty="0">
                <a:latin typeface="Arial"/>
                <a:cs typeface="Arial"/>
              </a:rPr>
              <a:t>рж</a:t>
            </a:r>
            <a:r>
              <a:rPr sz="1300" b="1" spc="-155" dirty="0">
                <a:latin typeface="Arial"/>
                <a:cs typeface="Arial"/>
              </a:rPr>
              <a:t>ив</a:t>
            </a:r>
            <a:r>
              <a:rPr sz="1300" b="1" spc="-140" dirty="0">
                <a:latin typeface="Arial"/>
                <a:cs typeface="Arial"/>
              </a:rPr>
              <a:t>а</a:t>
            </a:r>
            <a:r>
              <a:rPr sz="1300" b="1" spc="-125" dirty="0">
                <a:latin typeface="Arial"/>
                <a:cs typeface="Arial"/>
              </a:rPr>
              <a:t>т</a:t>
            </a:r>
            <a:r>
              <a:rPr sz="1300" b="1" spc="-145" dirty="0">
                <a:latin typeface="Arial"/>
                <a:cs typeface="Arial"/>
              </a:rPr>
              <a:t>ь</a:t>
            </a:r>
            <a:r>
              <a:rPr sz="1300" b="1" spc="-45" dirty="0">
                <a:latin typeface="Arial"/>
                <a:cs typeface="Arial"/>
              </a:rPr>
              <a:t> </a:t>
            </a:r>
            <a:r>
              <a:rPr sz="1300" b="1" spc="-155" dirty="0">
                <a:latin typeface="Arial"/>
                <a:cs typeface="Arial"/>
              </a:rPr>
              <a:t>ли</a:t>
            </a:r>
            <a:r>
              <a:rPr sz="1300" b="1" spc="-150" dirty="0">
                <a:latin typeface="Arial"/>
                <a:cs typeface="Arial"/>
              </a:rPr>
              <a:t>ч</a:t>
            </a:r>
            <a:r>
              <a:rPr sz="1300" b="1" spc="-155" dirty="0">
                <a:latin typeface="Arial"/>
                <a:cs typeface="Arial"/>
              </a:rPr>
              <a:t>н</a:t>
            </a:r>
            <a:r>
              <a:rPr sz="1300" b="1" spc="-145" dirty="0">
                <a:latin typeface="Arial"/>
                <a:cs typeface="Arial"/>
              </a:rPr>
              <a:t>ос</a:t>
            </a:r>
            <a:r>
              <a:rPr sz="1300" b="1" spc="-125" dirty="0">
                <a:latin typeface="Arial"/>
                <a:cs typeface="Arial"/>
              </a:rPr>
              <a:t>т</a:t>
            </a:r>
            <a:r>
              <a:rPr sz="1300" b="1" spc="-155" dirty="0">
                <a:latin typeface="Arial"/>
                <a:cs typeface="Arial"/>
              </a:rPr>
              <a:t>н</a:t>
            </a:r>
            <a:r>
              <a:rPr sz="1300" b="1" spc="-140" dirty="0">
                <a:latin typeface="Arial"/>
                <a:cs typeface="Arial"/>
              </a:rPr>
              <a:t>ое</a:t>
            </a:r>
            <a:r>
              <a:rPr sz="1300" b="1" spc="-45" dirty="0">
                <a:latin typeface="Arial"/>
                <a:cs typeface="Arial"/>
              </a:rPr>
              <a:t> </a:t>
            </a:r>
            <a:r>
              <a:rPr sz="1300" b="1" spc="-125" dirty="0">
                <a:latin typeface="Arial"/>
                <a:cs typeface="Arial"/>
              </a:rPr>
              <a:t>т</a:t>
            </a:r>
            <a:r>
              <a:rPr sz="1300" b="1" spc="-155" dirty="0">
                <a:latin typeface="Arial"/>
                <a:cs typeface="Arial"/>
              </a:rPr>
              <a:t>в</a:t>
            </a:r>
            <a:r>
              <a:rPr sz="1300" b="1" spc="-145" dirty="0">
                <a:latin typeface="Arial"/>
                <a:cs typeface="Arial"/>
              </a:rPr>
              <a:t>о</a:t>
            </a:r>
            <a:r>
              <a:rPr sz="1300" b="1" spc="-155" dirty="0">
                <a:latin typeface="Arial"/>
                <a:cs typeface="Arial"/>
              </a:rPr>
              <a:t>р</a:t>
            </a:r>
            <a:r>
              <a:rPr sz="1300" b="1" spc="-150" dirty="0">
                <a:latin typeface="Arial"/>
                <a:cs typeface="Arial"/>
              </a:rPr>
              <a:t>ч</a:t>
            </a:r>
            <a:r>
              <a:rPr sz="1300" b="1" spc="-140" dirty="0">
                <a:latin typeface="Arial"/>
                <a:cs typeface="Arial"/>
              </a:rPr>
              <a:t>ес</a:t>
            </a:r>
            <a:r>
              <a:rPr sz="1300" b="1" spc="-125" dirty="0">
                <a:latin typeface="Arial"/>
                <a:cs typeface="Arial"/>
              </a:rPr>
              <a:t>к</a:t>
            </a:r>
            <a:r>
              <a:rPr sz="1300" b="1" spc="-140" dirty="0">
                <a:latin typeface="Arial"/>
                <a:cs typeface="Arial"/>
              </a:rPr>
              <a:t>ое</a:t>
            </a:r>
            <a:r>
              <a:rPr sz="1300" b="1" spc="-25" dirty="0">
                <a:latin typeface="Arial"/>
                <a:cs typeface="Arial"/>
              </a:rPr>
              <a:t> </a:t>
            </a:r>
            <a:r>
              <a:rPr sz="1300" b="1" spc="-155" dirty="0">
                <a:latin typeface="Arial"/>
                <a:cs typeface="Arial"/>
              </a:rPr>
              <a:t>н</a:t>
            </a:r>
            <a:r>
              <a:rPr sz="1300" b="1" spc="-140" dirty="0">
                <a:latin typeface="Arial"/>
                <a:cs typeface="Arial"/>
              </a:rPr>
              <a:t>а</a:t>
            </a:r>
            <a:r>
              <a:rPr sz="1300" b="1" spc="-150" dirty="0">
                <a:latin typeface="Arial"/>
                <a:cs typeface="Arial"/>
              </a:rPr>
              <a:t>ч</a:t>
            </a:r>
            <a:r>
              <a:rPr sz="1300" b="1" spc="-140" dirty="0">
                <a:latin typeface="Arial"/>
                <a:cs typeface="Arial"/>
              </a:rPr>
              <a:t>а</a:t>
            </a:r>
            <a:r>
              <a:rPr sz="1300" b="1" spc="-155" dirty="0">
                <a:latin typeface="Arial"/>
                <a:cs typeface="Arial"/>
              </a:rPr>
              <a:t>л</a:t>
            </a:r>
            <a:r>
              <a:rPr sz="1300" b="1" spc="-145" dirty="0">
                <a:latin typeface="Arial"/>
                <a:cs typeface="Arial"/>
              </a:rPr>
              <a:t>о</a:t>
            </a:r>
            <a:r>
              <a:rPr sz="1300" b="1" spc="-55" dirty="0">
                <a:latin typeface="Arial"/>
                <a:cs typeface="Arial"/>
              </a:rPr>
              <a:t> </a:t>
            </a:r>
            <a:r>
              <a:rPr sz="1300" b="1" spc="-145" dirty="0">
                <a:latin typeface="Arial"/>
                <a:cs typeface="Arial"/>
              </a:rPr>
              <a:t>в</a:t>
            </a:r>
            <a:r>
              <a:rPr sz="1300" b="1" spc="-70" dirty="0">
                <a:latin typeface="Arial"/>
                <a:cs typeface="Arial"/>
              </a:rPr>
              <a:t> </a:t>
            </a:r>
            <a:r>
              <a:rPr sz="1300" b="1" spc="-155" dirty="0">
                <a:latin typeface="Arial"/>
                <a:cs typeface="Arial"/>
              </a:rPr>
              <a:t>п</a:t>
            </a:r>
            <a:r>
              <a:rPr sz="1300" b="1" spc="-145" dirty="0">
                <a:latin typeface="Arial"/>
                <a:cs typeface="Arial"/>
              </a:rPr>
              <a:t>р</a:t>
            </a:r>
            <a:r>
              <a:rPr sz="1300" b="1" spc="-155" dirty="0">
                <a:latin typeface="Arial"/>
                <a:cs typeface="Arial"/>
              </a:rPr>
              <a:t>оц</a:t>
            </a:r>
            <a:r>
              <a:rPr sz="1300" b="1" spc="-140" dirty="0">
                <a:latin typeface="Arial"/>
                <a:cs typeface="Arial"/>
              </a:rPr>
              <a:t>есс</a:t>
            </a:r>
            <a:r>
              <a:rPr sz="1300" b="1" spc="-90" dirty="0">
                <a:latin typeface="Arial"/>
                <a:cs typeface="Arial"/>
              </a:rPr>
              <a:t>е  </a:t>
            </a:r>
            <a:r>
              <a:rPr sz="1300" b="1" spc="-160" dirty="0">
                <a:latin typeface="Arial"/>
                <a:cs typeface="Arial"/>
              </a:rPr>
              <a:t>в</a:t>
            </a:r>
            <a:r>
              <a:rPr sz="1300" b="1" spc="-145" dirty="0">
                <a:latin typeface="Arial"/>
                <a:cs typeface="Arial"/>
              </a:rPr>
              <a:t>о</a:t>
            </a:r>
            <a:r>
              <a:rPr sz="1300" b="1" spc="-140" dirty="0">
                <a:latin typeface="Arial"/>
                <a:cs typeface="Arial"/>
              </a:rPr>
              <a:t>с</a:t>
            </a:r>
            <a:r>
              <a:rPr sz="1300" b="1" spc="-155" dirty="0">
                <a:latin typeface="Arial"/>
                <a:cs typeface="Arial"/>
              </a:rPr>
              <a:t>п</a:t>
            </a:r>
            <a:r>
              <a:rPr sz="1300" b="1" spc="-145" dirty="0">
                <a:latin typeface="Arial"/>
                <a:cs typeface="Arial"/>
              </a:rPr>
              <a:t>р</a:t>
            </a:r>
            <a:r>
              <a:rPr sz="1300" b="1" spc="-160" dirty="0">
                <a:latin typeface="Arial"/>
                <a:cs typeface="Arial"/>
              </a:rPr>
              <a:t>и</a:t>
            </a:r>
            <a:r>
              <a:rPr sz="1300" b="1" spc="-140" dirty="0">
                <a:latin typeface="Arial"/>
                <a:cs typeface="Arial"/>
              </a:rPr>
              <a:t>я</a:t>
            </a:r>
            <a:r>
              <a:rPr sz="1300" b="1" spc="-125" dirty="0">
                <a:latin typeface="Arial"/>
                <a:cs typeface="Arial"/>
              </a:rPr>
              <a:t>т</a:t>
            </a:r>
            <a:r>
              <a:rPr sz="1300" b="1" spc="-160" dirty="0">
                <a:latin typeface="Arial"/>
                <a:cs typeface="Arial"/>
              </a:rPr>
              <a:t>и</a:t>
            </a:r>
            <a:r>
              <a:rPr sz="1300" b="1" spc="-140" dirty="0">
                <a:latin typeface="Arial"/>
                <a:cs typeface="Arial"/>
              </a:rPr>
              <a:t>я</a:t>
            </a:r>
            <a:r>
              <a:rPr sz="1300" b="1" spc="-40" dirty="0">
                <a:latin typeface="Arial"/>
                <a:cs typeface="Arial"/>
              </a:rPr>
              <a:t> </a:t>
            </a:r>
            <a:r>
              <a:rPr sz="1300" b="1" spc="-155" dirty="0">
                <a:latin typeface="Arial"/>
                <a:cs typeface="Arial"/>
              </a:rPr>
              <a:t>п</a:t>
            </a:r>
            <a:r>
              <a:rPr sz="1300" b="1" spc="-145" dirty="0">
                <a:latin typeface="Arial"/>
                <a:cs typeface="Arial"/>
              </a:rPr>
              <a:t>р</a:t>
            </a:r>
            <a:r>
              <a:rPr sz="1300" b="1" spc="-140" dirty="0">
                <a:latin typeface="Arial"/>
                <a:cs typeface="Arial"/>
              </a:rPr>
              <a:t>е</a:t>
            </a:r>
            <a:r>
              <a:rPr sz="1300" b="1" spc="-125" dirty="0">
                <a:latin typeface="Arial"/>
                <a:cs typeface="Arial"/>
              </a:rPr>
              <a:t>к</a:t>
            </a:r>
            <a:r>
              <a:rPr sz="1300" b="1" spc="-155" dirty="0">
                <a:latin typeface="Arial"/>
                <a:cs typeface="Arial"/>
              </a:rPr>
              <a:t>р</a:t>
            </a:r>
            <a:r>
              <a:rPr sz="1300" b="1" spc="-140" dirty="0">
                <a:latin typeface="Arial"/>
                <a:cs typeface="Arial"/>
              </a:rPr>
              <a:t>а</a:t>
            </a:r>
            <a:r>
              <a:rPr sz="1300" b="1" spc="-145" dirty="0">
                <a:latin typeface="Arial"/>
                <a:cs typeface="Arial"/>
              </a:rPr>
              <a:t>с</a:t>
            </a:r>
            <a:r>
              <a:rPr sz="1300" b="1" spc="-155" dirty="0">
                <a:latin typeface="Arial"/>
                <a:cs typeface="Arial"/>
              </a:rPr>
              <a:t>н</a:t>
            </a:r>
            <a:r>
              <a:rPr sz="1300" b="1" spc="-130" dirty="0">
                <a:latin typeface="Arial"/>
                <a:cs typeface="Arial"/>
              </a:rPr>
              <a:t>ого</a:t>
            </a:r>
            <a:r>
              <a:rPr sz="1300" b="1" spc="-40" dirty="0">
                <a:latin typeface="Arial"/>
                <a:cs typeface="Arial"/>
              </a:rPr>
              <a:t> </a:t>
            </a:r>
            <a:r>
              <a:rPr sz="1300" b="1" spc="-150" dirty="0">
                <a:latin typeface="Arial"/>
                <a:cs typeface="Arial"/>
              </a:rPr>
              <a:t>и</a:t>
            </a:r>
            <a:r>
              <a:rPr sz="1300" b="1" spc="-70" dirty="0">
                <a:latin typeface="Arial"/>
                <a:cs typeface="Arial"/>
              </a:rPr>
              <a:t> </a:t>
            </a:r>
            <a:r>
              <a:rPr sz="1300" b="1" spc="-145" dirty="0">
                <a:latin typeface="Arial"/>
                <a:cs typeface="Arial"/>
              </a:rPr>
              <a:t>со</a:t>
            </a:r>
            <a:r>
              <a:rPr sz="1300" b="1" spc="-140" dirty="0">
                <a:latin typeface="Arial"/>
                <a:cs typeface="Arial"/>
              </a:rPr>
              <a:t>бс</a:t>
            </a:r>
            <a:r>
              <a:rPr sz="1300" b="1" spc="-125" dirty="0">
                <a:latin typeface="Arial"/>
                <a:cs typeface="Arial"/>
              </a:rPr>
              <a:t>т</a:t>
            </a:r>
            <a:r>
              <a:rPr sz="1300" b="1" spc="-160" dirty="0">
                <a:latin typeface="Arial"/>
                <a:cs typeface="Arial"/>
              </a:rPr>
              <a:t>в</a:t>
            </a:r>
            <a:r>
              <a:rPr sz="1300" b="1" spc="-140" dirty="0">
                <a:latin typeface="Arial"/>
                <a:cs typeface="Arial"/>
              </a:rPr>
              <a:t>е</a:t>
            </a:r>
            <a:r>
              <a:rPr sz="1300" b="1" spc="-155" dirty="0">
                <a:latin typeface="Arial"/>
                <a:cs typeface="Arial"/>
              </a:rPr>
              <a:t>нн</a:t>
            </a:r>
            <a:r>
              <a:rPr sz="1300" b="1" spc="-150" dirty="0">
                <a:latin typeface="Arial"/>
                <a:cs typeface="Arial"/>
              </a:rPr>
              <a:t>ой</a:t>
            </a:r>
            <a:r>
              <a:rPr sz="1300" b="1" spc="-45" dirty="0">
                <a:latin typeface="Arial"/>
                <a:cs typeface="Arial"/>
              </a:rPr>
              <a:t> </a:t>
            </a:r>
            <a:r>
              <a:rPr sz="1300" b="1" spc="-160" dirty="0">
                <a:latin typeface="Arial"/>
                <a:cs typeface="Arial"/>
              </a:rPr>
              <a:t>и</a:t>
            </a:r>
            <a:r>
              <a:rPr sz="1300" b="1" spc="-140" dirty="0">
                <a:latin typeface="Arial"/>
                <a:cs typeface="Arial"/>
              </a:rPr>
              <a:t>зобраз</a:t>
            </a:r>
            <a:r>
              <a:rPr sz="1300" b="1" spc="-160" dirty="0">
                <a:latin typeface="Arial"/>
                <a:cs typeface="Arial"/>
              </a:rPr>
              <a:t>и</a:t>
            </a:r>
            <a:r>
              <a:rPr sz="1300" b="1" spc="-125" dirty="0">
                <a:latin typeface="Arial"/>
                <a:cs typeface="Arial"/>
              </a:rPr>
              <a:t>т</a:t>
            </a:r>
            <a:r>
              <a:rPr sz="1300" b="1" spc="-140" dirty="0">
                <a:latin typeface="Arial"/>
                <a:cs typeface="Arial"/>
              </a:rPr>
              <a:t>е</a:t>
            </a:r>
            <a:r>
              <a:rPr sz="1300" b="1" spc="-165" dirty="0">
                <a:latin typeface="Arial"/>
                <a:cs typeface="Arial"/>
              </a:rPr>
              <a:t>л</a:t>
            </a:r>
            <a:r>
              <a:rPr sz="1300" b="1" spc="-155" dirty="0">
                <a:latin typeface="Arial"/>
                <a:cs typeface="Arial"/>
              </a:rPr>
              <a:t>ьн</a:t>
            </a:r>
            <a:r>
              <a:rPr sz="1300" b="1" spc="-110" dirty="0">
                <a:latin typeface="Arial"/>
                <a:cs typeface="Arial"/>
              </a:rPr>
              <a:t>ой  </a:t>
            </a:r>
            <a:r>
              <a:rPr sz="1300" b="1" spc="-140" dirty="0">
                <a:latin typeface="Arial"/>
                <a:cs typeface="Arial"/>
              </a:rPr>
              <a:t>деятельности;</a:t>
            </a:r>
            <a:endParaRPr sz="1300">
              <a:latin typeface="Arial"/>
              <a:cs typeface="Arial"/>
            </a:endParaRPr>
          </a:p>
          <a:p>
            <a:pPr marL="12700" marR="309245" algn="just">
              <a:lnSpc>
                <a:spcPct val="100000"/>
              </a:lnSpc>
            </a:pPr>
            <a:r>
              <a:rPr sz="1300" b="1" spc="-145" dirty="0">
                <a:latin typeface="Arial"/>
                <a:cs typeface="Arial"/>
              </a:rPr>
              <a:t>развивать художественно-творческие способности </a:t>
            </a:r>
            <a:r>
              <a:rPr sz="1300" b="1" spc="-135" dirty="0">
                <a:latin typeface="Arial"/>
                <a:cs typeface="Arial"/>
              </a:rPr>
              <a:t>у </a:t>
            </a:r>
            <a:r>
              <a:rPr sz="1300" b="1" spc="-130" dirty="0">
                <a:latin typeface="Arial"/>
                <a:cs typeface="Arial"/>
              </a:rPr>
              <a:t> </a:t>
            </a:r>
            <a:r>
              <a:rPr sz="1300" b="1" spc="-140" dirty="0">
                <a:latin typeface="Arial"/>
                <a:cs typeface="Arial"/>
              </a:rPr>
              <a:t>детей</a:t>
            </a:r>
            <a:r>
              <a:rPr sz="1300" b="1" spc="-55" dirty="0">
                <a:latin typeface="Arial"/>
                <a:cs typeface="Arial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45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различных</a:t>
            </a:r>
            <a:r>
              <a:rPr sz="1300" spc="-50" dirty="0">
                <a:latin typeface="Microsoft Sans Serif"/>
                <a:cs typeface="Microsoft Sans Serif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видах</a:t>
            </a:r>
            <a:r>
              <a:rPr sz="1300" spc="-45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изобразительной</a:t>
            </a:r>
            <a:r>
              <a:rPr sz="1300" spc="-75" dirty="0">
                <a:latin typeface="Microsoft Sans Serif"/>
                <a:cs typeface="Microsoft Sans Serif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деятельности;</a:t>
            </a:r>
            <a:endParaRPr sz="13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300" spc="-125" dirty="0">
                <a:latin typeface="Microsoft Sans Serif"/>
                <a:cs typeface="Microsoft Sans Serif"/>
              </a:rPr>
              <a:t>с</a:t>
            </a:r>
            <a:r>
              <a:rPr sz="1300" spc="-145" dirty="0">
                <a:latin typeface="Microsoft Sans Serif"/>
                <a:cs typeface="Microsoft Sans Serif"/>
              </a:rPr>
              <a:t>о</a:t>
            </a:r>
            <a:r>
              <a:rPr sz="1300" spc="-165" dirty="0">
                <a:latin typeface="Microsoft Sans Serif"/>
                <a:cs typeface="Microsoft Sans Serif"/>
              </a:rPr>
              <a:t>з</a:t>
            </a:r>
            <a:r>
              <a:rPr sz="1300" spc="-140" dirty="0">
                <a:latin typeface="Microsoft Sans Serif"/>
                <a:cs typeface="Microsoft Sans Serif"/>
              </a:rPr>
              <a:t>д</a:t>
            </a:r>
            <a:r>
              <a:rPr sz="1300" spc="-135" dirty="0">
                <a:latin typeface="Microsoft Sans Serif"/>
                <a:cs typeface="Microsoft Sans Serif"/>
              </a:rPr>
              <a:t>ав</a:t>
            </a:r>
            <a:r>
              <a:rPr sz="1300" spc="-130" dirty="0">
                <a:latin typeface="Microsoft Sans Serif"/>
                <a:cs typeface="Microsoft Sans Serif"/>
              </a:rPr>
              <a:t>ат</a:t>
            </a:r>
            <a:r>
              <a:rPr sz="1300" spc="-125" dirty="0">
                <a:latin typeface="Microsoft Sans Serif"/>
                <a:cs typeface="Microsoft Sans Serif"/>
              </a:rPr>
              <a:t>ь</a:t>
            </a:r>
            <a:r>
              <a:rPr sz="1300" spc="-45" dirty="0">
                <a:latin typeface="Microsoft Sans Serif"/>
                <a:cs typeface="Microsoft Sans Serif"/>
              </a:rPr>
              <a:t> </a:t>
            </a:r>
            <a:r>
              <a:rPr sz="1300" spc="-125" dirty="0">
                <a:latin typeface="Microsoft Sans Serif"/>
                <a:cs typeface="Microsoft Sans Serif"/>
              </a:rPr>
              <a:t>у</a:t>
            </a:r>
            <a:r>
              <a:rPr sz="1300" spc="-130" dirty="0">
                <a:latin typeface="Microsoft Sans Serif"/>
                <a:cs typeface="Microsoft Sans Serif"/>
              </a:rPr>
              <a:t>с</a:t>
            </a:r>
            <a:r>
              <a:rPr sz="1300" spc="-125" dirty="0">
                <a:latin typeface="Microsoft Sans Serif"/>
                <a:cs typeface="Microsoft Sans Serif"/>
              </a:rPr>
              <a:t>л</a:t>
            </a:r>
            <a:r>
              <a:rPr sz="1300" spc="-135" dirty="0">
                <a:latin typeface="Microsoft Sans Serif"/>
                <a:cs typeface="Microsoft Sans Serif"/>
              </a:rPr>
              <a:t>ови</a:t>
            </a:r>
            <a:r>
              <a:rPr sz="1300" spc="-130" dirty="0">
                <a:latin typeface="Microsoft Sans Serif"/>
                <a:cs typeface="Microsoft Sans Serif"/>
              </a:rPr>
              <a:t>я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40" dirty="0">
                <a:latin typeface="Microsoft Sans Serif"/>
                <a:cs typeface="Microsoft Sans Serif"/>
              </a:rPr>
              <a:t>д</a:t>
            </a:r>
            <a:r>
              <a:rPr sz="1300" spc="-125" dirty="0">
                <a:latin typeface="Microsoft Sans Serif"/>
                <a:cs typeface="Microsoft Sans Serif"/>
              </a:rPr>
              <a:t>л</a:t>
            </a:r>
            <a:r>
              <a:rPr sz="1300" spc="-130" dirty="0">
                <a:latin typeface="Microsoft Sans Serif"/>
                <a:cs typeface="Microsoft Sans Serif"/>
              </a:rPr>
              <a:t>я</a:t>
            </a:r>
            <a:r>
              <a:rPr sz="1300" spc="-50" dirty="0">
                <a:latin typeface="Microsoft Sans Serif"/>
                <a:cs typeface="Microsoft Sans Serif"/>
              </a:rPr>
              <a:t> </a:t>
            </a:r>
            <a:r>
              <a:rPr sz="1300" spc="-125" dirty="0">
                <a:latin typeface="Microsoft Sans Serif"/>
                <a:cs typeface="Microsoft Sans Serif"/>
              </a:rPr>
              <a:t>с</a:t>
            </a:r>
            <a:r>
              <a:rPr sz="1300" spc="-145" dirty="0">
                <a:latin typeface="Microsoft Sans Serif"/>
                <a:cs typeface="Microsoft Sans Serif"/>
              </a:rPr>
              <a:t>а</a:t>
            </a:r>
            <a:r>
              <a:rPr sz="1300" spc="-165" dirty="0">
                <a:latin typeface="Microsoft Sans Serif"/>
                <a:cs typeface="Microsoft Sans Serif"/>
              </a:rPr>
              <a:t>мо</a:t>
            </a:r>
            <a:r>
              <a:rPr sz="1300" spc="-140" dirty="0">
                <a:latin typeface="Microsoft Sans Serif"/>
                <a:cs typeface="Microsoft Sans Serif"/>
              </a:rPr>
              <a:t>с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0" dirty="0">
                <a:latin typeface="Microsoft Sans Serif"/>
                <a:cs typeface="Microsoft Sans Serif"/>
              </a:rPr>
              <a:t>ояте</a:t>
            </a:r>
            <a:r>
              <a:rPr sz="1300" spc="-135" dirty="0">
                <a:latin typeface="Microsoft Sans Serif"/>
                <a:cs typeface="Microsoft Sans Serif"/>
              </a:rPr>
              <a:t>л</a:t>
            </a:r>
            <a:r>
              <a:rPr sz="1300" spc="-145" dirty="0">
                <a:latin typeface="Microsoft Sans Serif"/>
                <a:cs typeface="Microsoft Sans Serif"/>
              </a:rPr>
              <a:t>ьно</a:t>
            </a:r>
            <a:r>
              <a:rPr sz="1300" spc="-110" dirty="0">
                <a:latin typeface="Microsoft Sans Serif"/>
                <a:cs typeface="Microsoft Sans Serif"/>
              </a:rPr>
              <a:t>г</a:t>
            </a:r>
            <a:r>
              <a:rPr sz="1300" spc="-135" dirty="0">
                <a:latin typeface="Microsoft Sans Serif"/>
                <a:cs typeface="Microsoft Sans Serif"/>
              </a:rPr>
              <a:t>о</a:t>
            </a:r>
            <a:r>
              <a:rPr sz="1300" spc="-40" dirty="0">
                <a:latin typeface="Microsoft Sans Serif"/>
                <a:cs typeface="Microsoft Sans Serif"/>
              </a:rPr>
              <a:t> </a:t>
            </a:r>
            <a:r>
              <a:rPr sz="1300" spc="-125" dirty="0">
                <a:latin typeface="Microsoft Sans Serif"/>
                <a:cs typeface="Microsoft Sans Serif"/>
              </a:rPr>
              <a:t>х</a:t>
            </a:r>
            <a:r>
              <a:rPr sz="1300" spc="-130" dirty="0">
                <a:latin typeface="Microsoft Sans Serif"/>
                <a:cs typeface="Microsoft Sans Serif"/>
              </a:rPr>
              <a:t>у</a:t>
            </a:r>
            <a:r>
              <a:rPr sz="1300" spc="-140" dirty="0">
                <a:latin typeface="Microsoft Sans Serif"/>
                <a:cs typeface="Microsoft Sans Serif"/>
              </a:rPr>
              <a:t>д</a:t>
            </a:r>
            <a:r>
              <a:rPr sz="1300" spc="-160" dirty="0">
                <a:latin typeface="Microsoft Sans Serif"/>
                <a:cs typeface="Microsoft Sans Serif"/>
              </a:rPr>
              <a:t>о</a:t>
            </a:r>
            <a:r>
              <a:rPr sz="1300" spc="-204" dirty="0">
                <a:latin typeface="Microsoft Sans Serif"/>
                <a:cs typeface="Microsoft Sans Serif"/>
              </a:rPr>
              <a:t>ж</a:t>
            </a:r>
            <a:r>
              <a:rPr sz="1300" spc="-140" dirty="0">
                <a:latin typeface="Microsoft Sans Serif"/>
                <a:cs typeface="Microsoft Sans Serif"/>
              </a:rPr>
              <a:t>е</a:t>
            </a:r>
            <a:r>
              <a:rPr sz="1300" spc="-130" dirty="0">
                <a:latin typeface="Microsoft Sans Serif"/>
                <a:cs typeface="Microsoft Sans Serif"/>
              </a:rPr>
              <a:t>с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0" dirty="0">
                <a:latin typeface="Microsoft Sans Serif"/>
                <a:cs typeface="Microsoft Sans Serif"/>
              </a:rPr>
              <a:t>в</a:t>
            </a:r>
            <a:r>
              <a:rPr sz="1300" spc="-140" dirty="0">
                <a:latin typeface="Microsoft Sans Serif"/>
                <a:cs typeface="Microsoft Sans Serif"/>
              </a:rPr>
              <a:t>енно</a:t>
            </a:r>
            <a:r>
              <a:rPr sz="1300" spc="-105" dirty="0">
                <a:latin typeface="Microsoft Sans Serif"/>
                <a:cs typeface="Microsoft Sans Serif"/>
              </a:rPr>
              <a:t>г</a:t>
            </a:r>
            <a:r>
              <a:rPr sz="1300" spc="-135" dirty="0">
                <a:latin typeface="Microsoft Sans Serif"/>
                <a:cs typeface="Microsoft Sans Serif"/>
              </a:rPr>
              <a:t>о</a:t>
            </a:r>
            <a:endParaRPr sz="13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25" dirty="0">
                <a:latin typeface="Microsoft Sans Serif"/>
                <a:cs typeface="Microsoft Sans Serif"/>
              </a:rPr>
              <a:t>в</a:t>
            </a:r>
            <a:r>
              <a:rPr sz="1300" spc="-145" dirty="0">
                <a:latin typeface="Microsoft Sans Serif"/>
                <a:cs typeface="Microsoft Sans Serif"/>
              </a:rPr>
              <a:t>о</a:t>
            </a:r>
            <a:r>
              <a:rPr sz="1300" spc="-140" dirty="0">
                <a:latin typeface="Microsoft Sans Serif"/>
                <a:cs typeface="Microsoft Sans Serif"/>
              </a:rPr>
              <a:t>рч</a:t>
            </a:r>
            <a:r>
              <a:rPr sz="1300" spc="-150" dirty="0">
                <a:latin typeface="Microsoft Sans Serif"/>
                <a:cs typeface="Microsoft Sans Serif"/>
              </a:rPr>
              <a:t>е</a:t>
            </a:r>
            <a:r>
              <a:rPr sz="1300" spc="-125" dirty="0">
                <a:latin typeface="Microsoft Sans Serif"/>
                <a:cs typeface="Microsoft Sans Serif"/>
              </a:rPr>
              <a:t>с</a:t>
            </a:r>
            <a:r>
              <a:rPr sz="1300" spc="-110" dirty="0">
                <a:latin typeface="Microsoft Sans Serif"/>
                <a:cs typeface="Microsoft Sans Serif"/>
              </a:rPr>
              <a:t>т</a:t>
            </a:r>
            <a:r>
              <a:rPr sz="1300" spc="-130" dirty="0">
                <a:latin typeface="Microsoft Sans Serif"/>
                <a:cs typeface="Microsoft Sans Serif"/>
              </a:rPr>
              <a:t>ва</a:t>
            </a:r>
            <a:r>
              <a:rPr sz="1300" spc="-65" dirty="0">
                <a:latin typeface="Microsoft Sans Serif"/>
                <a:cs typeface="Microsoft Sans Serif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дет</a:t>
            </a:r>
            <a:r>
              <a:rPr sz="1300" spc="-140" dirty="0">
                <a:latin typeface="Microsoft Sans Serif"/>
                <a:cs typeface="Microsoft Sans Serif"/>
              </a:rPr>
              <a:t>е</a:t>
            </a:r>
            <a:r>
              <a:rPr sz="1300" spc="-135" dirty="0">
                <a:latin typeface="Microsoft Sans Serif"/>
                <a:cs typeface="Microsoft Sans Serif"/>
              </a:rPr>
              <a:t>й</a:t>
            </a:r>
            <a:endParaRPr sz="13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988" y="1818132"/>
            <a:ext cx="172211" cy="17373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4903" y="1767839"/>
            <a:ext cx="172212" cy="17221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4903" y="2761488"/>
            <a:ext cx="172212" cy="17373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4903" y="3156204"/>
            <a:ext cx="172212" cy="17373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4903" y="4189476"/>
            <a:ext cx="172212" cy="17221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175" y="4200144"/>
            <a:ext cx="173736" cy="17373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3463" y="2420111"/>
            <a:ext cx="172212" cy="17221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656" y="4572000"/>
            <a:ext cx="173736" cy="17221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175" y="3601211"/>
            <a:ext cx="173736" cy="1722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272" y="755904"/>
            <a:ext cx="7348855" cy="641985"/>
          </a:xfrm>
          <a:custGeom>
            <a:avLst/>
            <a:gdLst/>
            <a:ahLst/>
            <a:cxnLst/>
            <a:rect l="l" t="t" r="r" b="b"/>
            <a:pathLst>
              <a:path w="7348855" h="641985">
                <a:moveTo>
                  <a:pt x="7348728" y="0"/>
                </a:moveTo>
                <a:lnTo>
                  <a:pt x="320801" y="0"/>
                </a:lnTo>
                <a:lnTo>
                  <a:pt x="0" y="320801"/>
                </a:lnTo>
                <a:lnTo>
                  <a:pt x="320801" y="641604"/>
                </a:lnTo>
                <a:lnTo>
                  <a:pt x="7348728" y="641604"/>
                </a:lnTo>
                <a:lnTo>
                  <a:pt x="7348728" y="0"/>
                </a:lnTo>
                <a:close/>
              </a:path>
            </a:pathLst>
          </a:custGeom>
          <a:solidFill>
            <a:srgbClr val="96857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2295" y="94488"/>
            <a:ext cx="542544" cy="47548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30" dirty="0"/>
              <a:t>21.3.1.</a:t>
            </a:r>
            <a:r>
              <a:rPr spc="-114" dirty="0"/>
              <a:t> </a:t>
            </a:r>
            <a:r>
              <a:rPr spc="-215" dirty="0"/>
              <a:t>В</a:t>
            </a:r>
            <a:r>
              <a:rPr spc="-75" dirty="0"/>
              <a:t> </a:t>
            </a:r>
            <a:r>
              <a:rPr spc="-170" dirty="0"/>
              <a:t>области</a:t>
            </a:r>
            <a:r>
              <a:rPr spc="-80" dirty="0"/>
              <a:t> </a:t>
            </a:r>
            <a:r>
              <a:rPr spc="-165" dirty="0"/>
              <a:t>художественно-эстетического</a:t>
            </a:r>
            <a:r>
              <a:rPr spc="-110" dirty="0"/>
              <a:t> </a:t>
            </a:r>
            <a:r>
              <a:rPr spc="-170" dirty="0"/>
              <a:t>развития</a:t>
            </a:r>
            <a:r>
              <a:rPr spc="-70" dirty="0"/>
              <a:t> </a:t>
            </a:r>
            <a:r>
              <a:rPr spc="-185" dirty="0"/>
              <a:t>основными</a:t>
            </a:r>
            <a:r>
              <a:rPr spc="-70" dirty="0"/>
              <a:t> </a:t>
            </a:r>
            <a:r>
              <a:rPr spc="-180" dirty="0"/>
              <a:t>задачами </a:t>
            </a:r>
            <a:r>
              <a:rPr spc="-430" dirty="0"/>
              <a:t> </a:t>
            </a:r>
            <a:r>
              <a:rPr spc="-180" dirty="0"/>
              <a:t>обр</a:t>
            </a:r>
            <a:r>
              <a:rPr spc="-160" dirty="0"/>
              <a:t>а</a:t>
            </a:r>
            <a:r>
              <a:rPr spc="-175" dirty="0"/>
              <a:t>зов</a:t>
            </a:r>
            <a:r>
              <a:rPr spc="-165" dirty="0"/>
              <a:t>а</a:t>
            </a:r>
            <a:r>
              <a:rPr spc="-155" dirty="0"/>
              <a:t>т</a:t>
            </a:r>
            <a:r>
              <a:rPr spc="-185" dirty="0"/>
              <a:t>ельн</a:t>
            </a:r>
            <a:r>
              <a:rPr spc="-180" dirty="0"/>
              <a:t>о</a:t>
            </a:r>
            <a:r>
              <a:rPr spc="-185" dirty="0"/>
              <a:t>й</a:t>
            </a:r>
            <a:r>
              <a:rPr spc="-85" dirty="0"/>
              <a:t> </a:t>
            </a:r>
            <a:r>
              <a:rPr spc="-175" dirty="0"/>
              <a:t>дея</a:t>
            </a:r>
            <a:r>
              <a:rPr spc="-155" dirty="0"/>
              <a:t>т</a:t>
            </a:r>
            <a:r>
              <a:rPr spc="-185" dirty="0"/>
              <a:t>ельн</a:t>
            </a:r>
            <a:r>
              <a:rPr spc="-180" dirty="0"/>
              <a:t>о</a:t>
            </a:r>
            <a:r>
              <a:rPr spc="-160" dirty="0"/>
              <a:t>ст</a:t>
            </a:r>
            <a:r>
              <a:rPr spc="-180" dirty="0"/>
              <a:t>и</a:t>
            </a:r>
            <a:r>
              <a:rPr spc="-90" dirty="0"/>
              <a:t> </a:t>
            </a:r>
            <a:r>
              <a:rPr spc="-175" dirty="0"/>
              <a:t>я</a:t>
            </a:r>
            <a:r>
              <a:rPr spc="-200" dirty="0"/>
              <a:t>вляю</a:t>
            </a:r>
            <a:r>
              <a:rPr spc="-150" dirty="0"/>
              <a:t>т</a:t>
            </a:r>
            <a:r>
              <a:rPr spc="-170" dirty="0"/>
              <a:t>ся</a:t>
            </a:r>
            <a:r>
              <a:rPr spc="-100" dirty="0"/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4370" y="1192075"/>
            <a:ext cx="3408679" cy="361124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700" b="1" spc="-240" dirty="0">
                <a:latin typeface="Arial"/>
                <a:cs typeface="Arial"/>
              </a:rPr>
              <a:t>О</a:t>
            </a:r>
            <a:r>
              <a:rPr sz="1700" b="1" spc="-150" dirty="0">
                <a:latin typeface="Arial"/>
                <a:cs typeface="Arial"/>
              </a:rPr>
              <a:t>т</a:t>
            </a:r>
            <a:r>
              <a:rPr sz="1700" b="1" spc="-85" dirty="0">
                <a:latin typeface="Arial"/>
                <a:cs typeface="Arial"/>
              </a:rPr>
              <a:t> </a:t>
            </a:r>
            <a:r>
              <a:rPr sz="1700" b="1" spc="-170" dirty="0">
                <a:latin typeface="Arial"/>
                <a:cs typeface="Arial"/>
              </a:rPr>
              <a:t>5</a:t>
            </a:r>
            <a:r>
              <a:rPr sz="1700" b="1" spc="-105" dirty="0">
                <a:latin typeface="Arial"/>
                <a:cs typeface="Arial"/>
              </a:rPr>
              <a:t>-</a:t>
            </a:r>
            <a:r>
              <a:rPr sz="1700" b="1" spc="-155" dirty="0">
                <a:latin typeface="Arial"/>
                <a:cs typeface="Arial"/>
              </a:rPr>
              <a:t>т</a:t>
            </a:r>
            <a:r>
              <a:rPr sz="1700" b="1" spc="-190" dirty="0">
                <a:latin typeface="Arial"/>
                <a:cs typeface="Arial"/>
              </a:rPr>
              <a:t>и</a:t>
            </a:r>
            <a:r>
              <a:rPr sz="1700" b="1" spc="-85" dirty="0">
                <a:latin typeface="Arial"/>
                <a:cs typeface="Arial"/>
              </a:rPr>
              <a:t> </a:t>
            </a:r>
            <a:r>
              <a:rPr sz="1700" b="1" spc="-190" dirty="0">
                <a:latin typeface="Arial"/>
                <a:cs typeface="Arial"/>
              </a:rPr>
              <a:t>до</a:t>
            </a:r>
            <a:r>
              <a:rPr sz="1700" b="1" spc="-95" dirty="0">
                <a:latin typeface="Arial"/>
                <a:cs typeface="Arial"/>
              </a:rPr>
              <a:t> </a:t>
            </a:r>
            <a:r>
              <a:rPr sz="1700" b="1" spc="-165" dirty="0">
                <a:latin typeface="Arial"/>
                <a:cs typeface="Arial"/>
              </a:rPr>
              <a:t>6</a:t>
            </a:r>
            <a:r>
              <a:rPr sz="1700" b="1" spc="-105" dirty="0">
                <a:latin typeface="Arial"/>
                <a:cs typeface="Arial"/>
              </a:rPr>
              <a:t>-</a:t>
            </a:r>
            <a:r>
              <a:rPr sz="1700" b="1" spc="-170" dirty="0">
                <a:latin typeface="Arial"/>
                <a:cs typeface="Arial"/>
              </a:rPr>
              <a:t>ти</a:t>
            </a:r>
            <a:r>
              <a:rPr sz="1700" b="1" spc="-100" dirty="0">
                <a:latin typeface="Arial"/>
                <a:cs typeface="Arial"/>
              </a:rPr>
              <a:t> </a:t>
            </a:r>
            <a:r>
              <a:rPr sz="1700" b="1" spc="-170" dirty="0">
                <a:latin typeface="Arial"/>
                <a:cs typeface="Arial"/>
              </a:rPr>
              <a:t>лет</a:t>
            </a:r>
            <a:endParaRPr sz="1700">
              <a:latin typeface="Arial"/>
              <a:cs typeface="Arial"/>
            </a:endParaRPr>
          </a:p>
          <a:p>
            <a:pPr marL="56515">
              <a:lnSpc>
                <a:spcPct val="100000"/>
              </a:lnSpc>
              <a:spcBef>
                <a:spcPts val="405"/>
              </a:spcBef>
            </a:pPr>
            <a:r>
              <a:rPr sz="1500" b="1" spc="-170" dirty="0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500" b="1" spc="-165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500" b="1" spc="-175" dirty="0">
                <a:solidFill>
                  <a:srgbClr val="C00000"/>
                </a:solidFill>
                <a:latin typeface="Arial"/>
                <a:cs typeface="Arial"/>
              </a:rPr>
              <a:t>б</a:t>
            </a:r>
            <a:r>
              <a:rPr sz="1500" b="1" spc="-240" dirty="0">
                <a:solidFill>
                  <a:srgbClr val="C00000"/>
                </a:solidFill>
                <a:latin typeface="Arial"/>
                <a:cs typeface="Arial"/>
              </a:rPr>
              <a:t>щ</a:t>
            </a:r>
            <a:r>
              <a:rPr sz="1500" b="1" spc="-165" dirty="0">
                <a:solidFill>
                  <a:srgbClr val="C00000"/>
                </a:solidFill>
                <a:latin typeface="Arial"/>
                <a:cs typeface="Arial"/>
              </a:rPr>
              <a:t>ени</a:t>
            </a:r>
            <a:r>
              <a:rPr sz="1500" b="1" spc="-15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500" b="1" spc="-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500" b="1" spc="-135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5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500" b="1" spc="-160" dirty="0">
                <a:solidFill>
                  <a:srgbClr val="C00000"/>
                </a:solidFill>
                <a:latin typeface="Arial"/>
                <a:cs typeface="Arial"/>
              </a:rPr>
              <a:t>ис</a:t>
            </a:r>
            <a:r>
              <a:rPr sz="1500" b="1" spc="-145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усс</a:t>
            </a:r>
            <a:r>
              <a:rPr sz="1500" b="1" spc="-145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500" b="1" spc="-135" dirty="0">
                <a:solidFill>
                  <a:srgbClr val="C00000"/>
                </a:solidFill>
                <a:latin typeface="Arial"/>
                <a:cs typeface="Arial"/>
              </a:rPr>
              <a:t>ву:</a:t>
            </a:r>
            <a:endParaRPr sz="1500">
              <a:latin typeface="Arial"/>
              <a:cs typeface="Arial"/>
            </a:endParaRPr>
          </a:p>
          <a:p>
            <a:pPr marL="56515" marR="5080">
              <a:lnSpc>
                <a:spcPct val="100000"/>
              </a:lnSpc>
              <a:spcBef>
                <a:spcPts val="5"/>
              </a:spcBef>
            </a:pPr>
            <a:r>
              <a:rPr sz="1400" b="1" spc="-155" dirty="0">
                <a:latin typeface="Arial"/>
                <a:cs typeface="Arial"/>
              </a:rPr>
              <a:t>поддерживать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личностные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проявления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детей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п</a:t>
            </a:r>
            <a:r>
              <a:rPr sz="1400" spc="-145" dirty="0">
                <a:latin typeface="Microsoft Sans Serif"/>
                <a:cs typeface="Microsoft Sans Serif"/>
              </a:rPr>
              <a:t>ро</a:t>
            </a:r>
            <a:r>
              <a:rPr sz="1400" spc="-135" dirty="0">
                <a:latin typeface="Microsoft Sans Serif"/>
                <a:cs typeface="Microsoft Sans Serif"/>
              </a:rPr>
              <a:t>цессе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о</a:t>
            </a:r>
            <a:r>
              <a:rPr sz="1400" spc="-140" dirty="0">
                <a:latin typeface="Microsoft Sans Serif"/>
                <a:cs typeface="Microsoft Sans Serif"/>
              </a:rPr>
              <a:t>сво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45" dirty="0">
                <a:latin typeface="Microsoft Sans Serif"/>
                <a:cs typeface="Microsoft Sans Serif"/>
              </a:rPr>
              <a:t>ни</a:t>
            </a:r>
            <a:r>
              <a:rPr sz="1400" spc="-135" dirty="0">
                <a:latin typeface="Microsoft Sans Serif"/>
                <a:cs typeface="Microsoft Sans Serif"/>
              </a:rPr>
              <a:t>я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45" dirty="0">
                <a:latin typeface="Microsoft Sans Serif"/>
                <a:cs typeface="Microsoft Sans Serif"/>
              </a:rPr>
              <a:t>скусс</a:t>
            </a:r>
            <a:r>
              <a:rPr sz="1400" spc="-125" dirty="0">
                <a:latin typeface="Microsoft Sans Serif"/>
                <a:cs typeface="Microsoft Sans Serif"/>
              </a:rPr>
              <a:t>т</a:t>
            </a:r>
            <a:r>
              <a:rPr sz="1400" spc="-135" dirty="0">
                <a:latin typeface="Microsoft Sans Serif"/>
                <a:cs typeface="Microsoft Sans Serif"/>
              </a:rPr>
              <a:t>ва</a:t>
            </a:r>
            <a:r>
              <a:rPr sz="1400" spc="-7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собств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45" dirty="0">
                <a:latin typeface="Microsoft Sans Serif"/>
                <a:cs typeface="Microsoft Sans Serif"/>
              </a:rPr>
              <a:t>нн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95" dirty="0">
                <a:latin typeface="Microsoft Sans Serif"/>
                <a:cs typeface="Microsoft Sans Serif"/>
              </a:rPr>
              <a:t>й  </a:t>
            </a:r>
            <a:r>
              <a:rPr sz="1400" spc="-150" dirty="0">
                <a:latin typeface="Microsoft Sans Serif"/>
                <a:cs typeface="Microsoft Sans Serif"/>
              </a:rPr>
              <a:t>творческой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деятельности: </a:t>
            </a:r>
            <a:r>
              <a:rPr sz="1400" spc="-140" dirty="0">
                <a:latin typeface="Microsoft Sans Serif"/>
                <a:cs typeface="Microsoft Sans Serif"/>
              </a:rPr>
              <a:t>самостоятельность, </a:t>
            </a:r>
            <a:r>
              <a:rPr sz="1400" spc="-135" dirty="0">
                <a:latin typeface="Microsoft Sans Serif"/>
                <a:cs typeface="Microsoft Sans Serif"/>
              </a:rPr>
              <a:t> инициативность, индивидуальность,</a:t>
            </a:r>
            <a:r>
              <a:rPr sz="1400" spc="-13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творчество;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b="1" spc="-160" dirty="0">
                <a:latin typeface="Arial"/>
                <a:cs typeface="Arial"/>
              </a:rPr>
              <a:t>п</a:t>
            </a:r>
            <a:r>
              <a:rPr sz="1400" b="1" spc="-155" dirty="0">
                <a:latin typeface="Arial"/>
                <a:cs typeface="Arial"/>
              </a:rPr>
              <a:t>родо</a:t>
            </a:r>
            <a:r>
              <a:rPr sz="1400" b="1" spc="-175" dirty="0">
                <a:latin typeface="Arial"/>
                <a:cs typeface="Arial"/>
              </a:rPr>
              <a:t>л</a:t>
            </a:r>
            <a:r>
              <a:rPr sz="1400" b="1" spc="-155" dirty="0">
                <a:latin typeface="Arial"/>
                <a:cs typeface="Arial"/>
              </a:rPr>
              <a:t>жать</a:t>
            </a:r>
            <a:r>
              <a:rPr sz="1400" b="1" spc="-114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р</a:t>
            </a:r>
            <a:r>
              <a:rPr sz="1400" b="1" spc="-150" dirty="0">
                <a:latin typeface="Arial"/>
                <a:cs typeface="Arial"/>
              </a:rPr>
              <a:t>азви</a:t>
            </a:r>
            <a:r>
              <a:rPr sz="1400" b="1" spc="-155" dirty="0">
                <a:latin typeface="Arial"/>
                <a:cs typeface="Arial"/>
              </a:rPr>
              <a:t>в</a:t>
            </a:r>
            <a:r>
              <a:rPr sz="1400" b="1" spc="-145" dirty="0">
                <a:latin typeface="Arial"/>
                <a:cs typeface="Arial"/>
              </a:rPr>
              <a:t>а</a:t>
            </a:r>
            <a:r>
              <a:rPr sz="1400" b="1" spc="-140" dirty="0">
                <a:latin typeface="Arial"/>
                <a:cs typeface="Arial"/>
              </a:rPr>
              <a:t>ть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эстет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55" dirty="0">
                <a:latin typeface="Microsoft Sans Serif"/>
                <a:cs typeface="Microsoft Sans Serif"/>
              </a:rPr>
              <a:t>ческ</a:t>
            </a:r>
            <a:r>
              <a:rPr sz="1400" spc="-170" dirty="0">
                <a:latin typeface="Microsoft Sans Serif"/>
                <a:cs typeface="Microsoft Sans Serif"/>
              </a:rPr>
              <a:t>о</a:t>
            </a:r>
            <a:r>
              <a:rPr sz="1400" spc="-140" dirty="0">
                <a:latin typeface="Microsoft Sans Serif"/>
                <a:cs typeface="Microsoft Sans Serif"/>
              </a:rPr>
              <a:t>е</a:t>
            </a:r>
            <a:endParaRPr sz="1400">
              <a:latin typeface="Microsoft Sans Serif"/>
              <a:cs typeface="Microsoft Sans Serif"/>
            </a:endParaRPr>
          </a:p>
          <a:p>
            <a:pPr marL="56515" marR="108585">
              <a:lnSpc>
                <a:spcPct val="100000"/>
              </a:lnSpc>
              <a:spcBef>
                <a:spcPts val="5"/>
              </a:spcBef>
            </a:pP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145" dirty="0">
                <a:latin typeface="Microsoft Sans Serif"/>
                <a:cs typeface="Microsoft Sans Serif"/>
              </a:rPr>
              <a:t>о</a:t>
            </a:r>
            <a:r>
              <a:rPr sz="1400" spc="-140" dirty="0">
                <a:latin typeface="Microsoft Sans Serif"/>
                <a:cs typeface="Microsoft Sans Serif"/>
              </a:rPr>
              <a:t>сприяти</a:t>
            </a:r>
            <a:r>
              <a:rPr sz="1400" spc="-145" dirty="0">
                <a:latin typeface="Microsoft Sans Serif"/>
                <a:cs typeface="Microsoft Sans Serif"/>
              </a:rPr>
              <a:t>е</a:t>
            </a:r>
            <a:r>
              <a:rPr sz="1400" spc="-70" dirty="0">
                <a:latin typeface="Microsoft Sans Serif"/>
                <a:cs typeface="Microsoft Sans Serif"/>
              </a:rPr>
              <a:t>,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эстет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55" dirty="0">
                <a:latin typeface="Microsoft Sans Serif"/>
                <a:cs typeface="Microsoft Sans Serif"/>
              </a:rPr>
              <a:t>ческие</a:t>
            </a:r>
            <a:r>
              <a:rPr sz="1400" spc="-9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чувства</a:t>
            </a:r>
            <a:r>
              <a:rPr sz="1400" spc="-70" dirty="0">
                <a:latin typeface="Microsoft Sans Serif"/>
                <a:cs typeface="Microsoft Sans Serif"/>
              </a:rPr>
              <a:t>,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эмоци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70" dirty="0">
                <a:latin typeface="Microsoft Sans Serif"/>
                <a:cs typeface="Microsoft Sans Serif"/>
              </a:rPr>
              <a:t>,  </a:t>
            </a:r>
            <a:r>
              <a:rPr sz="1400" spc="-130" dirty="0">
                <a:latin typeface="Microsoft Sans Serif"/>
                <a:cs typeface="Microsoft Sans Serif"/>
              </a:rPr>
              <a:t>эстет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55" dirty="0">
                <a:latin typeface="Microsoft Sans Serif"/>
                <a:cs typeface="Microsoft Sans Serif"/>
              </a:rPr>
              <a:t>ческий</a:t>
            </a:r>
            <a:r>
              <a:rPr sz="1400" spc="-75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вкус,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35" dirty="0">
                <a:latin typeface="Microsoft Sans Serif"/>
                <a:cs typeface="Microsoft Sans Serif"/>
              </a:rPr>
              <a:t>нте</a:t>
            </a:r>
            <a:r>
              <a:rPr sz="1400" spc="-150" dirty="0">
                <a:latin typeface="Microsoft Sans Serif"/>
                <a:cs typeface="Microsoft Sans Serif"/>
              </a:rPr>
              <a:t>р</a:t>
            </a:r>
            <a:r>
              <a:rPr sz="1400" spc="-145" dirty="0">
                <a:latin typeface="Microsoft Sans Serif"/>
                <a:cs typeface="Microsoft Sans Serif"/>
              </a:rPr>
              <a:t>е</a:t>
            </a:r>
            <a:r>
              <a:rPr sz="1400" spc="-125" dirty="0">
                <a:latin typeface="Microsoft Sans Serif"/>
                <a:cs typeface="Microsoft Sans Serif"/>
              </a:rPr>
              <a:t>с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200" dirty="0">
                <a:latin typeface="Microsoft Sans Serif"/>
                <a:cs typeface="Microsoft Sans Serif"/>
              </a:rPr>
              <a:t>к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45" dirty="0">
                <a:latin typeface="Microsoft Sans Serif"/>
                <a:cs typeface="Microsoft Sans Serif"/>
              </a:rPr>
              <a:t>скусс</a:t>
            </a:r>
            <a:r>
              <a:rPr sz="1400" spc="-125" dirty="0">
                <a:latin typeface="Microsoft Sans Serif"/>
                <a:cs typeface="Microsoft Sans Serif"/>
              </a:rPr>
              <a:t>т</a:t>
            </a:r>
            <a:r>
              <a:rPr sz="1400" spc="-110" dirty="0">
                <a:latin typeface="Microsoft Sans Serif"/>
                <a:cs typeface="Microsoft Sans Serif"/>
              </a:rPr>
              <a:t>ву;</a:t>
            </a:r>
            <a:r>
              <a:rPr sz="1400" spc="-7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умение  </a:t>
            </a:r>
            <a:r>
              <a:rPr sz="1400" spc="-145" dirty="0">
                <a:latin typeface="Microsoft Sans Serif"/>
                <a:cs typeface="Microsoft Sans Serif"/>
              </a:rPr>
              <a:t>наблюдать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оценивать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прекрасное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endParaRPr sz="1400">
              <a:latin typeface="Microsoft Sans Serif"/>
              <a:cs typeface="Microsoft Sans Serif"/>
            </a:endParaRPr>
          </a:p>
          <a:p>
            <a:pPr marL="56515" marR="139700">
              <a:lnSpc>
                <a:spcPct val="100000"/>
              </a:lnSpc>
            </a:pPr>
            <a:r>
              <a:rPr sz="1400" spc="-170" dirty="0">
                <a:latin typeface="Microsoft Sans Serif"/>
                <a:cs typeface="Microsoft Sans Serif"/>
              </a:rPr>
              <a:t>окружающей</a:t>
            </a:r>
            <a:r>
              <a:rPr sz="1400" spc="-165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действительности, </a:t>
            </a:r>
            <a:r>
              <a:rPr sz="1400" spc="-140" dirty="0">
                <a:latin typeface="Microsoft Sans Serif"/>
                <a:cs typeface="Microsoft Sans Serif"/>
              </a:rPr>
              <a:t>природе; 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b="1" spc="-150" dirty="0">
                <a:latin typeface="Arial"/>
                <a:cs typeface="Arial"/>
              </a:rPr>
              <a:t>развивать </a:t>
            </a:r>
            <a:r>
              <a:rPr sz="1400" spc="-150" dirty="0">
                <a:latin typeface="Microsoft Sans Serif"/>
                <a:cs typeface="Microsoft Sans Serif"/>
              </a:rPr>
              <a:t>эмоциональный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отклик </a:t>
            </a:r>
            <a:r>
              <a:rPr sz="1400" spc="-145" dirty="0">
                <a:latin typeface="Microsoft Sans Serif"/>
                <a:cs typeface="Microsoft Sans Serif"/>
              </a:rPr>
              <a:t>на 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п</a:t>
            </a:r>
            <a:r>
              <a:rPr sz="1400" spc="-160" dirty="0">
                <a:latin typeface="Microsoft Sans Serif"/>
                <a:cs typeface="Microsoft Sans Serif"/>
              </a:rPr>
              <a:t>р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140" dirty="0">
                <a:latin typeface="Microsoft Sans Serif"/>
                <a:cs typeface="Microsoft Sans Serif"/>
              </a:rPr>
              <a:t>явл</a:t>
            </a:r>
            <a:r>
              <a:rPr sz="1400" spc="-145" dirty="0">
                <a:latin typeface="Microsoft Sans Serif"/>
                <a:cs typeface="Microsoft Sans Serif"/>
              </a:rPr>
              <a:t>е</a:t>
            </a:r>
            <a:r>
              <a:rPr sz="1400" spc="-140" dirty="0">
                <a:latin typeface="Microsoft Sans Serif"/>
                <a:cs typeface="Microsoft Sans Serif"/>
              </a:rPr>
              <a:t>ния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75" dirty="0">
                <a:latin typeface="Microsoft Sans Serif"/>
                <a:cs typeface="Microsoft Sans Serif"/>
              </a:rPr>
              <a:t>кр</a:t>
            </a:r>
            <a:r>
              <a:rPr sz="1400" spc="-150" dirty="0">
                <a:latin typeface="Microsoft Sans Serif"/>
                <a:cs typeface="Microsoft Sans Serif"/>
              </a:rPr>
              <a:t>а</a:t>
            </a:r>
            <a:r>
              <a:rPr sz="1400" spc="-130" dirty="0">
                <a:latin typeface="Microsoft Sans Serif"/>
                <a:cs typeface="Microsoft Sans Serif"/>
              </a:rPr>
              <a:t>с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110" dirty="0">
                <a:latin typeface="Microsoft Sans Serif"/>
                <a:cs typeface="Microsoft Sans Serif"/>
              </a:rPr>
              <a:t>т</a:t>
            </a:r>
            <a:r>
              <a:rPr sz="1400" spc="-160" dirty="0">
                <a:latin typeface="Microsoft Sans Serif"/>
                <a:cs typeface="Microsoft Sans Serif"/>
              </a:rPr>
              <a:t>ы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175" dirty="0">
                <a:latin typeface="Microsoft Sans Serif"/>
                <a:cs typeface="Microsoft Sans Serif"/>
              </a:rPr>
              <a:t>кр</a:t>
            </a:r>
            <a:r>
              <a:rPr sz="1400" spc="-170" dirty="0">
                <a:latin typeface="Microsoft Sans Serif"/>
                <a:cs typeface="Microsoft Sans Serif"/>
              </a:rPr>
              <a:t>уж</a:t>
            </a:r>
            <a:r>
              <a:rPr sz="1400" spc="-165" dirty="0">
                <a:latin typeface="Microsoft Sans Serif"/>
                <a:cs typeface="Microsoft Sans Serif"/>
              </a:rPr>
              <a:t>а</a:t>
            </a:r>
            <a:r>
              <a:rPr sz="1400" spc="-190" dirty="0">
                <a:latin typeface="Microsoft Sans Serif"/>
                <a:cs typeface="Microsoft Sans Serif"/>
              </a:rPr>
              <a:t>ющ</a:t>
            </a:r>
            <a:r>
              <a:rPr sz="1400" spc="-145" dirty="0">
                <a:latin typeface="Microsoft Sans Serif"/>
                <a:cs typeface="Microsoft Sans Serif"/>
              </a:rPr>
              <a:t>е</a:t>
            </a:r>
            <a:r>
              <a:rPr sz="1400" spc="-210" dirty="0">
                <a:latin typeface="Microsoft Sans Serif"/>
                <a:cs typeface="Microsoft Sans Serif"/>
              </a:rPr>
              <a:t>м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60" dirty="0">
                <a:latin typeface="Microsoft Sans Serif"/>
                <a:cs typeface="Microsoft Sans Serif"/>
              </a:rPr>
              <a:t>мир</a:t>
            </a:r>
            <a:r>
              <a:rPr sz="1400" spc="-155" dirty="0">
                <a:latin typeface="Microsoft Sans Serif"/>
                <a:cs typeface="Microsoft Sans Serif"/>
              </a:rPr>
              <a:t>е</a:t>
            </a:r>
            <a:r>
              <a:rPr sz="1400" spc="-70" dirty="0">
                <a:latin typeface="Microsoft Sans Serif"/>
                <a:cs typeface="Microsoft Sans Serif"/>
              </a:rPr>
              <a:t>,  </a:t>
            </a:r>
            <a:r>
              <a:rPr sz="1400" spc="-150" dirty="0">
                <a:latin typeface="Microsoft Sans Serif"/>
                <a:cs typeface="Microsoft Sans Serif"/>
              </a:rPr>
              <a:t>произведениях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искусства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собственных </a:t>
            </a:r>
            <a:r>
              <a:rPr sz="1400" spc="-135" dirty="0">
                <a:latin typeface="Microsoft Sans Serif"/>
                <a:cs typeface="Microsoft Sans Serif"/>
              </a:rPr>
              <a:t> тво</a:t>
            </a:r>
            <a:r>
              <a:rPr sz="1400" spc="-150" dirty="0">
                <a:latin typeface="Microsoft Sans Serif"/>
                <a:cs typeface="Microsoft Sans Serif"/>
              </a:rPr>
              <a:t>р</a:t>
            </a:r>
            <a:r>
              <a:rPr sz="1400" spc="-155" dirty="0">
                <a:latin typeface="Microsoft Sans Serif"/>
                <a:cs typeface="Microsoft Sans Serif"/>
              </a:rPr>
              <a:t>чески</a:t>
            </a:r>
            <a:r>
              <a:rPr sz="1400" spc="-140" dirty="0">
                <a:latin typeface="Microsoft Sans Serif"/>
                <a:cs typeface="Microsoft Sans Serif"/>
              </a:rPr>
              <a:t>х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ра</a:t>
            </a:r>
            <a:r>
              <a:rPr sz="1400" spc="-135" dirty="0">
                <a:latin typeface="Microsoft Sans Serif"/>
                <a:cs typeface="Microsoft Sans Serif"/>
              </a:rPr>
              <a:t>бот</a:t>
            </a:r>
            <a:r>
              <a:rPr sz="1400" spc="-150" dirty="0">
                <a:latin typeface="Microsoft Sans Serif"/>
                <a:cs typeface="Microsoft Sans Serif"/>
              </a:rPr>
              <a:t>а</a:t>
            </a:r>
            <a:r>
              <a:rPr sz="1400" spc="-130" dirty="0">
                <a:latin typeface="Microsoft Sans Serif"/>
                <a:cs typeface="Microsoft Sans Serif"/>
              </a:rPr>
              <a:t>х</a:t>
            </a:r>
            <a:r>
              <a:rPr sz="1400" spc="-70" dirty="0">
                <a:latin typeface="Microsoft Sans Serif"/>
                <a:cs typeface="Microsoft Sans Serif"/>
              </a:rPr>
              <a:t>;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25" dirty="0">
                <a:latin typeface="Microsoft Sans Serif"/>
                <a:cs typeface="Microsoft Sans Serif"/>
              </a:rPr>
              <a:t>с</a:t>
            </a:r>
            <a:r>
              <a:rPr sz="1400" spc="-145" dirty="0">
                <a:latin typeface="Microsoft Sans Serif"/>
                <a:cs typeface="Microsoft Sans Serif"/>
              </a:rPr>
              <a:t>пос</a:t>
            </a:r>
            <a:r>
              <a:rPr sz="1400" spc="-155" dirty="0">
                <a:latin typeface="Microsoft Sans Serif"/>
                <a:cs typeface="Microsoft Sans Serif"/>
              </a:rPr>
              <a:t>о</a:t>
            </a:r>
            <a:r>
              <a:rPr sz="1400" spc="-135" dirty="0">
                <a:latin typeface="Microsoft Sans Serif"/>
                <a:cs typeface="Microsoft Sans Serif"/>
              </a:rPr>
              <a:t>бствов</a:t>
            </a:r>
            <a:r>
              <a:rPr sz="1400" spc="-150" dirty="0">
                <a:latin typeface="Microsoft Sans Serif"/>
                <a:cs typeface="Microsoft Sans Serif"/>
              </a:rPr>
              <a:t>а</a:t>
            </a:r>
            <a:r>
              <a:rPr sz="1400" spc="-120" dirty="0">
                <a:latin typeface="Microsoft Sans Serif"/>
                <a:cs typeface="Microsoft Sans Serif"/>
              </a:rPr>
              <a:t>т</a:t>
            </a:r>
            <a:r>
              <a:rPr sz="1400" spc="-135" dirty="0">
                <a:latin typeface="Microsoft Sans Serif"/>
                <a:cs typeface="Microsoft Sans Serif"/>
              </a:rPr>
              <a:t>ь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о</a:t>
            </a:r>
            <a:r>
              <a:rPr sz="1400" spc="-140" dirty="0">
                <a:latin typeface="Microsoft Sans Serif"/>
                <a:cs typeface="Microsoft Sans Serif"/>
              </a:rPr>
              <a:t>сво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45" dirty="0">
                <a:latin typeface="Microsoft Sans Serif"/>
                <a:cs typeface="Microsoft Sans Serif"/>
              </a:rPr>
              <a:t>ни</a:t>
            </a:r>
            <a:r>
              <a:rPr sz="1400" spc="-105" dirty="0">
                <a:latin typeface="Microsoft Sans Serif"/>
                <a:cs typeface="Microsoft Sans Serif"/>
              </a:rPr>
              <a:t>ю  </a:t>
            </a:r>
            <a:r>
              <a:rPr sz="1400" spc="-130" dirty="0">
                <a:latin typeface="Microsoft Sans Serif"/>
                <a:cs typeface="Microsoft Sans Serif"/>
              </a:rPr>
              <a:t>эстет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55" dirty="0">
                <a:latin typeface="Microsoft Sans Serif"/>
                <a:cs typeface="Microsoft Sans Serif"/>
              </a:rPr>
              <a:t>чески</a:t>
            </a:r>
            <a:r>
              <a:rPr sz="1400" spc="-140" dirty="0">
                <a:latin typeface="Microsoft Sans Serif"/>
                <a:cs typeface="Microsoft Sans Serif"/>
              </a:rPr>
              <a:t>х</a:t>
            </a:r>
            <a:r>
              <a:rPr sz="1400" spc="-8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оцен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180" dirty="0">
                <a:latin typeface="Microsoft Sans Serif"/>
                <a:cs typeface="Microsoft Sans Serif"/>
              </a:rPr>
              <a:t>к</a:t>
            </a:r>
            <a:r>
              <a:rPr sz="1400" spc="-95" dirty="0">
                <a:latin typeface="Microsoft Sans Serif"/>
                <a:cs typeface="Microsoft Sans Serif"/>
              </a:rPr>
              <a:t>,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суждений</a:t>
            </a:r>
            <a:r>
              <a:rPr sz="1400" spc="-70" dirty="0"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51350" y="1515236"/>
            <a:ext cx="3932554" cy="1322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изо</a:t>
            </a:r>
            <a:r>
              <a:rPr sz="1500" b="1" spc="-175" dirty="0">
                <a:solidFill>
                  <a:srgbClr val="C00000"/>
                </a:solidFill>
                <a:latin typeface="Arial"/>
                <a:cs typeface="Arial"/>
              </a:rPr>
              <a:t>б</a:t>
            </a:r>
            <a:r>
              <a:rPr sz="1500" b="1" spc="-165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500" b="1" spc="-160" dirty="0">
                <a:solidFill>
                  <a:srgbClr val="C00000"/>
                </a:solidFill>
                <a:latin typeface="Arial"/>
                <a:cs typeface="Arial"/>
              </a:rPr>
              <a:t>азительная</a:t>
            </a:r>
            <a:r>
              <a:rPr sz="15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деятельность:</a:t>
            </a: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1" spc="-160" dirty="0">
                <a:latin typeface="Arial"/>
                <a:cs typeface="Arial"/>
              </a:rPr>
              <a:t>п</a:t>
            </a:r>
            <a:r>
              <a:rPr sz="1400" b="1" spc="-155" dirty="0">
                <a:latin typeface="Arial"/>
                <a:cs typeface="Arial"/>
              </a:rPr>
              <a:t>о</a:t>
            </a:r>
            <a:r>
              <a:rPr sz="1400" b="1" spc="-160" dirty="0">
                <a:latin typeface="Arial"/>
                <a:cs typeface="Arial"/>
              </a:rPr>
              <a:t>ддерж</a:t>
            </a:r>
            <a:r>
              <a:rPr sz="1400" b="1" spc="-165" dirty="0">
                <a:latin typeface="Arial"/>
                <a:cs typeface="Arial"/>
              </a:rPr>
              <a:t>и</a:t>
            </a:r>
            <a:r>
              <a:rPr sz="1400" b="1" spc="-170" dirty="0">
                <a:latin typeface="Arial"/>
                <a:cs typeface="Arial"/>
              </a:rPr>
              <a:t>в</a:t>
            </a:r>
            <a:r>
              <a:rPr sz="1400" b="1" spc="-145" dirty="0">
                <a:latin typeface="Arial"/>
                <a:cs typeface="Arial"/>
              </a:rPr>
              <a:t>а</a:t>
            </a:r>
            <a:r>
              <a:rPr sz="1400" b="1" spc="-140" dirty="0">
                <a:latin typeface="Arial"/>
                <a:cs typeface="Arial"/>
              </a:rPr>
              <a:t>ть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у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60" dirty="0">
                <a:latin typeface="Arial"/>
                <a:cs typeface="Arial"/>
              </a:rPr>
              <a:t>д</a:t>
            </a:r>
            <a:r>
              <a:rPr sz="1400" b="1" spc="-145" dirty="0">
                <a:latin typeface="Arial"/>
                <a:cs typeface="Arial"/>
              </a:rPr>
              <a:t>е</a:t>
            </a:r>
            <a:r>
              <a:rPr sz="1400" b="1" spc="-125" dirty="0">
                <a:latin typeface="Arial"/>
                <a:cs typeface="Arial"/>
              </a:rPr>
              <a:t>т</a:t>
            </a:r>
            <a:r>
              <a:rPr sz="1400" b="1" spc="-145" dirty="0">
                <a:latin typeface="Arial"/>
                <a:cs typeface="Arial"/>
              </a:rPr>
              <a:t>е</a:t>
            </a:r>
            <a:r>
              <a:rPr sz="1400" b="1" spc="-160" dirty="0">
                <a:latin typeface="Arial"/>
                <a:cs typeface="Arial"/>
              </a:rPr>
              <a:t>й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стр</a:t>
            </a:r>
            <a:r>
              <a:rPr sz="1400" spc="-150" dirty="0">
                <a:latin typeface="Microsoft Sans Serif"/>
                <a:cs typeface="Microsoft Sans Serif"/>
              </a:rPr>
              <a:t>емление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60" dirty="0">
                <a:latin typeface="Microsoft Sans Serif"/>
                <a:cs typeface="Microsoft Sans Serif"/>
              </a:rPr>
              <a:t>само</a:t>
            </a:r>
            <a:r>
              <a:rPr sz="1400" spc="-135" dirty="0">
                <a:latin typeface="Microsoft Sans Serif"/>
                <a:cs typeface="Microsoft Sans Serif"/>
              </a:rPr>
              <a:t>стояте</a:t>
            </a:r>
            <a:r>
              <a:rPr sz="1400" spc="-120" dirty="0">
                <a:latin typeface="Microsoft Sans Serif"/>
                <a:cs typeface="Microsoft Sans Serif"/>
              </a:rPr>
              <a:t>льно  </a:t>
            </a:r>
            <a:r>
              <a:rPr sz="1400" spc="-140" dirty="0">
                <a:latin typeface="Microsoft Sans Serif"/>
                <a:cs typeface="Microsoft Sans Serif"/>
              </a:rPr>
              <a:t>сочетать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65" dirty="0">
                <a:latin typeface="Microsoft Sans Serif"/>
                <a:cs typeface="Microsoft Sans Serif"/>
              </a:rPr>
              <a:t>знакомые</a:t>
            </a:r>
            <a:r>
              <a:rPr sz="1400" spc="-1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техники, </a:t>
            </a:r>
            <a:r>
              <a:rPr sz="1400" spc="-150" dirty="0">
                <a:latin typeface="Microsoft Sans Serif"/>
                <a:cs typeface="Microsoft Sans Serif"/>
              </a:rPr>
              <a:t>помогать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осваивать </a:t>
            </a:r>
            <a:r>
              <a:rPr sz="1400" spc="-135" dirty="0">
                <a:latin typeface="Microsoft Sans Serif"/>
                <a:cs typeface="Microsoft Sans Serif"/>
              </a:rPr>
              <a:t>новые, </a:t>
            </a:r>
            <a:r>
              <a:rPr sz="1400" spc="-13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по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собственной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инициативе</a:t>
            </a:r>
            <a:r>
              <a:rPr sz="1400" spc="-8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объединять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разные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способы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изображения;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b="1" spc="-150" dirty="0">
                <a:latin typeface="Arial"/>
                <a:cs typeface="Arial"/>
              </a:rPr>
              <a:t>развивать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у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детей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чувство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формы,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цвета,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пропорций;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275" y="1859279"/>
            <a:ext cx="172211" cy="17373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29100" y="1807464"/>
            <a:ext cx="172212" cy="1737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29100" y="2680716"/>
            <a:ext cx="172212" cy="1737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" y="2726435"/>
            <a:ext cx="172212" cy="17221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559" y="3782567"/>
            <a:ext cx="173736" cy="17221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107938" y="3657701"/>
            <a:ext cx="185483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85" dirty="0">
                <a:solidFill>
                  <a:srgbClr val="C00000"/>
                </a:solidFill>
                <a:latin typeface="Arial"/>
                <a:cs typeface="Arial"/>
              </a:rPr>
              <a:t>Сенсор</a:t>
            </a:r>
            <a:r>
              <a:rPr sz="1700" b="1" spc="-190" dirty="0">
                <a:solidFill>
                  <a:srgbClr val="C00000"/>
                </a:solidFill>
                <a:latin typeface="Arial"/>
                <a:cs typeface="Arial"/>
              </a:rPr>
              <a:t>ные</a:t>
            </a:r>
            <a:r>
              <a:rPr sz="1700" b="1" spc="-1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700" b="1" spc="-180" dirty="0">
                <a:solidFill>
                  <a:srgbClr val="C00000"/>
                </a:solidFill>
                <a:latin typeface="Arial"/>
                <a:cs typeface="Arial"/>
              </a:rPr>
              <a:t>этало</a:t>
            </a:r>
            <a:r>
              <a:rPr sz="1700" b="1" spc="-195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700" b="1" spc="-204" dirty="0">
                <a:solidFill>
                  <a:srgbClr val="C00000"/>
                </a:solidFill>
                <a:latin typeface="Arial"/>
                <a:cs typeface="Arial"/>
              </a:rPr>
              <a:t>ы</a:t>
            </a:r>
            <a:endParaRPr sz="17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50023" y="2854451"/>
            <a:ext cx="76200" cy="774700"/>
          </a:xfrm>
          <a:custGeom>
            <a:avLst/>
            <a:gdLst/>
            <a:ahLst/>
            <a:cxnLst/>
            <a:rect l="l" t="t" r="r" b="b"/>
            <a:pathLst>
              <a:path w="76200" h="774700">
                <a:moveTo>
                  <a:pt x="31750" y="698119"/>
                </a:moveTo>
                <a:lnTo>
                  <a:pt x="0" y="698119"/>
                </a:lnTo>
                <a:lnTo>
                  <a:pt x="38100" y="774319"/>
                </a:lnTo>
                <a:lnTo>
                  <a:pt x="69850" y="710819"/>
                </a:lnTo>
                <a:lnTo>
                  <a:pt x="31750" y="710819"/>
                </a:lnTo>
                <a:lnTo>
                  <a:pt x="31750" y="698119"/>
                </a:lnTo>
                <a:close/>
              </a:path>
              <a:path w="76200" h="774700">
                <a:moveTo>
                  <a:pt x="44450" y="0"/>
                </a:moveTo>
                <a:lnTo>
                  <a:pt x="31750" y="0"/>
                </a:lnTo>
                <a:lnTo>
                  <a:pt x="31750" y="710819"/>
                </a:lnTo>
                <a:lnTo>
                  <a:pt x="44450" y="710819"/>
                </a:lnTo>
                <a:lnTo>
                  <a:pt x="44450" y="0"/>
                </a:lnTo>
                <a:close/>
              </a:path>
              <a:path w="76200" h="774700">
                <a:moveTo>
                  <a:pt x="76200" y="698119"/>
                </a:moveTo>
                <a:lnTo>
                  <a:pt x="44450" y="698119"/>
                </a:lnTo>
                <a:lnTo>
                  <a:pt x="44450" y="710819"/>
                </a:lnTo>
                <a:lnTo>
                  <a:pt x="69850" y="710819"/>
                </a:lnTo>
                <a:lnTo>
                  <a:pt x="76200" y="6981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8003" y="717549"/>
            <a:ext cx="72256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285" dirty="0">
                <a:solidFill>
                  <a:srgbClr val="C00000"/>
                </a:solidFill>
                <a:latin typeface="Arial"/>
                <a:cs typeface="Arial"/>
              </a:rPr>
              <a:t>Зачем</a:t>
            </a:r>
            <a:r>
              <a:rPr sz="2500" b="1" spc="-1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500" b="1" spc="-265" dirty="0">
                <a:solidFill>
                  <a:srgbClr val="C00000"/>
                </a:solidFill>
                <a:latin typeface="Arial"/>
                <a:cs typeface="Arial"/>
              </a:rPr>
              <a:t>изобразительная</a:t>
            </a:r>
            <a:r>
              <a:rPr sz="2500" b="1" spc="-1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500" b="1" spc="-265" dirty="0">
                <a:solidFill>
                  <a:srgbClr val="C00000"/>
                </a:solidFill>
                <a:latin typeface="Arial"/>
                <a:cs typeface="Arial"/>
              </a:rPr>
              <a:t>деятельность</a:t>
            </a:r>
            <a:r>
              <a:rPr sz="2500" b="1" spc="-1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500" b="1" spc="-280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2500" b="1" spc="-11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500" b="1" spc="-265" dirty="0">
                <a:solidFill>
                  <a:srgbClr val="C00000"/>
                </a:solidFill>
                <a:latin typeface="Arial"/>
                <a:cs typeface="Arial"/>
              </a:rPr>
              <a:t>детском</a:t>
            </a:r>
            <a:r>
              <a:rPr sz="2500" b="1" spc="-1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500" b="1" spc="-270" dirty="0">
                <a:solidFill>
                  <a:srgbClr val="C00000"/>
                </a:solidFill>
                <a:latin typeface="Arial"/>
                <a:cs typeface="Arial"/>
              </a:rPr>
              <a:t>саду?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13587" y="1252727"/>
            <a:ext cx="8027034" cy="3568065"/>
            <a:chOff x="513587" y="1252727"/>
            <a:chExt cx="8027034" cy="35680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3587" y="1252727"/>
              <a:ext cx="4895088" cy="27995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495" y="1278635"/>
              <a:ext cx="4788408" cy="26929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2835" y="1812036"/>
              <a:ext cx="4137660" cy="30083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28743" y="1837944"/>
              <a:ext cx="4030979" cy="290169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982336" y="1411935"/>
            <a:ext cx="35001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90" dirty="0">
                <a:latin typeface="Arial"/>
                <a:cs typeface="Arial"/>
              </a:rPr>
              <a:t>Всем</a:t>
            </a:r>
            <a:r>
              <a:rPr sz="1600" b="1" spc="-95" dirty="0">
                <a:latin typeface="Arial"/>
                <a:cs typeface="Arial"/>
              </a:rPr>
              <a:t> </a:t>
            </a:r>
            <a:r>
              <a:rPr sz="1600" b="1" spc="-180" dirty="0">
                <a:latin typeface="Arial"/>
                <a:cs typeface="Arial"/>
              </a:rPr>
              <a:t>художниками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spc="-185" dirty="0">
                <a:latin typeface="Arial"/>
                <a:cs typeface="Arial"/>
              </a:rPr>
              <a:t>быть</a:t>
            </a:r>
            <a:r>
              <a:rPr sz="1600" b="1" spc="-50" dirty="0">
                <a:latin typeface="Arial"/>
                <a:cs typeface="Arial"/>
              </a:rPr>
              <a:t> </a:t>
            </a:r>
            <a:r>
              <a:rPr sz="1600" b="1" spc="-175" dirty="0">
                <a:latin typeface="Arial"/>
                <a:cs typeface="Arial"/>
              </a:rPr>
              <a:t>необязательно?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272" y="755904"/>
            <a:ext cx="7348855" cy="641985"/>
          </a:xfrm>
          <a:custGeom>
            <a:avLst/>
            <a:gdLst/>
            <a:ahLst/>
            <a:cxnLst/>
            <a:rect l="l" t="t" r="r" b="b"/>
            <a:pathLst>
              <a:path w="7348855" h="641985">
                <a:moveTo>
                  <a:pt x="7348728" y="0"/>
                </a:moveTo>
                <a:lnTo>
                  <a:pt x="320801" y="0"/>
                </a:lnTo>
                <a:lnTo>
                  <a:pt x="0" y="320801"/>
                </a:lnTo>
                <a:lnTo>
                  <a:pt x="320801" y="641604"/>
                </a:lnTo>
                <a:lnTo>
                  <a:pt x="7348728" y="641604"/>
                </a:lnTo>
                <a:lnTo>
                  <a:pt x="7348728" y="0"/>
                </a:lnTo>
                <a:close/>
              </a:path>
            </a:pathLst>
          </a:custGeom>
          <a:solidFill>
            <a:srgbClr val="96857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2295" y="94488"/>
            <a:ext cx="542544" cy="47548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30" dirty="0"/>
              <a:t>21.3.1.</a:t>
            </a:r>
            <a:r>
              <a:rPr spc="-114" dirty="0"/>
              <a:t> </a:t>
            </a:r>
            <a:r>
              <a:rPr spc="-215" dirty="0"/>
              <a:t>В</a:t>
            </a:r>
            <a:r>
              <a:rPr spc="-75" dirty="0"/>
              <a:t> </a:t>
            </a:r>
            <a:r>
              <a:rPr spc="-170" dirty="0"/>
              <a:t>области</a:t>
            </a:r>
            <a:r>
              <a:rPr spc="-80" dirty="0"/>
              <a:t> </a:t>
            </a:r>
            <a:r>
              <a:rPr spc="-165" dirty="0"/>
              <a:t>художественно-эстетического</a:t>
            </a:r>
            <a:r>
              <a:rPr spc="-110" dirty="0"/>
              <a:t> </a:t>
            </a:r>
            <a:r>
              <a:rPr spc="-170" dirty="0"/>
              <a:t>развития</a:t>
            </a:r>
            <a:r>
              <a:rPr spc="-70" dirty="0"/>
              <a:t> </a:t>
            </a:r>
            <a:r>
              <a:rPr spc="-185" dirty="0"/>
              <a:t>основными</a:t>
            </a:r>
            <a:r>
              <a:rPr spc="-70" dirty="0"/>
              <a:t> </a:t>
            </a:r>
            <a:r>
              <a:rPr spc="-180" dirty="0"/>
              <a:t>задачами </a:t>
            </a:r>
            <a:r>
              <a:rPr spc="-430" dirty="0"/>
              <a:t> </a:t>
            </a:r>
            <a:r>
              <a:rPr spc="-180" dirty="0"/>
              <a:t>обр</a:t>
            </a:r>
            <a:r>
              <a:rPr spc="-160" dirty="0"/>
              <a:t>а</a:t>
            </a:r>
            <a:r>
              <a:rPr spc="-175" dirty="0"/>
              <a:t>зов</a:t>
            </a:r>
            <a:r>
              <a:rPr spc="-165" dirty="0"/>
              <a:t>а</a:t>
            </a:r>
            <a:r>
              <a:rPr spc="-155" dirty="0"/>
              <a:t>т</a:t>
            </a:r>
            <a:r>
              <a:rPr spc="-185" dirty="0"/>
              <a:t>ельн</a:t>
            </a:r>
            <a:r>
              <a:rPr spc="-180" dirty="0"/>
              <a:t>о</a:t>
            </a:r>
            <a:r>
              <a:rPr spc="-185" dirty="0"/>
              <a:t>й</a:t>
            </a:r>
            <a:r>
              <a:rPr spc="-85" dirty="0"/>
              <a:t> </a:t>
            </a:r>
            <a:r>
              <a:rPr spc="-175" dirty="0"/>
              <a:t>дея</a:t>
            </a:r>
            <a:r>
              <a:rPr spc="-155" dirty="0"/>
              <a:t>т</a:t>
            </a:r>
            <a:r>
              <a:rPr spc="-185" dirty="0"/>
              <a:t>ельн</a:t>
            </a:r>
            <a:r>
              <a:rPr spc="-180" dirty="0"/>
              <a:t>о</a:t>
            </a:r>
            <a:r>
              <a:rPr spc="-160" dirty="0"/>
              <a:t>ст</a:t>
            </a:r>
            <a:r>
              <a:rPr spc="-180" dirty="0"/>
              <a:t>и</a:t>
            </a:r>
            <a:r>
              <a:rPr spc="-90" dirty="0"/>
              <a:t> </a:t>
            </a:r>
            <a:r>
              <a:rPr spc="-175" dirty="0"/>
              <a:t>я</a:t>
            </a:r>
            <a:r>
              <a:rPr spc="-200" dirty="0"/>
              <a:t>вляю</a:t>
            </a:r>
            <a:r>
              <a:rPr spc="-150" dirty="0"/>
              <a:t>т</a:t>
            </a:r>
            <a:r>
              <a:rPr spc="-170" dirty="0"/>
              <a:t>ся</a:t>
            </a:r>
            <a:r>
              <a:rPr spc="-100" dirty="0"/>
              <a:t>: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pc="-240" dirty="0"/>
              <a:t>О</a:t>
            </a:r>
            <a:r>
              <a:rPr spc="-150" dirty="0"/>
              <a:t>т</a:t>
            </a:r>
            <a:r>
              <a:rPr spc="-85" dirty="0"/>
              <a:t> </a:t>
            </a:r>
            <a:r>
              <a:rPr spc="-170" dirty="0"/>
              <a:t>6</a:t>
            </a:r>
            <a:r>
              <a:rPr spc="-105" dirty="0"/>
              <a:t>-</a:t>
            </a:r>
            <a:r>
              <a:rPr spc="-170" dirty="0"/>
              <a:t>ти</a:t>
            </a:r>
            <a:r>
              <a:rPr spc="-85" dirty="0"/>
              <a:t> </a:t>
            </a:r>
            <a:r>
              <a:rPr spc="-190" dirty="0"/>
              <a:t>до</a:t>
            </a:r>
            <a:r>
              <a:rPr spc="-95" dirty="0"/>
              <a:t> </a:t>
            </a:r>
            <a:r>
              <a:rPr spc="-165" dirty="0"/>
              <a:t>7</a:t>
            </a:r>
            <a:r>
              <a:rPr spc="-105" dirty="0"/>
              <a:t>-</a:t>
            </a:r>
            <a:r>
              <a:rPr spc="-204" dirty="0"/>
              <a:t>ми</a:t>
            </a:r>
            <a:r>
              <a:rPr spc="-85" dirty="0"/>
              <a:t> </a:t>
            </a:r>
            <a:r>
              <a:rPr spc="-170" dirty="0"/>
              <a:t>лет</a:t>
            </a:r>
          </a:p>
          <a:p>
            <a:pPr marL="56515">
              <a:lnSpc>
                <a:spcPct val="100000"/>
              </a:lnSpc>
              <a:spcBef>
                <a:spcPts val="405"/>
              </a:spcBef>
            </a:pPr>
            <a:r>
              <a:rPr sz="1500" spc="-170" dirty="0">
                <a:solidFill>
                  <a:srgbClr val="C00000"/>
                </a:solidFill>
              </a:rPr>
              <a:t>прио</a:t>
            </a:r>
            <a:r>
              <a:rPr sz="1500" spc="-175" dirty="0">
                <a:solidFill>
                  <a:srgbClr val="C00000"/>
                </a:solidFill>
              </a:rPr>
              <a:t>б</a:t>
            </a:r>
            <a:r>
              <a:rPr sz="1500" spc="-240" dirty="0">
                <a:solidFill>
                  <a:srgbClr val="C00000"/>
                </a:solidFill>
              </a:rPr>
              <a:t>щ</a:t>
            </a:r>
            <a:r>
              <a:rPr sz="1500" spc="-165" dirty="0">
                <a:solidFill>
                  <a:srgbClr val="C00000"/>
                </a:solidFill>
              </a:rPr>
              <a:t>ени</a:t>
            </a:r>
            <a:r>
              <a:rPr sz="1500" spc="-155" dirty="0">
                <a:solidFill>
                  <a:srgbClr val="C00000"/>
                </a:solidFill>
              </a:rPr>
              <a:t>е</a:t>
            </a:r>
            <a:r>
              <a:rPr sz="1500" spc="-90" dirty="0">
                <a:solidFill>
                  <a:srgbClr val="C00000"/>
                </a:solidFill>
              </a:rPr>
              <a:t> </a:t>
            </a:r>
            <a:r>
              <a:rPr sz="1500" spc="-140" dirty="0">
                <a:solidFill>
                  <a:srgbClr val="C00000"/>
                </a:solidFill>
              </a:rPr>
              <a:t>к</a:t>
            </a:r>
            <a:r>
              <a:rPr sz="1500" spc="-85" dirty="0">
                <a:solidFill>
                  <a:srgbClr val="C00000"/>
                </a:solidFill>
              </a:rPr>
              <a:t> </a:t>
            </a:r>
            <a:r>
              <a:rPr sz="1500" spc="-155" dirty="0">
                <a:solidFill>
                  <a:srgbClr val="C00000"/>
                </a:solidFill>
              </a:rPr>
              <a:t>искусс</a:t>
            </a:r>
            <a:r>
              <a:rPr sz="1500" spc="-145" dirty="0">
                <a:solidFill>
                  <a:srgbClr val="C00000"/>
                </a:solidFill>
              </a:rPr>
              <a:t>т</a:t>
            </a:r>
            <a:r>
              <a:rPr sz="1500" spc="-140" dirty="0">
                <a:solidFill>
                  <a:srgbClr val="C00000"/>
                </a:solidFill>
              </a:rPr>
              <a:t>ву:</a:t>
            </a:r>
            <a:endParaRPr sz="1500"/>
          </a:p>
          <a:p>
            <a:pPr marL="56515" marR="22225">
              <a:lnSpc>
                <a:spcPct val="100000"/>
              </a:lnSpc>
              <a:spcBef>
                <a:spcPts val="5"/>
              </a:spcBef>
            </a:pPr>
            <a:r>
              <a:rPr sz="1400" spc="-160" dirty="0"/>
              <a:t>формировать</a:t>
            </a:r>
            <a:r>
              <a:rPr sz="1400" spc="-70" dirty="0"/>
              <a:t> </a:t>
            </a:r>
            <a:r>
              <a:rPr sz="1400" b="0" spc="-125" dirty="0">
                <a:latin typeface="Microsoft Sans Serif"/>
                <a:cs typeface="Microsoft Sans Serif"/>
              </a:rPr>
              <a:t>у</a:t>
            </a:r>
            <a:r>
              <a:rPr sz="1400" b="0" spc="-75" dirty="0">
                <a:latin typeface="Microsoft Sans Serif"/>
                <a:cs typeface="Microsoft Sans Serif"/>
              </a:rPr>
              <a:t> </a:t>
            </a:r>
            <a:r>
              <a:rPr sz="1400" b="0" spc="-140" dirty="0">
                <a:latin typeface="Microsoft Sans Serif"/>
                <a:cs typeface="Microsoft Sans Serif"/>
              </a:rPr>
              <a:t>детей</a:t>
            </a:r>
            <a:r>
              <a:rPr sz="1400" b="0" spc="-55" dirty="0">
                <a:latin typeface="Microsoft Sans Serif"/>
                <a:cs typeface="Microsoft Sans Serif"/>
              </a:rPr>
              <a:t> </a:t>
            </a:r>
            <a:r>
              <a:rPr sz="1400" b="0" spc="-145" dirty="0">
                <a:latin typeface="Microsoft Sans Serif"/>
                <a:cs typeface="Microsoft Sans Serif"/>
              </a:rPr>
              <a:t>основы</a:t>
            </a:r>
            <a:r>
              <a:rPr sz="1400" b="0" spc="-60" dirty="0">
                <a:latin typeface="Microsoft Sans Serif"/>
                <a:cs typeface="Microsoft Sans Serif"/>
              </a:rPr>
              <a:t> </a:t>
            </a:r>
            <a:r>
              <a:rPr sz="1400" b="0" spc="-150" dirty="0">
                <a:latin typeface="Microsoft Sans Serif"/>
                <a:cs typeface="Microsoft Sans Serif"/>
              </a:rPr>
              <a:t>художественной </a:t>
            </a:r>
            <a:r>
              <a:rPr sz="1400" b="0" spc="-355" dirty="0">
                <a:latin typeface="Microsoft Sans Serif"/>
                <a:cs typeface="Microsoft Sans Serif"/>
              </a:rPr>
              <a:t> </a:t>
            </a:r>
            <a:r>
              <a:rPr sz="1400" b="0" spc="-135" dirty="0">
                <a:latin typeface="Microsoft Sans Serif"/>
                <a:cs typeface="Microsoft Sans Serif"/>
              </a:rPr>
              <a:t>культуры;</a:t>
            </a:r>
            <a:endParaRPr sz="1400">
              <a:latin typeface="Microsoft Sans Serif"/>
              <a:cs typeface="Microsoft Sans Serif"/>
            </a:endParaRPr>
          </a:p>
          <a:p>
            <a:pPr marL="56515" marR="58419">
              <a:lnSpc>
                <a:spcPct val="100000"/>
              </a:lnSpc>
            </a:pPr>
            <a:r>
              <a:rPr sz="1400" spc="-155" dirty="0"/>
              <a:t>р</a:t>
            </a:r>
            <a:r>
              <a:rPr sz="1400" spc="-145" dirty="0"/>
              <a:t>ас</a:t>
            </a:r>
            <a:r>
              <a:rPr sz="1400" spc="-190" dirty="0"/>
              <a:t>ши</a:t>
            </a:r>
            <a:r>
              <a:rPr sz="1400" spc="-155" dirty="0"/>
              <a:t>р</a:t>
            </a:r>
            <a:r>
              <a:rPr sz="1400" spc="-140" dirty="0"/>
              <a:t>ят</a:t>
            </a:r>
            <a:r>
              <a:rPr sz="1400" spc="-155" dirty="0"/>
              <a:t>ь</a:t>
            </a:r>
            <a:r>
              <a:rPr sz="1400" spc="-90" dirty="0"/>
              <a:t> </a:t>
            </a:r>
            <a:r>
              <a:rPr sz="1400" spc="-150" dirty="0"/>
              <a:t>знания</a:t>
            </a:r>
            <a:r>
              <a:rPr sz="1400" spc="-80" dirty="0"/>
              <a:t> </a:t>
            </a:r>
            <a:r>
              <a:rPr sz="1400" b="0" spc="-135" dirty="0">
                <a:latin typeface="Microsoft Sans Serif"/>
                <a:cs typeface="Microsoft Sans Serif"/>
              </a:rPr>
              <a:t>дет</a:t>
            </a:r>
            <a:r>
              <a:rPr sz="1400" b="0" spc="-150" dirty="0">
                <a:latin typeface="Microsoft Sans Serif"/>
                <a:cs typeface="Microsoft Sans Serif"/>
              </a:rPr>
              <a:t>е</a:t>
            </a:r>
            <a:r>
              <a:rPr sz="1400" b="0" spc="-145" dirty="0">
                <a:latin typeface="Microsoft Sans Serif"/>
                <a:cs typeface="Microsoft Sans Serif"/>
              </a:rPr>
              <a:t>й</a:t>
            </a:r>
            <a:r>
              <a:rPr sz="1400" b="0" spc="-45" dirty="0">
                <a:latin typeface="Microsoft Sans Serif"/>
                <a:cs typeface="Microsoft Sans Serif"/>
              </a:rPr>
              <a:t> </a:t>
            </a:r>
            <a:r>
              <a:rPr sz="1400" b="0" spc="-145" dirty="0">
                <a:latin typeface="Microsoft Sans Serif"/>
                <a:cs typeface="Microsoft Sans Serif"/>
              </a:rPr>
              <a:t>об</a:t>
            </a:r>
            <a:r>
              <a:rPr sz="1400" b="0" spc="-55" dirty="0">
                <a:latin typeface="Microsoft Sans Serif"/>
                <a:cs typeface="Microsoft Sans Serif"/>
              </a:rPr>
              <a:t> </a:t>
            </a:r>
            <a:r>
              <a:rPr sz="1400" b="0" spc="-135" dirty="0">
                <a:latin typeface="Microsoft Sans Serif"/>
                <a:cs typeface="Microsoft Sans Serif"/>
              </a:rPr>
              <a:t>и</a:t>
            </a:r>
            <a:r>
              <a:rPr sz="1400" b="0" spc="-155" dirty="0">
                <a:latin typeface="Microsoft Sans Serif"/>
                <a:cs typeface="Microsoft Sans Serif"/>
              </a:rPr>
              <a:t>зоб</a:t>
            </a:r>
            <a:r>
              <a:rPr sz="1400" b="0" spc="-165" dirty="0">
                <a:latin typeface="Microsoft Sans Serif"/>
                <a:cs typeface="Microsoft Sans Serif"/>
              </a:rPr>
              <a:t>р</a:t>
            </a:r>
            <a:r>
              <a:rPr sz="1400" b="0" spc="-145" dirty="0">
                <a:latin typeface="Microsoft Sans Serif"/>
                <a:cs typeface="Microsoft Sans Serif"/>
              </a:rPr>
              <a:t>а</a:t>
            </a:r>
            <a:r>
              <a:rPr sz="1400" b="0" spc="-155" dirty="0">
                <a:latin typeface="Microsoft Sans Serif"/>
                <a:cs typeface="Microsoft Sans Serif"/>
              </a:rPr>
              <a:t>з</a:t>
            </a:r>
            <a:r>
              <a:rPr sz="1400" b="0" spc="-165" dirty="0">
                <a:latin typeface="Microsoft Sans Serif"/>
                <a:cs typeface="Microsoft Sans Serif"/>
              </a:rPr>
              <a:t>и</a:t>
            </a:r>
            <a:r>
              <a:rPr sz="1400" b="0" spc="-140" dirty="0">
                <a:latin typeface="Microsoft Sans Serif"/>
                <a:cs typeface="Microsoft Sans Serif"/>
              </a:rPr>
              <a:t>тельн</a:t>
            </a:r>
            <a:r>
              <a:rPr sz="1400" b="0" spc="-150" dirty="0">
                <a:latin typeface="Microsoft Sans Serif"/>
                <a:cs typeface="Microsoft Sans Serif"/>
              </a:rPr>
              <a:t>о</a:t>
            </a:r>
            <a:r>
              <a:rPr sz="1400" b="0" spc="-125" dirty="0">
                <a:latin typeface="Microsoft Sans Serif"/>
                <a:cs typeface="Microsoft Sans Serif"/>
              </a:rPr>
              <a:t>м  </a:t>
            </a:r>
            <a:r>
              <a:rPr sz="1400" b="0" spc="-140" dirty="0">
                <a:latin typeface="Microsoft Sans Serif"/>
                <a:cs typeface="Microsoft Sans Serif"/>
              </a:rPr>
              <a:t>и</a:t>
            </a:r>
            <a:r>
              <a:rPr sz="1400" b="0" spc="-145" dirty="0">
                <a:latin typeface="Microsoft Sans Serif"/>
                <a:cs typeface="Microsoft Sans Serif"/>
              </a:rPr>
              <a:t>скусс</a:t>
            </a:r>
            <a:r>
              <a:rPr sz="1400" b="0" spc="-125" dirty="0">
                <a:latin typeface="Microsoft Sans Serif"/>
                <a:cs typeface="Microsoft Sans Serif"/>
              </a:rPr>
              <a:t>т</a:t>
            </a:r>
            <a:r>
              <a:rPr sz="1400" b="0" spc="-135" dirty="0">
                <a:latin typeface="Microsoft Sans Serif"/>
                <a:cs typeface="Microsoft Sans Serif"/>
              </a:rPr>
              <a:t>в</a:t>
            </a:r>
            <a:r>
              <a:rPr sz="1400" b="0" spc="-145" dirty="0">
                <a:latin typeface="Microsoft Sans Serif"/>
                <a:cs typeface="Microsoft Sans Serif"/>
              </a:rPr>
              <a:t>е</a:t>
            </a:r>
            <a:r>
              <a:rPr sz="1400" b="0" spc="-70" dirty="0">
                <a:latin typeface="Microsoft Sans Serif"/>
                <a:cs typeface="Microsoft Sans Serif"/>
              </a:rPr>
              <a:t>,</a:t>
            </a:r>
            <a:r>
              <a:rPr sz="1400" b="0" spc="-60" dirty="0">
                <a:latin typeface="Microsoft Sans Serif"/>
                <a:cs typeface="Microsoft Sans Serif"/>
              </a:rPr>
              <a:t> </a:t>
            </a:r>
            <a:r>
              <a:rPr sz="1400" b="0" spc="-170" dirty="0">
                <a:latin typeface="Microsoft Sans Serif"/>
                <a:cs typeface="Microsoft Sans Serif"/>
              </a:rPr>
              <a:t>музыке</a:t>
            </a:r>
            <a:r>
              <a:rPr sz="1400" b="0" spc="-70" dirty="0">
                <a:latin typeface="Microsoft Sans Serif"/>
                <a:cs typeface="Microsoft Sans Serif"/>
              </a:rPr>
              <a:t>,</a:t>
            </a:r>
            <a:r>
              <a:rPr sz="1400" b="0" spc="-60" dirty="0">
                <a:latin typeface="Microsoft Sans Serif"/>
                <a:cs typeface="Microsoft Sans Serif"/>
              </a:rPr>
              <a:t> </a:t>
            </a:r>
            <a:r>
              <a:rPr sz="1400" b="0" spc="-135" dirty="0">
                <a:latin typeface="Microsoft Sans Serif"/>
                <a:cs typeface="Microsoft Sans Serif"/>
              </a:rPr>
              <a:t>те</a:t>
            </a:r>
            <a:r>
              <a:rPr sz="1400" b="0" spc="-150" dirty="0">
                <a:latin typeface="Microsoft Sans Serif"/>
                <a:cs typeface="Microsoft Sans Serif"/>
              </a:rPr>
              <a:t>а</a:t>
            </a:r>
            <a:r>
              <a:rPr sz="1400" b="0" spc="-135" dirty="0">
                <a:latin typeface="Microsoft Sans Serif"/>
                <a:cs typeface="Microsoft Sans Serif"/>
              </a:rPr>
              <a:t>тр</a:t>
            </a:r>
            <a:r>
              <a:rPr sz="1400" b="0" spc="-150" dirty="0">
                <a:latin typeface="Microsoft Sans Serif"/>
                <a:cs typeface="Microsoft Sans Serif"/>
              </a:rPr>
              <a:t>е</a:t>
            </a:r>
            <a:r>
              <a:rPr sz="1400" b="0" spc="-70" dirty="0">
                <a:latin typeface="Microsoft Sans Serif"/>
                <a:cs typeface="Microsoft Sans Serif"/>
              </a:rPr>
              <a:t>;</a:t>
            </a:r>
            <a:endParaRPr sz="1400">
              <a:latin typeface="Microsoft Sans Serif"/>
              <a:cs typeface="Microsoft Sans Serif"/>
            </a:endParaRPr>
          </a:p>
          <a:p>
            <a:pPr marL="56515" marR="5080">
              <a:lnSpc>
                <a:spcPct val="100000"/>
              </a:lnSpc>
            </a:pPr>
            <a:r>
              <a:rPr sz="1400" spc="-155" dirty="0"/>
              <a:t>р</a:t>
            </a:r>
            <a:r>
              <a:rPr sz="1400" spc="-145" dirty="0"/>
              <a:t>ас</a:t>
            </a:r>
            <a:r>
              <a:rPr sz="1400" spc="-190" dirty="0"/>
              <a:t>ши</a:t>
            </a:r>
            <a:r>
              <a:rPr sz="1400" spc="-155" dirty="0"/>
              <a:t>р</a:t>
            </a:r>
            <a:r>
              <a:rPr sz="1400" spc="-140" dirty="0"/>
              <a:t>ят</a:t>
            </a:r>
            <a:r>
              <a:rPr sz="1400" spc="-155" dirty="0"/>
              <a:t>ь</a:t>
            </a:r>
            <a:r>
              <a:rPr sz="1400" spc="-90" dirty="0"/>
              <a:t> </a:t>
            </a:r>
            <a:r>
              <a:rPr sz="1400" spc="-150" dirty="0"/>
              <a:t>знания</a:t>
            </a:r>
            <a:r>
              <a:rPr sz="1400" spc="-80" dirty="0"/>
              <a:t> </a:t>
            </a:r>
            <a:r>
              <a:rPr sz="1400" b="0" spc="-135" dirty="0">
                <a:latin typeface="Microsoft Sans Serif"/>
                <a:cs typeface="Microsoft Sans Serif"/>
              </a:rPr>
              <a:t>дет</a:t>
            </a:r>
            <a:r>
              <a:rPr sz="1400" b="0" spc="-150" dirty="0">
                <a:latin typeface="Microsoft Sans Serif"/>
                <a:cs typeface="Microsoft Sans Serif"/>
              </a:rPr>
              <a:t>е</a:t>
            </a:r>
            <a:r>
              <a:rPr sz="1400" b="0" spc="-145" dirty="0">
                <a:latin typeface="Microsoft Sans Serif"/>
                <a:cs typeface="Microsoft Sans Serif"/>
              </a:rPr>
              <a:t>й</a:t>
            </a:r>
            <a:r>
              <a:rPr sz="1400" b="0" spc="-45" dirty="0">
                <a:latin typeface="Microsoft Sans Serif"/>
                <a:cs typeface="Microsoft Sans Serif"/>
              </a:rPr>
              <a:t> </a:t>
            </a:r>
            <a:r>
              <a:rPr sz="1400" b="0" spc="-140" dirty="0">
                <a:latin typeface="Microsoft Sans Serif"/>
                <a:cs typeface="Microsoft Sans Serif"/>
              </a:rPr>
              <a:t>о</a:t>
            </a:r>
            <a:r>
              <a:rPr sz="1400" b="0" spc="-60" dirty="0">
                <a:latin typeface="Microsoft Sans Serif"/>
                <a:cs typeface="Microsoft Sans Serif"/>
              </a:rPr>
              <a:t> </a:t>
            </a:r>
            <a:r>
              <a:rPr sz="1400" b="0" spc="-114" dirty="0">
                <a:latin typeface="Microsoft Sans Serif"/>
                <a:cs typeface="Microsoft Sans Serif"/>
              </a:rPr>
              <a:t>т</a:t>
            </a:r>
            <a:r>
              <a:rPr sz="1400" b="0" spc="-135" dirty="0">
                <a:latin typeface="Microsoft Sans Serif"/>
                <a:cs typeface="Microsoft Sans Serif"/>
              </a:rPr>
              <a:t>в</a:t>
            </a:r>
            <a:r>
              <a:rPr sz="1400" b="0" spc="-145" dirty="0">
                <a:latin typeface="Microsoft Sans Serif"/>
                <a:cs typeface="Microsoft Sans Serif"/>
              </a:rPr>
              <a:t>ор</a:t>
            </a:r>
            <a:r>
              <a:rPr sz="1400" b="0" spc="-125" dirty="0">
                <a:latin typeface="Microsoft Sans Serif"/>
                <a:cs typeface="Microsoft Sans Serif"/>
              </a:rPr>
              <a:t>честве  </a:t>
            </a:r>
            <a:r>
              <a:rPr sz="1400" b="0" spc="-140" dirty="0">
                <a:latin typeface="Microsoft Sans Serif"/>
                <a:cs typeface="Microsoft Sans Serif"/>
              </a:rPr>
              <a:t>известн</a:t>
            </a:r>
            <a:r>
              <a:rPr sz="1400" b="0" spc="-195" dirty="0">
                <a:latin typeface="Microsoft Sans Serif"/>
                <a:cs typeface="Microsoft Sans Serif"/>
              </a:rPr>
              <a:t>ы</a:t>
            </a:r>
            <a:r>
              <a:rPr sz="1400" b="0" spc="-125" dirty="0">
                <a:latin typeface="Microsoft Sans Serif"/>
                <a:cs typeface="Microsoft Sans Serif"/>
              </a:rPr>
              <a:t>х</a:t>
            </a:r>
            <a:r>
              <a:rPr sz="1400" b="0" spc="-65" dirty="0">
                <a:latin typeface="Microsoft Sans Serif"/>
                <a:cs typeface="Microsoft Sans Serif"/>
              </a:rPr>
              <a:t> </a:t>
            </a:r>
            <a:r>
              <a:rPr sz="1400" b="0" spc="-160" dirty="0">
                <a:latin typeface="Microsoft Sans Serif"/>
                <a:cs typeface="Microsoft Sans Serif"/>
              </a:rPr>
              <a:t>художнико</a:t>
            </a:r>
            <a:r>
              <a:rPr sz="1400" b="0" spc="-145" dirty="0">
                <a:latin typeface="Microsoft Sans Serif"/>
                <a:cs typeface="Microsoft Sans Serif"/>
              </a:rPr>
              <a:t>в</a:t>
            </a:r>
            <a:r>
              <a:rPr sz="1400" b="0" spc="-65" dirty="0">
                <a:latin typeface="Microsoft Sans Serif"/>
                <a:cs typeface="Microsoft Sans Serif"/>
              </a:rPr>
              <a:t> </a:t>
            </a:r>
            <a:r>
              <a:rPr sz="1400" b="0" spc="-140" dirty="0">
                <a:latin typeface="Microsoft Sans Serif"/>
                <a:cs typeface="Microsoft Sans Serif"/>
              </a:rPr>
              <a:t>и</a:t>
            </a:r>
            <a:r>
              <a:rPr sz="1400" b="0" spc="-60" dirty="0">
                <a:latin typeface="Microsoft Sans Serif"/>
                <a:cs typeface="Microsoft Sans Serif"/>
              </a:rPr>
              <a:t> </a:t>
            </a:r>
            <a:r>
              <a:rPr sz="1400" b="0" spc="-175" dirty="0">
                <a:latin typeface="Microsoft Sans Serif"/>
                <a:cs typeface="Microsoft Sans Serif"/>
              </a:rPr>
              <a:t>компо</a:t>
            </a:r>
            <a:r>
              <a:rPr sz="1400" b="0" spc="-155" dirty="0">
                <a:latin typeface="Microsoft Sans Serif"/>
                <a:cs typeface="Microsoft Sans Serif"/>
              </a:rPr>
              <a:t>з</a:t>
            </a:r>
            <a:r>
              <a:rPr sz="1400" b="0" spc="-165" dirty="0">
                <a:latin typeface="Microsoft Sans Serif"/>
                <a:cs typeface="Microsoft Sans Serif"/>
              </a:rPr>
              <a:t>и</a:t>
            </a:r>
            <a:r>
              <a:rPr sz="1400" b="0" spc="-135" dirty="0">
                <a:latin typeface="Microsoft Sans Serif"/>
                <a:cs typeface="Microsoft Sans Serif"/>
              </a:rPr>
              <a:t>то</a:t>
            </a:r>
            <a:r>
              <a:rPr sz="1400" b="0" spc="-150" dirty="0">
                <a:latin typeface="Microsoft Sans Serif"/>
                <a:cs typeface="Microsoft Sans Serif"/>
              </a:rPr>
              <a:t>р</a:t>
            </a:r>
            <a:r>
              <a:rPr sz="1400" b="0" spc="-145" dirty="0">
                <a:latin typeface="Microsoft Sans Serif"/>
                <a:cs typeface="Microsoft Sans Serif"/>
              </a:rPr>
              <a:t>о</a:t>
            </a:r>
            <a:r>
              <a:rPr sz="1400" b="0" spc="-85" dirty="0">
                <a:latin typeface="Microsoft Sans Serif"/>
                <a:cs typeface="Microsoft Sans Serif"/>
              </a:rPr>
              <a:t>в;  </a:t>
            </a:r>
            <a:r>
              <a:rPr sz="1400" spc="-155" dirty="0"/>
              <a:t>р</a:t>
            </a:r>
            <a:r>
              <a:rPr sz="1400" spc="-145" dirty="0"/>
              <a:t>ас</a:t>
            </a:r>
            <a:r>
              <a:rPr sz="1400" spc="-190" dirty="0"/>
              <a:t>ши</a:t>
            </a:r>
            <a:r>
              <a:rPr sz="1400" spc="-155" dirty="0"/>
              <a:t>р</a:t>
            </a:r>
            <a:r>
              <a:rPr sz="1400" spc="-140" dirty="0"/>
              <a:t>ят</a:t>
            </a:r>
            <a:r>
              <a:rPr sz="1400" spc="-155" dirty="0"/>
              <a:t>ь</a:t>
            </a:r>
            <a:r>
              <a:rPr sz="1400" spc="-90" dirty="0"/>
              <a:t> </a:t>
            </a:r>
            <a:r>
              <a:rPr sz="1400" spc="-150" dirty="0"/>
              <a:t>знания</a:t>
            </a:r>
            <a:r>
              <a:rPr sz="1400" spc="-80" dirty="0"/>
              <a:t> </a:t>
            </a:r>
            <a:r>
              <a:rPr sz="1400" b="0" spc="-135" dirty="0">
                <a:latin typeface="Microsoft Sans Serif"/>
                <a:cs typeface="Microsoft Sans Serif"/>
              </a:rPr>
              <a:t>дет</a:t>
            </a:r>
            <a:r>
              <a:rPr sz="1400" b="0" spc="-150" dirty="0">
                <a:latin typeface="Microsoft Sans Serif"/>
                <a:cs typeface="Microsoft Sans Serif"/>
              </a:rPr>
              <a:t>е</a:t>
            </a:r>
            <a:r>
              <a:rPr sz="1400" b="0" spc="-145" dirty="0">
                <a:latin typeface="Microsoft Sans Serif"/>
                <a:cs typeface="Microsoft Sans Serif"/>
              </a:rPr>
              <a:t>й</a:t>
            </a:r>
            <a:r>
              <a:rPr sz="1400" b="0" spc="-45" dirty="0">
                <a:latin typeface="Microsoft Sans Serif"/>
                <a:cs typeface="Microsoft Sans Serif"/>
              </a:rPr>
              <a:t> </a:t>
            </a:r>
            <a:r>
              <a:rPr sz="1400" b="0" spc="-140" dirty="0">
                <a:latin typeface="Microsoft Sans Serif"/>
                <a:cs typeface="Microsoft Sans Serif"/>
              </a:rPr>
              <a:t>о</a:t>
            </a:r>
            <a:r>
              <a:rPr sz="1400" b="0" spc="-60" dirty="0">
                <a:latin typeface="Microsoft Sans Serif"/>
                <a:cs typeface="Microsoft Sans Serif"/>
              </a:rPr>
              <a:t> </a:t>
            </a:r>
            <a:r>
              <a:rPr sz="1400" b="0" spc="-114" dirty="0">
                <a:latin typeface="Microsoft Sans Serif"/>
                <a:cs typeface="Microsoft Sans Serif"/>
              </a:rPr>
              <a:t>т</a:t>
            </a:r>
            <a:r>
              <a:rPr sz="1400" b="0" spc="-135" dirty="0">
                <a:latin typeface="Microsoft Sans Serif"/>
                <a:cs typeface="Microsoft Sans Serif"/>
              </a:rPr>
              <a:t>в</a:t>
            </a:r>
            <a:r>
              <a:rPr sz="1400" b="0" spc="-145" dirty="0">
                <a:latin typeface="Microsoft Sans Serif"/>
                <a:cs typeface="Microsoft Sans Serif"/>
              </a:rPr>
              <a:t>ор</a:t>
            </a:r>
            <a:r>
              <a:rPr sz="1400" b="0" spc="-155" dirty="0">
                <a:latin typeface="Microsoft Sans Serif"/>
                <a:cs typeface="Microsoft Sans Serif"/>
              </a:rPr>
              <a:t>ческ</a:t>
            </a:r>
            <a:r>
              <a:rPr sz="1400" b="0" spc="-170" dirty="0">
                <a:latin typeface="Microsoft Sans Serif"/>
                <a:cs typeface="Microsoft Sans Serif"/>
              </a:rPr>
              <a:t>о</a:t>
            </a:r>
            <a:r>
              <a:rPr sz="1400" b="0" spc="-95" dirty="0">
                <a:latin typeface="Microsoft Sans Serif"/>
                <a:cs typeface="Microsoft Sans Serif"/>
              </a:rPr>
              <a:t>й  </a:t>
            </a:r>
            <a:r>
              <a:rPr sz="1400" b="0" spc="-135" dirty="0">
                <a:latin typeface="Microsoft Sans Serif"/>
                <a:cs typeface="Microsoft Sans Serif"/>
              </a:rPr>
              <a:t>деят</a:t>
            </a:r>
            <a:r>
              <a:rPr sz="1400" b="0" spc="-150" dirty="0">
                <a:latin typeface="Microsoft Sans Serif"/>
                <a:cs typeface="Microsoft Sans Serif"/>
              </a:rPr>
              <a:t>е</a:t>
            </a:r>
            <a:r>
              <a:rPr sz="1400" b="0" spc="-125" dirty="0">
                <a:latin typeface="Microsoft Sans Serif"/>
                <a:cs typeface="Microsoft Sans Serif"/>
              </a:rPr>
              <a:t>льности,</a:t>
            </a:r>
            <a:r>
              <a:rPr sz="1400" b="0" spc="-45" dirty="0">
                <a:latin typeface="Microsoft Sans Serif"/>
                <a:cs typeface="Microsoft Sans Serif"/>
              </a:rPr>
              <a:t> </a:t>
            </a:r>
            <a:r>
              <a:rPr sz="1400" b="0" spc="-145" dirty="0">
                <a:latin typeface="Microsoft Sans Serif"/>
                <a:cs typeface="Microsoft Sans Serif"/>
              </a:rPr>
              <a:t>е</a:t>
            </a:r>
            <a:r>
              <a:rPr sz="1400" b="0" spc="-140" dirty="0">
                <a:latin typeface="Microsoft Sans Serif"/>
                <a:cs typeface="Microsoft Sans Serif"/>
              </a:rPr>
              <a:t>ё</a:t>
            </a:r>
            <a:r>
              <a:rPr sz="1400" b="0" spc="-60" dirty="0">
                <a:latin typeface="Microsoft Sans Serif"/>
                <a:cs typeface="Microsoft Sans Serif"/>
              </a:rPr>
              <a:t> </a:t>
            </a:r>
            <a:r>
              <a:rPr sz="1400" b="0" spc="-145" dirty="0">
                <a:latin typeface="Microsoft Sans Serif"/>
                <a:cs typeface="Microsoft Sans Serif"/>
              </a:rPr>
              <a:t>особ</a:t>
            </a:r>
            <a:r>
              <a:rPr sz="1400" b="0" spc="-150" dirty="0">
                <a:latin typeface="Microsoft Sans Serif"/>
                <a:cs typeface="Microsoft Sans Serif"/>
              </a:rPr>
              <a:t>е</a:t>
            </a:r>
            <a:r>
              <a:rPr sz="1400" b="0" spc="-145" dirty="0">
                <a:latin typeface="Microsoft Sans Serif"/>
                <a:cs typeface="Microsoft Sans Serif"/>
              </a:rPr>
              <a:t>нн</a:t>
            </a:r>
            <a:r>
              <a:rPr sz="1400" b="0" spc="-150" dirty="0">
                <a:latin typeface="Microsoft Sans Serif"/>
                <a:cs typeface="Microsoft Sans Serif"/>
              </a:rPr>
              <a:t>о</a:t>
            </a:r>
            <a:r>
              <a:rPr sz="1400" b="0" spc="-130" dirty="0">
                <a:latin typeface="Microsoft Sans Serif"/>
                <a:cs typeface="Microsoft Sans Serif"/>
              </a:rPr>
              <a:t>стях</a:t>
            </a:r>
            <a:r>
              <a:rPr sz="1400" b="0" spc="-70" dirty="0">
                <a:latin typeface="Microsoft Sans Serif"/>
                <a:cs typeface="Microsoft Sans Serif"/>
              </a:rPr>
              <a:t>;</a:t>
            </a:r>
            <a:r>
              <a:rPr sz="1400" b="0" spc="-35" dirty="0">
                <a:latin typeface="Microsoft Sans Serif"/>
                <a:cs typeface="Microsoft Sans Serif"/>
              </a:rPr>
              <a:t> </a:t>
            </a:r>
            <a:r>
              <a:rPr sz="1400" b="0" spc="-145" dirty="0">
                <a:latin typeface="Microsoft Sans Serif"/>
                <a:cs typeface="Microsoft Sans Serif"/>
              </a:rPr>
              <a:t>н</a:t>
            </a:r>
            <a:r>
              <a:rPr sz="1400" b="0" spc="-150" dirty="0">
                <a:latin typeface="Microsoft Sans Serif"/>
                <a:cs typeface="Microsoft Sans Serif"/>
              </a:rPr>
              <a:t>а</a:t>
            </a:r>
            <a:r>
              <a:rPr sz="1400" b="0" spc="-155" dirty="0">
                <a:latin typeface="Microsoft Sans Serif"/>
                <a:cs typeface="Microsoft Sans Serif"/>
              </a:rPr>
              <a:t>зыва</a:t>
            </a:r>
            <a:r>
              <a:rPr sz="1400" b="0" spc="-120" dirty="0">
                <a:latin typeface="Microsoft Sans Serif"/>
                <a:cs typeface="Microsoft Sans Serif"/>
              </a:rPr>
              <a:t>т</a:t>
            </a:r>
            <a:r>
              <a:rPr sz="1400" b="0" spc="-135" dirty="0">
                <a:latin typeface="Microsoft Sans Serif"/>
                <a:cs typeface="Microsoft Sans Serif"/>
              </a:rPr>
              <a:t>ь</a:t>
            </a:r>
            <a:r>
              <a:rPr sz="1400" b="0" spc="-50" dirty="0">
                <a:latin typeface="Microsoft Sans Serif"/>
                <a:cs typeface="Microsoft Sans Serif"/>
              </a:rPr>
              <a:t> </a:t>
            </a:r>
            <a:r>
              <a:rPr sz="1400" b="0" spc="-140" dirty="0">
                <a:latin typeface="Microsoft Sans Serif"/>
                <a:cs typeface="Microsoft Sans Serif"/>
              </a:rPr>
              <a:t>ви</a:t>
            </a:r>
            <a:r>
              <a:rPr sz="1400" b="0" spc="-110" dirty="0">
                <a:latin typeface="Microsoft Sans Serif"/>
                <a:cs typeface="Microsoft Sans Serif"/>
              </a:rPr>
              <a:t>ды  </a:t>
            </a:r>
            <a:r>
              <a:rPr sz="1400" b="0" spc="-150" dirty="0">
                <a:latin typeface="Microsoft Sans Serif"/>
                <a:cs typeface="Microsoft Sans Serif"/>
              </a:rPr>
              <a:t>художественной</a:t>
            </a:r>
            <a:r>
              <a:rPr sz="1400" b="0" spc="-145" dirty="0">
                <a:latin typeface="Microsoft Sans Serif"/>
                <a:cs typeface="Microsoft Sans Serif"/>
              </a:rPr>
              <a:t> </a:t>
            </a:r>
            <a:r>
              <a:rPr sz="1400" b="0" spc="-135" dirty="0">
                <a:latin typeface="Microsoft Sans Serif"/>
                <a:cs typeface="Microsoft Sans Serif"/>
              </a:rPr>
              <a:t>деятельности,</a:t>
            </a:r>
            <a:r>
              <a:rPr sz="1400" b="0" spc="-130" dirty="0">
                <a:latin typeface="Microsoft Sans Serif"/>
                <a:cs typeface="Microsoft Sans Serif"/>
              </a:rPr>
              <a:t> </a:t>
            </a:r>
            <a:r>
              <a:rPr sz="1400" b="0" spc="-155" dirty="0">
                <a:latin typeface="Microsoft Sans Serif"/>
                <a:cs typeface="Microsoft Sans Serif"/>
              </a:rPr>
              <a:t>профессию </a:t>
            </a:r>
            <a:r>
              <a:rPr sz="1400" b="0" spc="-150" dirty="0">
                <a:latin typeface="Microsoft Sans Serif"/>
                <a:cs typeface="Microsoft Sans Serif"/>
              </a:rPr>
              <a:t> </a:t>
            </a:r>
            <a:r>
              <a:rPr sz="1400" b="0" spc="-145" dirty="0">
                <a:latin typeface="Microsoft Sans Serif"/>
                <a:cs typeface="Microsoft Sans Serif"/>
              </a:rPr>
              <a:t>д</a:t>
            </a:r>
            <a:r>
              <a:rPr sz="1400" b="0" spc="-150" dirty="0">
                <a:latin typeface="Microsoft Sans Serif"/>
                <a:cs typeface="Microsoft Sans Serif"/>
              </a:rPr>
              <a:t>е</a:t>
            </a:r>
            <a:r>
              <a:rPr sz="1400" b="0" spc="-130" dirty="0">
                <a:latin typeface="Microsoft Sans Serif"/>
                <a:cs typeface="Microsoft Sans Serif"/>
              </a:rPr>
              <a:t>ят</a:t>
            </a:r>
            <a:r>
              <a:rPr sz="1400" b="0" spc="-150" dirty="0">
                <a:latin typeface="Microsoft Sans Serif"/>
                <a:cs typeface="Microsoft Sans Serif"/>
              </a:rPr>
              <a:t>е</a:t>
            </a:r>
            <a:r>
              <a:rPr sz="1400" b="0" spc="-140" dirty="0">
                <a:latin typeface="Microsoft Sans Serif"/>
                <a:cs typeface="Microsoft Sans Serif"/>
              </a:rPr>
              <a:t>л</a:t>
            </a:r>
            <a:r>
              <a:rPr sz="1400" b="0" spc="-130" dirty="0">
                <a:latin typeface="Microsoft Sans Serif"/>
                <a:cs typeface="Microsoft Sans Serif"/>
              </a:rPr>
              <a:t>я</a:t>
            </a:r>
            <a:r>
              <a:rPr sz="1400" b="0" spc="-40" dirty="0">
                <a:latin typeface="Microsoft Sans Serif"/>
                <a:cs typeface="Microsoft Sans Serif"/>
              </a:rPr>
              <a:t> </a:t>
            </a:r>
            <a:r>
              <a:rPr sz="1400" b="0" spc="-140" dirty="0">
                <a:latin typeface="Microsoft Sans Serif"/>
                <a:cs typeface="Microsoft Sans Serif"/>
              </a:rPr>
              <a:t>искусства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00220" y="1540890"/>
            <a:ext cx="4121150" cy="3242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изо</a:t>
            </a:r>
            <a:r>
              <a:rPr sz="1500" b="1" spc="-175" dirty="0">
                <a:solidFill>
                  <a:srgbClr val="C00000"/>
                </a:solidFill>
                <a:latin typeface="Arial"/>
                <a:cs typeface="Arial"/>
              </a:rPr>
              <a:t>б</a:t>
            </a:r>
            <a:r>
              <a:rPr sz="1500" b="1" spc="-165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500" b="1" spc="-160" dirty="0">
                <a:solidFill>
                  <a:srgbClr val="C00000"/>
                </a:solidFill>
                <a:latin typeface="Arial"/>
                <a:cs typeface="Arial"/>
              </a:rPr>
              <a:t>азительная</a:t>
            </a:r>
            <a:r>
              <a:rPr sz="15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деятельность: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145" dirty="0">
                <a:latin typeface="Arial"/>
                <a:cs typeface="Arial"/>
              </a:rPr>
              <a:t>развивать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художественный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вкус,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творческое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воображение,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145" dirty="0">
                <a:latin typeface="Microsoft Sans Serif"/>
                <a:cs typeface="Microsoft Sans Serif"/>
              </a:rPr>
              <a:t>н</a:t>
            </a:r>
            <a:r>
              <a:rPr sz="1400" spc="-150" dirty="0">
                <a:latin typeface="Microsoft Sans Serif"/>
                <a:cs typeface="Microsoft Sans Serif"/>
              </a:rPr>
              <a:t>а</a:t>
            </a:r>
            <a:r>
              <a:rPr sz="1400" spc="-145" dirty="0">
                <a:latin typeface="Microsoft Sans Serif"/>
                <a:cs typeface="Microsoft Sans Serif"/>
              </a:rPr>
              <a:t>блюдате</a:t>
            </a:r>
            <a:r>
              <a:rPr sz="1400" spc="-140" dirty="0">
                <a:latin typeface="Microsoft Sans Serif"/>
                <a:cs typeface="Microsoft Sans Serif"/>
              </a:rPr>
              <a:t>льност</a:t>
            </a:r>
            <a:r>
              <a:rPr sz="1400" spc="-130" dirty="0">
                <a:latin typeface="Microsoft Sans Serif"/>
                <a:cs typeface="Microsoft Sans Serif"/>
              </a:rPr>
              <a:t>ь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любозн</a:t>
            </a:r>
            <a:r>
              <a:rPr sz="1400" spc="-155" dirty="0">
                <a:latin typeface="Microsoft Sans Serif"/>
                <a:cs typeface="Microsoft Sans Serif"/>
              </a:rPr>
              <a:t>а</a:t>
            </a:r>
            <a:r>
              <a:rPr sz="1400" spc="-140" dirty="0">
                <a:latin typeface="Microsoft Sans Serif"/>
                <a:cs typeface="Microsoft Sans Serif"/>
              </a:rPr>
              <a:t>тельн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125" dirty="0">
                <a:latin typeface="Microsoft Sans Serif"/>
                <a:cs typeface="Microsoft Sans Serif"/>
              </a:rPr>
              <a:t>ст</a:t>
            </a:r>
            <a:r>
              <a:rPr sz="1400" spc="-130" dirty="0">
                <a:latin typeface="Microsoft Sans Serif"/>
                <a:cs typeface="Microsoft Sans Serif"/>
              </a:rPr>
              <a:t>ь</a:t>
            </a:r>
            <a:r>
              <a:rPr sz="1400" spc="-70" dirty="0">
                <a:latin typeface="Microsoft Sans Serif"/>
                <a:cs typeface="Microsoft Sans Serif"/>
              </a:rPr>
              <a:t>;</a:t>
            </a:r>
            <a:endParaRPr sz="1400">
              <a:latin typeface="Microsoft Sans Serif"/>
              <a:cs typeface="Microsoft Sans Serif"/>
            </a:endParaRPr>
          </a:p>
          <a:p>
            <a:pPr marL="12700" marR="26034">
              <a:lnSpc>
                <a:spcPct val="100000"/>
              </a:lnSpc>
            </a:pPr>
            <a:r>
              <a:rPr sz="1400" b="1" spc="-190" dirty="0">
                <a:latin typeface="Arial"/>
                <a:cs typeface="Arial"/>
              </a:rPr>
              <a:t>фо</a:t>
            </a:r>
            <a:r>
              <a:rPr sz="1400" b="1" spc="-165" dirty="0">
                <a:latin typeface="Arial"/>
                <a:cs typeface="Arial"/>
              </a:rPr>
              <a:t>рмир</a:t>
            </a:r>
            <a:r>
              <a:rPr sz="1400" b="1" spc="-155" dirty="0">
                <a:latin typeface="Arial"/>
                <a:cs typeface="Arial"/>
              </a:rPr>
              <a:t>о</a:t>
            </a:r>
            <a:r>
              <a:rPr sz="1400" b="1" spc="-170" dirty="0">
                <a:latin typeface="Arial"/>
                <a:cs typeface="Arial"/>
              </a:rPr>
              <a:t>в</a:t>
            </a:r>
            <a:r>
              <a:rPr sz="1400" b="1" spc="-145" dirty="0">
                <a:latin typeface="Arial"/>
                <a:cs typeface="Arial"/>
              </a:rPr>
              <a:t>а</a:t>
            </a:r>
            <a:r>
              <a:rPr sz="1400" b="1" spc="-140" dirty="0">
                <a:latin typeface="Arial"/>
                <a:cs typeface="Arial"/>
              </a:rPr>
              <a:t>ть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у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дет</a:t>
            </a:r>
            <a:r>
              <a:rPr sz="1400" b="1" spc="-150" dirty="0">
                <a:latin typeface="Arial"/>
                <a:cs typeface="Arial"/>
              </a:rPr>
              <a:t>е</a:t>
            </a:r>
            <a:r>
              <a:rPr sz="1400" b="1" spc="-160" dirty="0">
                <a:latin typeface="Arial"/>
                <a:cs typeface="Arial"/>
              </a:rPr>
              <a:t>й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эстет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55" dirty="0">
                <a:latin typeface="Microsoft Sans Serif"/>
                <a:cs typeface="Microsoft Sans Serif"/>
              </a:rPr>
              <a:t>ческ</a:t>
            </a:r>
            <a:r>
              <a:rPr sz="1400" spc="-170" dirty="0">
                <a:latin typeface="Microsoft Sans Serif"/>
                <a:cs typeface="Microsoft Sans Serif"/>
              </a:rPr>
              <a:t>о</a:t>
            </a:r>
            <a:r>
              <a:rPr sz="1400" spc="-140" dirty="0">
                <a:latin typeface="Microsoft Sans Serif"/>
                <a:cs typeface="Microsoft Sans Serif"/>
              </a:rPr>
              <a:t>е</a:t>
            </a:r>
            <a:r>
              <a:rPr sz="1400" spc="-8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о</a:t>
            </a:r>
            <a:r>
              <a:rPr sz="1400" spc="-155" dirty="0">
                <a:latin typeface="Microsoft Sans Serif"/>
                <a:cs typeface="Microsoft Sans Serif"/>
              </a:rPr>
              <a:t>тнош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45" dirty="0">
                <a:latin typeface="Microsoft Sans Serif"/>
                <a:cs typeface="Microsoft Sans Serif"/>
              </a:rPr>
              <a:t>ни</a:t>
            </a:r>
            <a:r>
              <a:rPr sz="1400" spc="-140" dirty="0">
                <a:latin typeface="Microsoft Sans Serif"/>
                <a:cs typeface="Microsoft Sans Serif"/>
              </a:rPr>
              <a:t>е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к  </a:t>
            </a:r>
            <a:r>
              <a:rPr sz="1400" spc="-160" dirty="0">
                <a:latin typeface="Microsoft Sans Serif"/>
                <a:cs typeface="Microsoft Sans Serif"/>
              </a:rPr>
              <a:t>предметам</a:t>
            </a:r>
            <a:r>
              <a:rPr sz="1400" spc="-15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 </a:t>
            </a:r>
            <a:r>
              <a:rPr sz="1400" spc="-150" dirty="0">
                <a:latin typeface="Microsoft Sans Serif"/>
                <a:cs typeface="Microsoft Sans Serif"/>
              </a:rPr>
              <a:t>явлениям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65" dirty="0">
                <a:latin typeface="Microsoft Sans Serif"/>
                <a:cs typeface="Microsoft Sans Serif"/>
              </a:rPr>
              <a:t>окружающего</a:t>
            </a:r>
            <a:r>
              <a:rPr sz="1400" spc="-1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мира, </a:t>
            </a:r>
            <a:r>
              <a:rPr sz="1400" spc="-155" dirty="0">
                <a:latin typeface="Microsoft Sans Serif"/>
                <a:cs typeface="Microsoft Sans Serif"/>
              </a:rPr>
              <a:t>произведениям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искусства, </a:t>
            </a:r>
            <a:r>
              <a:rPr sz="1400" spc="-200" dirty="0">
                <a:latin typeface="Microsoft Sans Serif"/>
                <a:cs typeface="Microsoft Sans Serif"/>
              </a:rPr>
              <a:t>к</a:t>
            </a:r>
            <a:r>
              <a:rPr sz="1400" spc="-19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художественно-творческой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деятельности; </a:t>
            </a:r>
            <a:r>
              <a:rPr sz="1400" spc="-125" dirty="0">
                <a:latin typeface="Microsoft Sans Serif"/>
                <a:cs typeface="Microsoft Sans Serif"/>
              </a:rPr>
              <a:t> </a:t>
            </a:r>
            <a:r>
              <a:rPr sz="1400" b="1" spc="-145" dirty="0">
                <a:latin typeface="Arial"/>
                <a:cs typeface="Arial"/>
              </a:rPr>
              <a:t>создавать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условия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для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свободного,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самостоятельного,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разнопланового</a:t>
            </a:r>
            <a:r>
              <a:rPr sz="1400" b="1" spc="-114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экспериментирования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с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145" dirty="0">
                <a:latin typeface="Arial"/>
                <a:cs typeface="Arial"/>
              </a:rPr>
              <a:t>ху</a:t>
            </a:r>
            <a:r>
              <a:rPr sz="1400" b="1" spc="-155" dirty="0">
                <a:latin typeface="Arial"/>
                <a:cs typeface="Arial"/>
              </a:rPr>
              <a:t>до</a:t>
            </a:r>
            <a:r>
              <a:rPr sz="1400" b="1" spc="-165" dirty="0">
                <a:latin typeface="Arial"/>
                <a:cs typeface="Arial"/>
              </a:rPr>
              <a:t>же</a:t>
            </a:r>
            <a:r>
              <a:rPr sz="1400" b="1" spc="-150" dirty="0">
                <a:latin typeface="Arial"/>
                <a:cs typeface="Arial"/>
              </a:rPr>
              <a:t>с</a:t>
            </a:r>
            <a:r>
              <a:rPr sz="1400" b="1" spc="-140" dirty="0">
                <a:latin typeface="Arial"/>
                <a:cs typeface="Arial"/>
              </a:rPr>
              <a:t>тв</a:t>
            </a:r>
            <a:r>
              <a:rPr sz="1400" b="1" spc="-145" dirty="0">
                <a:latin typeface="Arial"/>
                <a:cs typeface="Arial"/>
              </a:rPr>
              <a:t>енн</a:t>
            </a:r>
            <a:r>
              <a:rPr sz="1400" b="1" spc="-204" dirty="0">
                <a:latin typeface="Arial"/>
                <a:cs typeface="Arial"/>
              </a:rPr>
              <a:t>ы</a:t>
            </a:r>
            <a:r>
              <a:rPr sz="1400" b="1" spc="-170" dirty="0">
                <a:latin typeface="Arial"/>
                <a:cs typeface="Arial"/>
              </a:rPr>
              <a:t>ми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мате</a:t>
            </a:r>
            <a:r>
              <a:rPr sz="1400" b="1" spc="-155" dirty="0">
                <a:latin typeface="Arial"/>
                <a:cs typeface="Arial"/>
              </a:rPr>
              <a:t>р</a:t>
            </a:r>
            <a:r>
              <a:rPr sz="1400" b="1" spc="-170" dirty="0">
                <a:latin typeface="Arial"/>
                <a:cs typeface="Arial"/>
              </a:rPr>
              <a:t>и</a:t>
            </a:r>
            <a:r>
              <a:rPr sz="1400" b="1" spc="-145" dirty="0">
                <a:latin typeface="Arial"/>
                <a:cs typeface="Arial"/>
              </a:rPr>
              <a:t>а</a:t>
            </a:r>
            <a:r>
              <a:rPr sz="1400" b="1" spc="-165" dirty="0">
                <a:latin typeface="Arial"/>
                <a:cs typeface="Arial"/>
              </a:rPr>
              <a:t>лами</a:t>
            </a:r>
            <a:r>
              <a:rPr sz="1400" b="1" spc="-85" dirty="0">
                <a:latin typeface="Arial"/>
                <a:cs typeface="Arial"/>
              </a:rPr>
              <a:t>;</a:t>
            </a:r>
            <a:endParaRPr sz="1400">
              <a:latin typeface="Arial"/>
              <a:cs typeface="Arial"/>
            </a:endParaRPr>
          </a:p>
          <a:p>
            <a:pPr marL="12700" marR="95250">
              <a:lnSpc>
                <a:spcPct val="100000"/>
              </a:lnSpc>
            </a:pPr>
            <a:r>
              <a:rPr sz="1400" b="1" spc="-160" dirty="0">
                <a:latin typeface="Arial"/>
                <a:cs typeface="Arial"/>
              </a:rPr>
              <a:t>поощрять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стремление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детей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сделать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свое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произведение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красивым,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содержательным,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выразительным;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b="1" spc="-155" dirty="0">
                <a:latin typeface="Arial"/>
                <a:cs typeface="Arial"/>
              </a:rPr>
              <a:t>ор</a:t>
            </a:r>
            <a:r>
              <a:rPr sz="1400" b="1" spc="-105" dirty="0">
                <a:latin typeface="Arial"/>
                <a:cs typeface="Arial"/>
              </a:rPr>
              <a:t>г</a:t>
            </a:r>
            <a:r>
              <a:rPr sz="1400" b="1" spc="-145" dirty="0">
                <a:latin typeface="Arial"/>
                <a:cs typeface="Arial"/>
              </a:rPr>
              <a:t>а</a:t>
            </a:r>
            <a:r>
              <a:rPr sz="1400" b="1" spc="-160" dirty="0">
                <a:latin typeface="Arial"/>
                <a:cs typeface="Arial"/>
              </a:rPr>
              <a:t>ни</a:t>
            </a:r>
            <a:r>
              <a:rPr sz="1400" b="1" spc="-125" dirty="0">
                <a:latin typeface="Arial"/>
                <a:cs typeface="Arial"/>
              </a:rPr>
              <a:t>з</a:t>
            </a:r>
            <a:r>
              <a:rPr sz="1400" b="1" spc="-165" dirty="0">
                <a:latin typeface="Arial"/>
                <a:cs typeface="Arial"/>
              </a:rPr>
              <a:t>о</a:t>
            </a:r>
            <a:r>
              <a:rPr sz="1400" b="1" spc="-135" dirty="0">
                <a:latin typeface="Arial"/>
                <a:cs typeface="Arial"/>
              </a:rPr>
              <a:t>в</a:t>
            </a:r>
            <a:r>
              <a:rPr sz="1400" b="1" spc="-200" dirty="0">
                <a:latin typeface="Arial"/>
                <a:cs typeface="Arial"/>
              </a:rPr>
              <a:t>ы</a:t>
            </a:r>
            <a:r>
              <a:rPr sz="1400" b="1" spc="-170" dirty="0">
                <a:latin typeface="Arial"/>
                <a:cs typeface="Arial"/>
              </a:rPr>
              <a:t>в</a:t>
            </a:r>
            <a:r>
              <a:rPr sz="1400" b="1" spc="-145" dirty="0">
                <a:latin typeface="Arial"/>
                <a:cs typeface="Arial"/>
              </a:rPr>
              <a:t>а</a:t>
            </a:r>
            <a:r>
              <a:rPr sz="1400" b="1" spc="-140" dirty="0">
                <a:latin typeface="Arial"/>
                <a:cs typeface="Arial"/>
              </a:rPr>
              <a:t>ть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учас</a:t>
            </a:r>
            <a:r>
              <a:rPr sz="1400" b="1" spc="-140" dirty="0">
                <a:latin typeface="Arial"/>
                <a:cs typeface="Arial"/>
              </a:rPr>
              <a:t>тие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дет</a:t>
            </a:r>
            <a:r>
              <a:rPr sz="1400" b="1" spc="-150" dirty="0">
                <a:latin typeface="Arial"/>
                <a:cs typeface="Arial"/>
              </a:rPr>
              <a:t>е</a:t>
            </a:r>
            <a:r>
              <a:rPr sz="1400" b="1" spc="-160" dirty="0">
                <a:latin typeface="Arial"/>
                <a:cs typeface="Arial"/>
              </a:rPr>
              <a:t>й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создании</a:t>
            </a:r>
            <a:endParaRPr sz="1400">
              <a:latin typeface="Microsoft Sans Serif"/>
              <a:cs typeface="Microsoft Sans Serif"/>
            </a:endParaRPr>
          </a:p>
          <a:p>
            <a:pPr marL="12700" marR="230504">
              <a:lnSpc>
                <a:spcPct val="100000"/>
              </a:lnSpc>
            </a:pPr>
            <a:r>
              <a:rPr sz="1400" spc="-150" dirty="0">
                <a:latin typeface="Microsoft Sans Serif"/>
                <a:cs typeface="Microsoft Sans Serif"/>
              </a:rPr>
              <a:t>инд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35" dirty="0">
                <a:latin typeface="Microsoft Sans Serif"/>
                <a:cs typeface="Microsoft Sans Serif"/>
              </a:rPr>
              <a:t>видуаль</a:t>
            </a:r>
            <a:r>
              <a:rPr sz="1400" spc="-130" dirty="0">
                <a:latin typeface="Microsoft Sans Serif"/>
                <a:cs typeface="Microsoft Sans Serif"/>
              </a:rPr>
              <a:t>н</a:t>
            </a:r>
            <a:r>
              <a:rPr sz="1400" spc="-175" dirty="0">
                <a:latin typeface="Microsoft Sans Serif"/>
                <a:cs typeface="Microsoft Sans Serif"/>
              </a:rPr>
              <a:t>ы</a:t>
            </a:r>
            <a:r>
              <a:rPr sz="1400" spc="-125" dirty="0">
                <a:latin typeface="Microsoft Sans Serif"/>
                <a:cs typeface="Microsoft Sans Serif"/>
              </a:rPr>
              <a:t>х</a:t>
            </a:r>
            <a:r>
              <a:rPr sz="1400" spc="-75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тв</a:t>
            </a:r>
            <a:r>
              <a:rPr sz="1400" spc="-150" dirty="0">
                <a:latin typeface="Microsoft Sans Serif"/>
                <a:cs typeface="Microsoft Sans Serif"/>
              </a:rPr>
              <a:t>ор</a:t>
            </a:r>
            <a:r>
              <a:rPr sz="1400" spc="-145" dirty="0">
                <a:latin typeface="Microsoft Sans Serif"/>
                <a:cs typeface="Microsoft Sans Serif"/>
              </a:rPr>
              <a:t>ч</a:t>
            </a:r>
            <a:r>
              <a:rPr sz="1400" spc="-155" dirty="0">
                <a:latin typeface="Microsoft Sans Serif"/>
                <a:cs typeface="Microsoft Sans Serif"/>
              </a:rPr>
              <a:t>ески</a:t>
            </a:r>
            <a:r>
              <a:rPr sz="1400" spc="-145" dirty="0">
                <a:latin typeface="Microsoft Sans Serif"/>
                <a:cs typeface="Microsoft Sans Serif"/>
              </a:rPr>
              <a:t>х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ра</a:t>
            </a:r>
            <a:r>
              <a:rPr sz="1400" spc="-145" dirty="0">
                <a:latin typeface="Microsoft Sans Serif"/>
                <a:cs typeface="Microsoft Sans Serif"/>
              </a:rPr>
              <a:t>б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114" dirty="0">
                <a:latin typeface="Microsoft Sans Serif"/>
                <a:cs typeface="Microsoft Sans Serif"/>
              </a:rPr>
              <a:t>т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те</a:t>
            </a:r>
            <a:r>
              <a:rPr sz="1400" spc="-195" dirty="0">
                <a:latin typeface="Microsoft Sans Serif"/>
                <a:cs typeface="Microsoft Sans Serif"/>
              </a:rPr>
              <a:t>м</a:t>
            </a:r>
            <a:r>
              <a:rPr sz="1400" spc="-165" dirty="0">
                <a:latin typeface="Microsoft Sans Serif"/>
                <a:cs typeface="Microsoft Sans Serif"/>
              </a:rPr>
              <a:t>а</a:t>
            </a:r>
            <a:r>
              <a:rPr sz="1400" spc="-120" dirty="0">
                <a:latin typeface="Microsoft Sans Serif"/>
                <a:cs typeface="Microsoft Sans Serif"/>
              </a:rPr>
              <a:t>т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45" dirty="0">
                <a:latin typeface="Microsoft Sans Serif"/>
                <a:cs typeface="Microsoft Sans Serif"/>
              </a:rPr>
              <a:t>ч</a:t>
            </a:r>
            <a:r>
              <a:rPr sz="1400" spc="-155" dirty="0">
                <a:latin typeface="Microsoft Sans Serif"/>
                <a:cs typeface="Microsoft Sans Serif"/>
              </a:rPr>
              <a:t>е</a:t>
            </a:r>
            <a:r>
              <a:rPr sz="1400" spc="-130" dirty="0">
                <a:latin typeface="Microsoft Sans Serif"/>
                <a:cs typeface="Microsoft Sans Serif"/>
              </a:rPr>
              <a:t>ских  </a:t>
            </a:r>
            <a:r>
              <a:rPr sz="1400" spc="-165" dirty="0">
                <a:latin typeface="Microsoft Sans Serif"/>
                <a:cs typeface="Microsoft Sans Serif"/>
              </a:rPr>
              <a:t>композиций</a:t>
            </a:r>
            <a:r>
              <a:rPr sz="1400" spc="-70" dirty="0">
                <a:latin typeface="Microsoft Sans Serif"/>
                <a:cs typeface="Microsoft Sans Serif"/>
              </a:rPr>
              <a:t> </a:t>
            </a:r>
            <a:r>
              <a:rPr sz="1400" spc="-200" dirty="0">
                <a:latin typeface="Microsoft Sans Serif"/>
                <a:cs typeface="Microsoft Sans Serif"/>
              </a:rPr>
              <a:t>к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160" dirty="0">
                <a:latin typeface="Microsoft Sans Serif"/>
                <a:cs typeface="Microsoft Sans Serif"/>
              </a:rPr>
              <a:t>праздничным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утренникам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развлечениям,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художественных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проектах)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656" y="1912620"/>
            <a:ext cx="172212" cy="17221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11752" y="1874520"/>
            <a:ext cx="173736" cy="17221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08703" y="2253995"/>
            <a:ext cx="173736" cy="1737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988" y="2356104"/>
            <a:ext cx="173736" cy="17373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656" y="2753867"/>
            <a:ext cx="172212" cy="17373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656" y="3182111"/>
            <a:ext cx="172212" cy="17221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99559" y="2875788"/>
            <a:ext cx="172212" cy="17221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96511" y="3496055"/>
            <a:ext cx="172212" cy="17373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91940" y="3950208"/>
            <a:ext cx="173736" cy="1722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303" y="913135"/>
            <a:ext cx="6429375" cy="127952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Пед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го</a:t>
            </a:r>
            <a:r>
              <a:rPr sz="1800" b="1" spc="-145" dirty="0">
                <a:solidFill>
                  <a:srgbClr val="C00000"/>
                </a:solidFill>
                <a:latin typeface="Arial"/>
                <a:cs typeface="Arial"/>
              </a:rPr>
              <a:t>г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иче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800" b="1" spc="-165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ая</a:t>
            </a:r>
            <a:r>
              <a:rPr sz="18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10" dirty="0">
                <a:solidFill>
                  <a:srgbClr val="C00000"/>
                </a:solidFill>
                <a:latin typeface="Arial"/>
                <a:cs typeface="Arial"/>
              </a:rPr>
              <a:t>д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800" b="1" spc="-180" dirty="0">
                <a:solidFill>
                  <a:srgbClr val="C00000"/>
                </a:solidFill>
                <a:latin typeface="Arial"/>
                <a:cs typeface="Arial"/>
              </a:rPr>
              <a:t>яте</a:t>
            </a:r>
            <a:r>
              <a:rPr sz="1800" b="1" spc="-220" dirty="0">
                <a:solidFill>
                  <a:srgbClr val="C00000"/>
                </a:solidFill>
                <a:latin typeface="Arial"/>
                <a:cs typeface="Arial"/>
              </a:rPr>
              <a:t>л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ьнос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ь</a:t>
            </a:r>
            <a:r>
              <a:rPr sz="1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8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обл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18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1800" b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пр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авлена</a:t>
            </a:r>
            <a:r>
              <a:rPr sz="18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на</a:t>
            </a:r>
            <a:endParaRPr sz="1800">
              <a:latin typeface="Arial"/>
              <a:cs typeface="Arial"/>
            </a:endParaRPr>
          </a:p>
          <a:p>
            <a:pPr marL="370840">
              <a:lnSpc>
                <a:spcPts val="1660"/>
              </a:lnSpc>
              <a:spcBef>
                <a:spcPts val="390"/>
              </a:spcBef>
            </a:pPr>
            <a:r>
              <a:rPr sz="1400" spc="-145" dirty="0">
                <a:latin typeface="Microsoft Sans Serif"/>
                <a:cs typeface="Microsoft Sans Serif"/>
              </a:rPr>
              <a:t>развитие</a:t>
            </a:r>
            <a:r>
              <a:rPr sz="1400" spc="-7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предпосылок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ценностно-смыслового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восприятия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понимания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мира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природы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endParaRPr sz="1400">
              <a:latin typeface="Microsoft Sans Serif"/>
              <a:cs typeface="Microsoft Sans Serif"/>
            </a:endParaRPr>
          </a:p>
          <a:p>
            <a:pPr marL="370840">
              <a:lnSpc>
                <a:spcPts val="1660"/>
              </a:lnSpc>
            </a:pPr>
            <a:r>
              <a:rPr sz="1400" spc="-150" dirty="0">
                <a:latin typeface="Microsoft Sans Serif"/>
                <a:cs typeface="Microsoft Sans Serif"/>
              </a:rPr>
              <a:t>произведений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искусства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(словесного,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музыкального,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изобразительного)</a:t>
            </a:r>
            <a:r>
              <a:rPr sz="1400" spc="-135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401320" marR="60325">
              <a:lnSpc>
                <a:spcPct val="100000"/>
              </a:lnSpc>
              <a:spcBef>
                <a:spcPts val="155"/>
              </a:spcBef>
            </a:pPr>
            <a:r>
              <a:rPr sz="1400" spc="-140" dirty="0">
                <a:latin typeface="Microsoft Sans Serif"/>
                <a:cs typeface="Microsoft Sans Serif"/>
              </a:rPr>
              <a:t>становление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эстетического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эмоционально-нравственного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отношения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200" dirty="0">
                <a:latin typeface="Microsoft Sans Serif"/>
                <a:cs typeface="Microsoft Sans Serif"/>
              </a:rPr>
              <a:t>к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70" dirty="0">
                <a:latin typeface="Microsoft Sans Serif"/>
                <a:cs typeface="Microsoft Sans Serif"/>
              </a:rPr>
              <a:t>окружающему </a:t>
            </a:r>
            <a:r>
              <a:rPr sz="1400" spc="-165" dirty="0">
                <a:latin typeface="Microsoft Sans Serif"/>
                <a:cs typeface="Microsoft Sans Serif"/>
              </a:rPr>
              <a:t> </a:t>
            </a:r>
            <a:r>
              <a:rPr sz="1400" spc="-175" dirty="0">
                <a:latin typeface="Microsoft Sans Serif"/>
                <a:cs typeface="Microsoft Sans Serif"/>
              </a:rPr>
              <a:t>ми</a:t>
            </a:r>
            <a:r>
              <a:rPr sz="1400" spc="-145" dirty="0">
                <a:latin typeface="Microsoft Sans Serif"/>
                <a:cs typeface="Microsoft Sans Serif"/>
              </a:rPr>
              <a:t>р</a:t>
            </a:r>
            <a:r>
              <a:rPr sz="1400" spc="-130" dirty="0">
                <a:latin typeface="Microsoft Sans Serif"/>
                <a:cs typeface="Microsoft Sans Serif"/>
              </a:rPr>
              <a:t>у</a:t>
            </a:r>
            <a:r>
              <a:rPr sz="1400" spc="-70" dirty="0">
                <a:latin typeface="Microsoft Sans Serif"/>
                <a:cs typeface="Microsoft Sans Serif"/>
              </a:rPr>
              <a:t>,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145" dirty="0">
                <a:latin typeface="Microsoft Sans Serif"/>
                <a:cs typeface="Microsoft Sans Serif"/>
              </a:rPr>
              <a:t>оспи</a:t>
            </a:r>
            <a:r>
              <a:rPr sz="1400" spc="-140" dirty="0">
                <a:latin typeface="Microsoft Sans Serif"/>
                <a:cs typeface="Microsoft Sans Serif"/>
              </a:rPr>
              <a:t>тание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эстет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55" dirty="0">
                <a:latin typeface="Microsoft Sans Serif"/>
                <a:cs typeface="Microsoft Sans Serif"/>
              </a:rPr>
              <a:t>ческ</a:t>
            </a:r>
            <a:r>
              <a:rPr sz="1400" spc="-170" dirty="0">
                <a:latin typeface="Microsoft Sans Serif"/>
                <a:cs typeface="Microsoft Sans Serif"/>
              </a:rPr>
              <a:t>о</a:t>
            </a:r>
            <a:r>
              <a:rPr sz="1400" spc="-110" dirty="0">
                <a:latin typeface="Microsoft Sans Serif"/>
                <a:cs typeface="Microsoft Sans Serif"/>
              </a:rPr>
              <a:t>г</a:t>
            </a:r>
            <a:r>
              <a:rPr sz="1400" spc="-155" dirty="0">
                <a:latin typeface="Microsoft Sans Serif"/>
                <a:cs typeface="Microsoft Sans Serif"/>
              </a:rPr>
              <a:t>о</a:t>
            </a:r>
            <a:r>
              <a:rPr sz="1400" spc="-7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вкуса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0234" y="2168779"/>
            <a:ext cx="62388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55" dirty="0">
                <a:latin typeface="Microsoft Sans Serif"/>
                <a:cs typeface="Microsoft Sans Serif"/>
              </a:rPr>
              <a:t>формирование</a:t>
            </a:r>
            <a:r>
              <a:rPr sz="1400" spc="-15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элементарных</a:t>
            </a:r>
            <a:r>
              <a:rPr sz="1400" spc="-140" dirty="0">
                <a:latin typeface="Microsoft Sans Serif"/>
                <a:cs typeface="Microsoft Sans Serif"/>
              </a:rPr>
              <a:t> представлений о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видах искусства </a:t>
            </a:r>
            <a:r>
              <a:rPr sz="1400" spc="-145" dirty="0">
                <a:latin typeface="Microsoft Sans Serif"/>
                <a:cs typeface="Microsoft Sans Serif"/>
              </a:rPr>
              <a:t>(музыка,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живопись, </a:t>
            </a:r>
            <a:r>
              <a:rPr sz="1400" spc="-125" dirty="0">
                <a:latin typeface="Microsoft Sans Serif"/>
                <a:cs typeface="Microsoft Sans Serif"/>
              </a:rPr>
              <a:t>театр, </a:t>
            </a:r>
            <a:r>
              <a:rPr sz="1400" spc="-36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народное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искусство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другое)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700" y="4341876"/>
            <a:ext cx="184403" cy="1828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03769" y="1701546"/>
            <a:ext cx="95313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65" dirty="0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400" b="1" spc="-185" dirty="0">
                <a:solidFill>
                  <a:srgbClr val="C00000"/>
                </a:solidFill>
                <a:latin typeface="Arial"/>
                <a:cs typeface="Arial"/>
              </a:rPr>
              <a:t>бщ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400" b="1" spc="-160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400" b="1" spc="-170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1400" b="1" spc="-95" dirty="0">
                <a:solidFill>
                  <a:srgbClr val="C00000"/>
                </a:solidFill>
                <a:latin typeface="Arial"/>
                <a:cs typeface="Arial"/>
              </a:rPr>
              <a:t>е  </a:t>
            </a:r>
            <a:r>
              <a:rPr sz="1400" b="1" spc="-125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4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40" dirty="0">
                <a:solidFill>
                  <a:srgbClr val="C00000"/>
                </a:solidFill>
                <a:latin typeface="Arial"/>
                <a:cs typeface="Arial"/>
              </a:rPr>
              <a:t>иск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у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сс</a:t>
            </a:r>
            <a:r>
              <a:rPr sz="1400" b="1" spc="-140" dirty="0">
                <a:solidFill>
                  <a:srgbClr val="C00000"/>
                </a:solidFill>
                <a:latin typeface="Arial"/>
                <a:cs typeface="Arial"/>
              </a:rPr>
              <a:t>тву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8630" y="1294638"/>
            <a:ext cx="8022590" cy="3510279"/>
          </a:xfrm>
          <a:custGeom>
            <a:avLst/>
            <a:gdLst/>
            <a:ahLst/>
            <a:cxnLst/>
            <a:rect l="l" t="t" r="r" b="b"/>
            <a:pathLst>
              <a:path w="8022590" h="3510279">
                <a:moveTo>
                  <a:pt x="0" y="225806"/>
                </a:moveTo>
                <a:lnTo>
                  <a:pt x="4587" y="180296"/>
                </a:lnTo>
                <a:lnTo>
                  <a:pt x="17744" y="137910"/>
                </a:lnTo>
                <a:lnTo>
                  <a:pt x="38562" y="99553"/>
                </a:lnTo>
                <a:lnTo>
                  <a:pt x="66135" y="66135"/>
                </a:lnTo>
                <a:lnTo>
                  <a:pt x="99553" y="38562"/>
                </a:lnTo>
                <a:lnTo>
                  <a:pt x="137910" y="17744"/>
                </a:lnTo>
                <a:lnTo>
                  <a:pt x="180296" y="4587"/>
                </a:lnTo>
                <a:lnTo>
                  <a:pt x="225806" y="0"/>
                </a:lnTo>
                <a:lnTo>
                  <a:pt x="7796530" y="0"/>
                </a:lnTo>
                <a:lnTo>
                  <a:pt x="7842039" y="4587"/>
                </a:lnTo>
                <a:lnTo>
                  <a:pt x="7884425" y="17744"/>
                </a:lnTo>
                <a:lnTo>
                  <a:pt x="7922782" y="38562"/>
                </a:lnTo>
                <a:lnTo>
                  <a:pt x="7956200" y="66135"/>
                </a:lnTo>
                <a:lnTo>
                  <a:pt x="7983773" y="99553"/>
                </a:lnTo>
                <a:lnTo>
                  <a:pt x="8004591" y="137910"/>
                </a:lnTo>
                <a:lnTo>
                  <a:pt x="8017748" y="180296"/>
                </a:lnTo>
                <a:lnTo>
                  <a:pt x="8022336" y="225806"/>
                </a:lnTo>
                <a:lnTo>
                  <a:pt x="8022336" y="1129030"/>
                </a:lnTo>
                <a:lnTo>
                  <a:pt x="8017748" y="1174539"/>
                </a:lnTo>
                <a:lnTo>
                  <a:pt x="8004591" y="1216925"/>
                </a:lnTo>
                <a:lnTo>
                  <a:pt x="7983773" y="1255282"/>
                </a:lnTo>
                <a:lnTo>
                  <a:pt x="7956200" y="1288700"/>
                </a:lnTo>
                <a:lnTo>
                  <a:pt x="7922782" y="1316273"/>
                </a:lnTo>
                <a:lnTo>
                  <a:pt x="7884425" y="1337091"/>
                </a:lnTo>
                <a:lnTo>
                  <a:pt x="7842039" y="1350248"/>
                </a:lnTo>
                <a:lnTo>
                  <a:pt x="7796530" y="1354836"/>
                </a:lnTo>
                <a:lnTo>
                  <a:pt x="225806" y="1354836"/>
                </a:lnTo>
                <a:lnTo>
                  <a:pt x="180296" y="1350248"/>
                </a:lnTo>
                <a:lnTo>
                  <a:pt x="137910" y="1337091"/>
                </a:lnTo>
                <a:lnTo>
                  <a:pt x="99553" y="1316273"/>
                </a:lnTo>
                <a:lnTo>
                  <a:pt x="66135" y="1288700"/>
                </a:lnTo>
                <a:lnTo>
                  <a:pt x="38562" y="1255282"/>
                </a:lnTo>
                <a:lnTo>
                  <a:pt x="17744" y="1216925"/>
                </a:lnTo>
                <a:lnTo>
                  <a:pt x="4587" y="1174539"/>
                </a:lnTo>
                <a:lnTo>
                  <a:pt x="0" y="1129030"/>
                </a:lnTo>
                <a:lnTo>
                  <a:pt x="0" y="225806"/>
                </a:lnTo>
                <a:close/>
              </a:path>
              <a:path w="8022590" h="3510279">
                <a:moveTo>
                  <a:pt x="0" y="1752092"/>
                </a:moveTo>
                <a:lnTo>
                  <a:pt x="3209" y="1704383"/>
                </a:lnTo>
                <a:lnTo>
                  <a:pt x="12557" y="1658627"/>
                </a:lnTo>
                <a:lnTo>
                  <a:pt x="27625" y="1615243"/>
                </a:lnTo>
                <a:lnTo>
                  <a:pt x="47995" y="1574649"/>
                </a:lnTo>
                <a:lnTo>
                  <a:pt x="73247" y="1537263"/>
                </a:lnTo>
                <a:lnTo>
                  <a:pt x="102963" y="1503505"/>
                </a:lnTo>
                <a:lnTo>
                  <a:pt x="136724" y="1473792"/>
                </a:lnTo>
                <a:lnTo>
                  <a:pt x="174110" y="1448543"/>
                </a:lnTo>
                <a:lnTo>
                  <a:pt x="214703" y="1428176"/>
                </a:lnTo>
                <a:lnTo>
                  <a:pt x="258084" y="1413110"/>
                </a:lnTo>
                <a:lnTo>
                  <a:pt x="303835" y="1403764"/>
                </a:lnTo>
                <a:lnTo>
                  <a:pt x="351536" y="1400556"/>
                </a:lnTo>
                <a:lnTo>
                  <a:pt x="7670800" y="1400556"/>
                </a:lnTo>
                <a:lnTo>
                  <a:pt x="7718508" y="1403764"/>
                </a:lnTo>
                <a:lnTo>
                  <a:pt x="7764264" y="1413110"/>
                </a:lnTo>
                <a:lnTo>
                  <a:pt x="7807648" y="1428176"/>
                </a:lnTo>
                <a:lnTo>
                  <a:pt x="7848242" y="1448543"/>
                </a:lnTo>
                <a:lnTo>
                  <a:pt x="7885628" y="1473792"/>
                </a:lnTo>
                <a:lnTo>
                  <a:pt x="7919386" y="1503505"/>
                </a:lnTo>
                <a:lnTo>
                  <a:pt x="7949099" y="1537263"/>
                </a:lnTo>
                <a:lnTo>
                  <a:pt x="7974348" y="1574649"/>
                </a:lnTo>
                <a:lnTo>
                  <a:pt x="7994715" y="1615243"/>
                </a:lnTo>
                <a:lnTo>
                  <a:pt x="8009781" y="1658627"/>
                </a:lnTo>
                <a:lnTo>
                  <a:pt x="8019127" y="1704383"/>
                </a:lnTo>
                <a:lnTo>
                  <a:pt x="8022336" y="1752092"/>
                </a:lnTo>
                <a:lnTo>
                  <a:pt x="8022336" y="3158236"/>
                </a:lnTo>
                <a:lnTo>
                  <a:pt x="8019127" y="3205936"/>
                </a:lnTo>
                <a:lnTo>
                  <a:pt x="8009781" y="3251687"/>
                </a:lnTo>
                <a:lnTo>
                  <a:pt x="7994715" y="3295068"/>
                </a:lnTo>
                <a:lnTo>
                  <a:pt x="7974348" y="3335661"/>
                </a:lnTo>
                <a:lnTo>
                  <a:pt x="7949099" y="3373047"/>
                </a:lnTo>
                <a:lnTo>
                  <a:pt x="7919386" y="3406808"/>
                </a:lnTo>
                <a:lnTo>
                  <a:pt x="7885628" y="3436524"/>
                </a:lnTo>
                <a:lnTo>
                  <a:pt x="7848242" y="3461776"/>
                </a:lnTo>
                <a:lnTo>
                  <a:pt x="7807648" y="3482146"/>
                </a:lnTo>
                <a:lnTo>
                  <a:pt x="7764264" y="3497214"/>
                </a:lnTo>
                <a:lnTo>
                  <a:pt x="7718508" y="3506562"/>
                </a:lnTo>
                <a:lnTo>
                  <a:pt x="7670800" y="3509772"/>
                </a:lnTo>
                <a:lnTo>
                  <a:pt x="351536" y="3509772"/>
                </a:lnTo>
                <a:lnTo>
                  <a:pt x="303835" y="3506562"/>
                </a:lnTo>
                <a:lnTo>
                  <a:pt x="258084" y="3497214"/>
                </a:lnTo>
                <a:lnTo>
                  <a:pt x="214703" y="3482146"/>
                </a:lnTo>
                <a:lnTo>
                  <a:pt x="174110" y="3461776"/>
                </a:lnTo>
                <a:lnTo>
                  <a:pt x="136724" y="3436524"/>
                </a:lnTo>
                <a:lnTo>
                  <a:pt x="102963" y="3406808"/>
                </a:lnTo>
                <a:lnTo>
                  <a:pt x="73247" y="3373047"/>
                </a:lnTo>
                <a:lnTo>
                  <a:pt x="47995" y="3335661"/>
                </a:lnTo>
                <a:lnTo>
                  <a:pt x="27625" y="3295068"/>
                </a:lnTo>
                <a:lnTo>
                  <a:pt x="12557" y="3251687"/>
                </a:lnTo>
                <a:lnTo>
                  <a:pt x="3209" y="3205936"/>
                </a:lnTo>
                <a:lnTo>
                  <a:pt x="0" y="3158236"/>
                </a:lnTo>
                <a:lnTo>
                  <a:pt x="0" y="175209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02004" y="2752471"/>
            <a:ext cx="4829810" cy="1357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17145">
              <a:lnSpc>
                <a:spcPct val="99100"/>
              </a:lnSpc>
              <a:spcBef>
                <a:spcPts val="120"/>
              </a:spcBef>
            </a:pPr>
            <a:r>
              <a:rPr sz="1400" spc="-155" dirty="0">
                <a:latin typeface="Microsoft Sans Serif"/>
                <a:cs typeface="Microsoft Sans Serif"/>
              </a:rPr>
              <a:t>формирование </a:t>
            </a:r>
            <a:r>
              <a:rPr sz="1400" spc="-150" dirty="0">
                <a:latin typeface="Microsoft Sans Serif"/>
                <a:cs typeface="Microsoft Sans Serif"/>
              </a:rPr>
              <a:t>художественных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умений </a:t>
            </a:r>
            <a:r>
              <a:rPr sz="1400" spc="-140" dirty="0">
                <a:latin typeface="Microsoft Sans Serif"/>
                <a:cs typeface="Microsoft Sans Serif"/>
              </a:rPr>
              <a:t>и </a:t>
            </a:r>
            <a:r>
              <a:rPr sz="1400" spc="-150" dirty="0">
                <a:latin typeface="Microsoft Sans Serif"/>
                <a:cs typeface="Microsoft Sans Serif"/>
              </a:rPr>
              <a:t>навыков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 </a:t>
            </a:r>
            <a:r>
              <a:rPr sz="1400" spc="-150" dirty="0">
                <a:latin typeface="Microsoft Sans Serif"/>
                <a:cs typeface="Microsoft Sans Serif"/>
              </a:rPr>
              <a:t>разных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видах 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деятельности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(рисовании, </a:t>
            </a:r>
            <a:r>
              <a:rPr sz="1400" spc="-145" dirty="0">
                <a:latin typeface="Microsoft Sans Serif"/>
                <a:cs typeface="Microsoft Sans Serif"/>
              </a:rPr>
              <a:t>лепке,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аппликации,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художественном 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конструировании, </a:t>
            </a:r>
            <a:r>
              <a:rPr sz="1400" spc="-135" dirty="0">
                <a:latin typeface="Microsoft Sans Serif"/>
                <a:cs typeface="Microsoft Sans Serif"/>
              </a:rPr>
              <a:t>пении, </a:t>
            </a:r>
            <a:r>
              <a:rPr sz="1400" spc="-140" dirty="0">
                <a:latin typeface="Microsoft Sans Serif"/>
                <a:cs typeface="Microsoft Sans Serif"/>
              </a:rPr>
              <a:t>игре </a:t>
            </a:r>
            <a:r>
              <a:rPr sz="1400" spc="-145" dirty="0">
                <a:latin typeface="Microsoft Sans Serif"/>
                <a:cs typeface="Microsoft Sans Serif"/>
              </a:rPr>
              <a:t>на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детских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музыкальных</a:t>
            </a:r>
            <a:r>
              <a:rPr sz="1400" spc="-15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инструментах,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музыкально-ритмических</a:t>
            </a:r>
            <a:r>
              <a:rPr sz="1400" spc="-8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движениях,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словесном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творчестве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14" dirty="0">
                <a:latin typeface="Microsoft Sans Serif"/>
                <a:cs typeface="Microsoft Sans Serif"/>
              </a:rPr>
              <a:t>другое</a:t>
            </a:r>
            <a:r>
              <a:rPr sz="1400" spc="-114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13335" marR="5080">
              <a:lnSpc>
                <a:spcPct val="100000"/>
              </a:lnSpc>
              <a:spcBef>
                <a:spcPts val="445"/>
              </a:spcBef>
            </a:pPr>
            <a:r>
              <a:rPr sz="1400" spc="-145" dirty="0">
                <a:latin typeface="Microsoft Sans Serif"/>
                <a:cs typeface="Microsoft Sans Serif"/>
              </a:rPr>
              <a:t>освоение </a:t>
            </a:r>
            <a:r>
              <a:rPr sz="1400" spc="-150" dirty="0">
                <a:latin typeface="Microsoft Sans Serif"/>
                <a:cs typeface="Microsoft Sans Serif"/>
              </a:rPr>
              <a:t>разнообразных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средств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художественной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выразительности </a:t>
            </a:r>
            <a:r>
              <a:rPr sz="1400" spc="-135" dirty="0">
                <a:latin typeface="Microsoft Sans Serif"/>
                <a:cs typeface="Microsoft Sans Serif"/>
              </a:rPr>
              <a:t>в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ра</a:t>
            </a:r>
            <a:r>
              <a:rPr sz="1400" spc="-150" dirty="0">
                <a:latin typeface="Microsoft Sans Serif"/>
                <a:cs typeface="Microsoft Sans Serif"/>
              </a:rPr>
              <a:t>зл</a:t>
            </a:r>
            <a:r>
              <a:rPr sz="1400" spc="-155" dirty="0">
                <a:latin typeface="Microsoft Sans Serif"/>
                <a:cs typeface="Microsoft Sans Serif"/>
              </a:rPr>
              <a:t>ичны</a:t>
            </a:r>
            <a:r>
              <a:rPr sz="1400" spc="-125" dirty="0">
                <a:latin typeface="Microsoft Sans Serif"/>
                <a:cs typeface="Microsoft Sans Serif"/>
              </a:rPr>
              <a:t>х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ви</a:t>
            </a:r>
            <a:r>
              <a:rPr sz="1400" spc="-150" dirty="0">
                <a:latin typeface="Microsoft Sans Serif"/>
                <a:cs typeface="Microsoft Sans Serif"/>
              </a:rPr>
              <a:t>да</a:t>
            </a:r>
            <a:r>
              <a:rPr sz="1400" spc="-125" dirty="0">
                <a:latin typeface="Microsoft Sans Serif"/>
                <a:cs typeface="Microsoft Sans Serif"/>
              </a:rPr>
              <a:t>х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45" dirty="0">
                <a:latin typeface="Microsoft Sans Serif"/>
                <a:cs typeface="Microsoft Sans Serif"/>
              </a:rPr>
              <a:t>скусс</a:t>
            </a:r>
            <a:r>
              <a:rPr sz="1400" spc="-125" dirty="0">
                <a:latin typeface="Microsoft Sans Serif"/>
                <a:cs typeface="Microsoft Sans Serif"/>
              </a:rPr>
              <a:t>т</a:t>
            </a:r>
            <a:r>
              <a:rPr sz="1400" spc="-135" dirty="0">
                <a:latin typeface="Microsoft Sans Serif"/>
                <a:cs typeface="Microsoft Sans Serif"/>
              </a:rPr>
              <a:t>ва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0117" y="4237735"/>
            <a:ext cx="62839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45" dirty="0">
                <a:latin typeface="Microsoft Sans Serif"/>
                <a:cs typeface="Microsoft Sans Serif"/>
              </a:rPr>
              <a:t>развитие</a:t>
            </a:r>
            <a:r>
              <a:rPr sz="1400" spc="-7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65" dirty="0">
                <a:latin typeface="Microsoft Sans Serif"/>
                <a:cs typeface="Microsoft Sans Serif"/>
              </a:rPr>
              <a:t>поддержку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самостоятельной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творческой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деятельности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детей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(изобразительной, 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конструктивной,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музыкальной,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художественно-речевой,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театрализованной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другое)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44651" y="1385316"/>
            <a:ext cx="201295" cy="2540635"/>
            <a:chOff x="644651" y="1385316"/>
            <a:chExt cx="201295" cy="254063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4651" y="2257044"/>
              <a:ext cx="184404" cy="1844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415" y="2845308"/>
              <a:ext cx="184403" cy="1828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699" y="3741420"/>
              <a:ext cx="184403" cy="1844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0747" y="1807464"/>
              <a:ext cx="184404" cy="1844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0747" y="1385316"/>
              <a:ext cx="184404" cy="18440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959855" y="2804388"/>
            <a:ext cx="2427605" cy="10191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80"/>
              </a:spcBef>
            </a:pP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Из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бразите</a:t>
            </a:r>
            <a:r>
              <a:rPr sz="1400" b="1" spc="-160" dirty="0">
                <a:solidFill>
                  <a:srgbClr val="C00000"/>
                </a:solidFill>
                <a:latin typeface="Arial"/>
                <a:cs typeface="Arial"/>
              </a:rPr>
              <a:t>ль</a:t>
            </a:r>
            <a:r>
              <a:rPr sz="1400" b="1" spc="-165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я</a:t>
            </a:r>
            <a:r>
              <a:rPr sz="14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деят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льн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400" b="1" spc="-105" dirty="0">
                <a:solidFill>
                  <a:srgbClr val="C00000"/>
                </a:solidFill>
                <a:latin typeface="Arial"/>
                <a:cs typeface="Arial"/>
              </a:rPr>
              <a:t>ть  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Муз</a:t>
            </a:r>
            <a:r>
              <a:rPr sz="1400" b="1" spc="-200" dirty="0">
                <a:solidFill>
                  <a:srgbClr val="C00000"/>
                </a:solidFill>
                <a:latin typeface="Arial"/>
                <a:cs typeface="Arial"/>
              </a:rPr>
              <a:t>ы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кальная</a:t>
            </a:r>
            <a:r>
              <a:rPr sz="14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деят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льн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400" b="1" spc="-114" dirty="0">
                <a:solidFill>
                  <a:srgbClr val="C00000"/>
                </a:solidFill>
                <a:latin typeface="Arial"/>
                <a:cs typeface="Arial"/>
              </a:rPr>
              <a:t>ть  Т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еатрализ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400" b="1" spc="-170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400" b="1" spc="-160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400" b="1" spc="-165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я</a:t>
            </a:r>
            <a:r>
              <a:rPr sz="1400" b="1" spc="-1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деят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льн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400" b="1" spc="-105" dirty="0">
                <a:solidFill>
                  <a:srgbClr val="C00000"/>
                </a:solidFill>
                <a:latin typeface="Arial"/>
                <a:cs typeface="Arial"/>
              </a:rPr>
              <a:t>ть  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Ко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нструкти</a:t>
            </a:r>
            <a:r>
              <a:rPr sz="1400" b="1" spc="-170" dirty="0">
                <a:solidFill>
                  <a:srgbClr val="C00000"/>
                </a:solidFill>
                <a:latin typeface="Arial"/>
                <a:cs typeface="Arial"/>
              </a:rPr>
              <a:t>вн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я</a:t>
            </a:r>
            <a:r>
              <a:rPr sz="14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деят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льн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400" b="1" spc="-140" dirty="0">
                <a:solidFill>
                  <a:srgbClr val="C00000"/>
                </a:solidFill>
                <a:latin typeface="Arial"/>
                <a:cs typeface="Arial"/>
              </a:rPr>
              <a:t>ть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03160" y="725805"/>
            <a:ext cx="112649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45" dirty="0">
                <a:latin typeface="Arial"/>
                <a:cs typeface="Arial"/>
              </a:rPr>
              <a:t>Новое.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195" dirty="0">
                <a:latin typeface="Arial"/>
                <a:cs typeface="Arial"/>
              </a:rPr>
              <a:t>Ф</a:t>
            </a:r>
            <a:r>
              <a:rPr sz="1400" b="1" spc="-125" dirty="0">
                <a:latin typeface="Arial"/>
                <a:cs typeface="Arial"/>
              </a:rPr>
              <a:t>Г</a:t>
            </a:r>
            <a:r>
              <a:rPr sz="1400" b="1" spc="-195" dirty="0">
                <a:latin typeface="Arial"/>
                <a:cs typeface="Arial"/>
              </a:rPr>
              <a:t>О</a:t>
            </a:r>
            <a:r>
              <a:rPr sz="1400" b="1" spc="-185" dirty="0">
                <a:latin typeface="Arial"/>
                <a:cs typeface="Arial"/>
              </a:rPr>
              <a:t>С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ДО.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120" dirty="0">
                <a:latin typeface="Arial"/>
                <a:cs typeface="Arial"/>
              </a:rPr>
              <a:t>п.2.6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304" y="798703"/>
            <a:ext cx="76161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40" dirty="0">
                <a:solidFill>
                  <a:srgbClr val="C00000"/>
                </a:solidFill>
              </a:rPr>
              <a:t>Приобщение</a:t>
            </a:r>
            <a:r>
              <a:rPr sz="2100" spc="-130" dirty="0">
                <a:solidFill>
                  <a:srgbClr val="C00000"/>
                </a:solidFill>
              </a:rPr>
              <a:t> </a:t>
            </a:r>
            <a:r>
              <a:rPr sz="2100" spc="-190" dirty="0">
                <a:solidFill>
                  <a:srgbClr val="C00000"/>
                </a:solidFill>
              </a:rPr>
              <a:t>к</a:t>
            </a:r>
            <a:r>
              <a:rPr sz="2100" spc="-110" dirty="0">
                <a:solidFill>
                  <a:srgbClr val="C00000"/>
                </a:solidFill>
              </a:rPr>
              <a:t> </a:t>
            </a:r>
            <a:r>
              <a:rPr sz="2100" spc="-215" dirty="0">
                <a:solidFill>
                  <a:srgbClr val="C00000"/>
                </a:solidFill>
              </a:rPr>
              <a:t>искусству</a:t>
            </a:r>
            <a:r>
              <a:rPr sz="2100" spc="-80" dirty="0">
                <a:solidFill>
                  <a:srgbClr val="C00000"/>
                </a:solidFill>
              </a:rPr>
              <a:t> </a:t>
            </a:r>
            <a:r>
              <a:rPr sz="2100" spc="-200" dirty="0">
                <a:solidFill>
                  <a:srgbClr val="C00000"/>
                </a:solidFill>
              </a:rPr>
              <a:t>как</a:t>
            </a:r>
            <a:r>
              <a:rPr sz="2100" spc="-105" dirty="0">
                <a:solidFill>
                  <a:srgbClr val="C00000"/>
                </a:solidFill>
              </a:rPr>
              <a:t> </a:t>
            </a:r>
            <a:r>
              <a:rPr sz="2100" spc="-229" dirty="0">
                <a:solidFill>
                  <a:srgbClr val="C00000"/>
                </a:solidFill>
              </a:rPr>
              <a:t>обогащение</a:t>
            </a:r>
            <a:r>
              <a:rPr sz="2100" spc="-125" dirty="0">
                <a:solidFill>
                  <a:srgbClr val="C00000"/>
                </a:solidFill>
              </a:rPr>
              <a:t> </a:t>
            </a:r>
            <a:r>
              <a:rPr sz="2100" spc="-215" dirty="0">
                <a:solidFill>
                  <a:srgbClr val="C00000"/>
                </a:solidFill>
              </a:rPr>
              <a:t>внутреннего</a:t>
            </a:r>
            <a:r>
              <a:rPr sz="2100" spc="-110" dirty="0">
                <a:solidFill>
                  <a:srgbClr val="C00000"/>
                </a:solidFill>
              </a:rPr>
              <a:t> </a:t>
            </a:r>
            <a:r>
              <a:rPr sz="2100" spc="-240" dirty="0">
                <a:solidFill>
                  <a:srgbClr val="C00000"/>
                </a:solidFill>
              </a:rPr>
              <a:t>мира</a:t>
            </a:r>
            <a:r>
              <a:rPr sz="2100" spc="-105" dirty="0">
                <a:solidFill>
                  <a:srgbClr val="C00000"/>
                </a:solidFill>
              </a:rPr>
              <a:t> </a:t>
            </a:r>
            <a:r>
              <a:rPr sz="2100" spc="-225" dirty="0">
                <a:solidFill>
                  <a:srgbClr val="C00000"/>
                </a:solidFill>
              </a:rPr>
              <a:t>человека</a:t>
            </a:r>
            <a:endParaRPr sz="2100"/>
          </a:p>
        </p:txBody>
      </p:sp>
      <p:grpSp>
        <p:nvGrpSpPr>
          <p:cNvPr id="3" name="object 3"/>
          <p:cNvGrpSpPr/>
          <p:nvPr/>
        </p:nvGrpSpPr>
        <p:grpSpPr>
          <a:xfrm>
            <a:off x="5410200" y="1249680"/>
            <a:ext cx="2947670" cy="3706495"/>
            <a:chOff x="5410200" y="1249680"/>
            <a:chExt cx="2947670" cy="37064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10200" y="1249680"/>
              <a:ext cx="2947416" cy="37063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6107" y="1275588"/>
              <a:ext cx="2840736" cy="359968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85216" y="1240536"/>
            <a:ext cx="4334510" cy="3716020"/>
            <a:chOff x="585216" y="1240536"/>
            <a:chExt cx="4334510" cy="371602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216" y="1240536"/>
              <a:ext cx="4334256" cy="37155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1124" y="1266444"/>
              <a:ext cx="4227576" cy="36088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9030" y="1016253"/>
            <a:ext cx="2781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10" dirty="0">
                <a:solidFill>
                  <a:srgbClr val="C00000"/>
                </a:solidFill>
              </a:rPr>
              <a:t>При</a:t>
            </a:r>
            <a:r>
              <a:rPr sz="1800" spc="-215" dirty="0">
                <a:solidFill>
                  <a:srgbClr val="C00000"/>
                </a:solidFill>
              </a:rPr>
              <a:t>обще</a:t>
            </a:r>
            <a:r>
              <a:rPr sz="1800" spc="-210" dirty="0">
                <a:solidFill>
                  <a:srgbClr val="C00000"/>
                </a:solidFill>
              </a:rPr>
              <a:t>н</a:t>
            </a:r>
            <a:r>
              <a:rPr sz="1800" spc="-190" dirty="0">
                <a:solidFill>
                  <a:srgbClr val="C00000"/>
                </a:solidFill>
              </a:rPr>
              <a:t>ие</a:t>
            </a:r>
            <a:r>
              <a:rPr sz="1800" spc="-70" dirty="0">
                <a:solidFill>
                  <a:srgbClr val="C00000"/>
                </a:solidFill>
              </a:rPr>
              <a:t> </a:t>
            </a:r>
            <a:r>
              <a:rPr sz="1800" spc="-165" dirty="0">
                <a:solidFill>
                  <a:srgbClr val="C00000"/>
                </a:solidFill>
              </a:rPr>
              <a:t>к</a:t>
            </a:r>
            <a:r>
              <a:rPr sz="1800" spc="-105" dirty="0">
                <a:solidFill>
                  <a:srgbClr val="C00000"/>
                </a:solidFill>
              </a:rPr>
              <a:t> </a:t>
            </a:r>
            <a:r>
              <a:rPr sz="1800" spc="-185" dirty="0">
                <a:solidFill>
                  <a:srgbClr val="C00000"/>
                </a:solidFill>
              </a:rPr>
              <a:t>иск</a:t>
            </a:r>
            <a:r>
              <a:rPr sz="1800" spc="-190" dirty="0">
                <a:solidFill>
                  <a:srgbClr val="C00000"/>
                </a:solidFill>
              </a:rPr>
              <a:t>у</a:t>
            </a:r>
            <a:r>
              <a:rPr sz="1800" spc="-195" dirty="0">
                <a:solidFill>
                  <a:srgbClr val="C00000"/>
                </a:solidFill>
              </a:rPr>
              <a:t>с</a:t>
            </a:r>
            <a:r>
              <a:rPr sz="1800" spc="-185" dirty="0">
                <a:solidFill>
                  <a:srgbClr val="C00000"/>
                </a:solidFill>
              </a:rPr>
              <a:t>с</a:t>
            </a:r>
            <a:r>
              <a:rPr sz="1800" spc="-170" dirty="0">
                <a:solidFill>
                  <a:srgbClr val="C00000"/>
                </a:solidFill>
              </a:rPr>
              <a:t>т</a:t>
            </a:r>
            <a:r>
              <a:rPr sz="1800" spc="-190" dirty="0">
                <a:solidFill>
                  <a:srgbClr val="C00000"/>
                </a:solidFill>
              </a:rPr>
              <a:t>ву</a:t>
            </a:r>
            <a:r>
              <a:rPr sz="1800" spc="-35" dirty="0">
                <a:solidFill>
                  <a:srgbClr val="C00000"/>
                </a:solidFill>
              </a:rPr>
              <a:t> </a:t>
            </a:r>
            <a:r>
              <a:rPr sz="1800" spc="-170" dirty="0">
                <a:solidFill>
                  <a:srgbClr val="C00000"/>
                </a:solidFill>
              </a:rPr>
              <a:t>это: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2178176" y="1664335"/>
            <a:ext cx="2472690" cy="1465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45415">
              <a:lnSpc>
                <a:spcPct val="100000"/>
              </a:lnSpc>
              <a:spcBef>
                <a:spcPts val="105"/>
              </a:spcBef>
            </a:pPr>
            <a:r>
              <a:rPr sz="1700" spc="-190" dirty="0">
                <a:latin typeface="Microsoft Sans Serif"/>
                <a:cs typeface="Microsoft Sans Serif"/>
              </a:rPr>
              <a:t>Умение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х</a:t>
            </a:r>
            <a:r>
              <a:rPr sz="1700" spc="-195" dirty="0">
                <a:latin typeface="Microsoft Sans Serif"/>
                <a:cs typeface="Microsoft Sans Serif"/>
              </a:rPr>
              <a:t>удож</a:t>
            </a:r>
            <a:r>
              <a:rPr sz="1700" spc="-180" dirty="0">
                <a:latin typeface="Microsoft Sans Serif"/>
                <a:cs typeface="Microsoft Sans Serif"/>
              </a:rPr>
              <a:t>е</a:t>
            </a:r>
            <a:r>
              <a:rPr sz="1700" spc="-160" dirty="0">
                <a:latin typeface="Microsoft Sans Serif"/>
                <a:cs typeface="Microsoft Sans Serif"/>
              </a:rPr>
              <a:t>с</a:t>
            </a:r>
            <a:r>
              <a:rPr sz="1700" spc="-150" dirty="0">
                <a:latin typeface="Microsoft Sans Serif"/>
                <a:cs typeface="Microsoft Sans Serif"/>
              </a:rPr>
              <a:t>т</a:t>
            </a:r>
            <a:r>
              <a:rPr sz="1700" spc="-145" dirty="0">
                <a:latin typeface="Microsoft Sans Serif"/>
                <a:cs typeface="Microsoft Sans Serif"/>
              </a:rPr>
              <a:t>венно  </a:t>
            </a:r>
            <a:r>
              <a:rPr sz="1700" spc="-180" dirty="0">
                <a:latin typeface="Microsoft Sans Serif"/>
                <a:cs typeface="Microsoft Sans Serif"/>
              </a:rPr>
              <a:t>пе</a:t>
            </a:r>
            <a:r>
              <a:rPr sz="1700" spc="-175" dirty="0">
                <a:latin typeface="Microsoft Sans Serif"/>
                <a:cs typeface="Microsoft Sans Serif"/>
              </a:rPr>
              <a:t>р</a:t>
            </a:r>
            <a:r>
              <a:rPr sz="1700" spc="-200" dirty="0">
                <a:latin typeface="Microsoft Sans Serif"/>
                <a:cs typeface="Microsoft Sans Serif"/>
              </a:rPr>
              <a:t>е</a:t>
            </a:r>
            <a:r>
              <a:rPr sz="1700" spc="-250" dirty="0">
                <a:latin typeface="Microsoft Sans Serif"/>
                <a:cs typeface="Microsoft Sans Serif"/>
              </a:rPr>
              <a:t>ж</a:t>
            </a:r>
            <a:r>
              <a:rPr sz="1700" spc="-165" dirty="0">
                <a:latin typeface="Microsoft Sans Serif"/>
                <a:cs typeface="Microsoft Sans Serif"/>
              </a:rPr>
              <a:t>иват</a:t>
            </a:r>
            <a:r>
              <a:rPr sz="1700" spc="-160" dirty="0">
                <a:latin typeface="Microsoft Sans Serif"/>
                <a:cs typeface="Microsoft Sans Serif"/>
              </a:rPr>
              <a:t>ь</a:t>
            </a:r>
            <a:r>
              <a:rPr sz="1700" spc="-105" dirty="0">
                <a:latin typeface="Microsoft Sans Serif"/>
                <a:cs typeface="Microsoft Sans Serif"/>
              </a:rPr>
              <a:t> </a:t>
            </a:r>
            <a:r>
              <a:rPr sz="1700" spc="-135" dirty="0">
                <a:latin typeface="Microsoft Sans Serif"/>
                <a:cs typeface="Microsoft Sans Serif"/>
              </a:rPr>
              <a:t>(в</a:t>
            </a:r>
            <a:r>
              <a:rPr sz="1700" spc="-165" dirty="0">
                <a:latin typeface="Microsoft Sans Serif"/>
                <a:cs typeface="Microsoft Sans Serif"/>
              </a:rPr>
              <a:t>о</a:t>
            </a:r>
            <a:r>
              <a:rPr sz="1700" spc="-180" dirty="0">
                <a:latin typeface="Microsoft Sans Serif"/>
                <a:cs typeface="Microsoft Sans Serif"/>
              </a:rPr>
              <a:t>сприни</a:t>
            </a:r>
            <a:r>
              <a:rPr sz="1700" spc="-240" dirty="0">
                <a:latin typeface="Microsoft Sans Serif"/>
                <a:cs typeface="Microsoft Sans Serif"/>
              </a:rPr>
              <a:t>м</a:t>
            </a:r>
            <a:r>
              <a:rPr sz="1700" spc="-130" dirty="0">
                <a:latin typeface="Microsoft Sans Serif"/>
                <a:cs typeface="Microsoft Sans Serif"/>
              </a:rPr>
              <a:t>ать)  </a:t>
            </a:r>
            <a:r>
              <a:rPr sz="1700" spc="-165" dirty="0">
                <a:latin typeface="Microsoft Sans Serif"/>
                <a:cs typeface="Microsoft Sans Serif"/>
              </a:rPr>
              <a:t>реальность</a:t>
            </a:r>
            <a:endParaRPr sz="1700">
              <a:latin typeface="Microsoft Sans Serif"/>
              <a:cs typeface="Microsoft Sans Serif"/>
            </a:endParaRPr>
          </a:p>
          <a:p>
            <a:pPr marL="17145" marR="5080">
              <a:lnSpc>
                <a:spcPct val="100000"/>
              </a:lnSpc>
              <a:spcBef>
                <a:spcPts val="1135"/>
              </a:spcBef>
            </a:pPr>
            <a:r>
              <a:rPr sz="1700" spc="-180" dirty="0">
                <a:latin typeface="Microsoft Sans Serif"/>
                <a:cs typeface="Microsoft Sans Serif"/>
              </a:rPr>
              <a:t>Вну</a:t>
            </a:r>
            <a:r>
              <a:rPr sz="1700" spc="-145" dirty="0">
                <a:latin typeface="Microsoft Sans Serif"/>
                <a:cs typeface="Microsoft Sans Serif"/>
              </a:rPr>
              <a:t>т</a:t>
            </a:r>
            <a:r>
              <a:rPr sz="1700" spc="-175" dirty="0">
                <a:latin typeface="Microsoft Sans Serif"/>
                <a:cs typeface="Microsoft Sans Serif"/>
              </a:rPr>
              <a:t>р</a:t>
            </a:r>
            <a:r>
              <a:rPr sz="1700" spc="-170" dirty="0">
                <a:latin typeface="Microsoft Sans Serif"/>
                <a:cs typeface="Microsoft Sans Serif"/>
              </a:rPr>
              <a:t>е</a:t>
            </a:r>
            <a:r>
              <a:rPr sz="1700" spc="-175" dirty="0">
                <a:latin typeface="Microsoft Sans Serif"/>
                <a:cs typeface="Microsoft Sans Serif"/>
              </a:rPr>
              <a:t>н</a:t>
            </a:r>
            <a:r>
              <a:rPr sz="1700" spc="-185" dirty="0">
                <a:latin typeface="Microsoft Sans Serif"/>
                <a:cs typeface="Microsoft Sans Serif"/>
              </a:rPr>
              <a:t>н</a:t>
            </a:r>
            <a:r>
              <a:rPr sz="1700" spc="-170" dirty="0">
                <a:latin typeface="Microsoft Sans Serif"/>
                <a:cs typeface="Microsoft Sans Serif"/>
              </a:rPr>
              <a:t>я</a:t>
            </a:r>
            <a:r>
              <a:rPr sz="1700" spc="-165" dirty="0">
                <a:latin typeface="Microsoft Sans Serif"/>
                <a:cs typeface="Microsoft Sans Serif"/>
              </a:rPr>
              <a:t>я</a:t>
            </a:r>
            <a:r>
              <a:rPr sz="1700" spc="-70" dirty="0">
                <a:latin typeface="Microsoft Sans Serif"/>
                <a:cs typeface="Microsoft Sans Serif"/>
              </a:rPr>
              <a:t> </a:t>
            </a:r>
            <a:r>
              <a:rPr sz="1700" spc="-175" dirty="0">
                <a:latin typeface="Microsoft Sans Serif"/>
                <a:cs typeface="Microsoft Sans Serif"/>
              </a:rPr>
              <a:t>р</a:t>
            </a:r>
            <a:r>
              <a:rPr sz="1700" spc="-170" dirty="0">
                <a:latin typeface="Microsoft Sans Serif"/>
                <a:cs typeface="Microsoft Sans Serif"/>
              </a:rPr>
              <a:t>е</a:t>
            </a:r>
            <a:r>
              <a:rPr sz="1700" spc="-210" dirty="0">
                <a:latin typeface="Microsoft Sans Serif"/>
                <a:cs typeface="Microsoft Sans Serif"/>
              </a:rPr>
              <a:t>фл</a:t>
            </a:r>
            <a:r>
              <a:rPr sz="1700" spc="-160" dirty="0">
                <a:latin typeface="Microsoft Sans Serif"/>
                <a:cs typeface="Microsoft Sans Serif"/>
              </a:rPr>
              <a:t>е</a:t>
            </a:r>
            <a:r>
              <a:rPr sz="1700" spc="-185" dirty="0">
                <a:latin typeface="Microsoft Sans Serif"/>
                <a:cs typeface="Microsoft Sans Serif"/>
              </a:rPr>
              <a:t>кси</a:t>
            </a:r>
            <a:r>
              <a:rPr sz="1700" spc="-190" dirty="0">
                <a:latin typeface="Microsoft Sans Serif"/>
                <a:cs typeface="Microsoft Sans Serif"/>
              </a:rPr>
              <a:t>я</a:t>
            </a:r>
            <a:r>
              <a:rPr sz="1700" spc="-100" dirty="0">
                <a:latin typeface="Microsoft Sans Serif"/>
                <a:cs typeface="Microsoft Sans Serif"/>
              </a:rPr>
              <a:t> </a:t>
            </a:r>
            <a:r>
              <a:rPr sz="1700" spc="-145" dirty="0">
                <a:latin typeface="Microsoft Sans Serif"/>
                <a:cs typeface="Microsoft Sans Serif"/>
              </a:rPr>
              <a:t>своих  </a:t>
            </a:r>
            <a:r>
              <a:rPr sz="1700" spc="-165" dirty="0">
                <a:latin typeface="Microsoft Sans Serif"/>
                <a:cs typeface="Microsoft Sans Serif"/>
              </a:rPr>
              <a:t>чувств</a:t>
            </a:r>
            <a:endParaRPr sz="17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63598" y="3913733"/>
            <a:ext cx="31705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35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800" b="1" spc="-165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у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800" b="1" spc="-18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800" b="1" spc="-185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800" b="1" spc="-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до</a:t>
            </a:r>
            <a:r>
              <a:rPr sz="1800" b="1" spc="-210" dirty="0">
                <a:solidFill>
                  <a:srgbClr val="C00000"/>
                </a:solidFill>
                <a:latin typeface="Arial"/>
                <a:cs typeface="Arial"/>
              </a:rPr>
              <a:t>лжно</a:t>
            </a:r>
            <a:r>
              <a:rPr sz="18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80" dirty="0">
                <a:solidFill>
                  <a:srgbClr val="C00000"/>
                </a:solidFill>
                <a:latin typeface="Arial"/>
                <a:cs typeface="Arial"/>
              </a:rPr>
              <a:t>б</a:t>
            </a:r>
            <a:r>
              <a:rPr sz="1800" b="1" spc="-240" dirty="0">
                <a:solidFill>
                  <a:srgbClr val="C00000"/>
                </a:solidFill>
                <a:latin typeface="Arial"/>
                <a:cs typeface="Arial"/>
              </a:rPr>
              <a:t>ы</a:t>
            </a:r>
            <a:r>
              <a:rPr sz="1800" b="1" spc="-180" dirty="0">
                <a:solidFill>
                  <a:srgbClr val="C00000"/>
                </a:solidFill>
                <a:latin typeface="Arial"/>
                <a:cs typeface="Arial"/>
              </a:rPr>
              <a:t>ть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пр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л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но</a:t>
            </a:r>
            <a:r>
              <a:rPr sz="1800" b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800" b="1" spc="-18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повтор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ние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ре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210" dirty="0">
                <a:solidFill>
                  <a:srgbClr val="C00000"/>
                </a:solidFill>
                <a:latin typeface="Arial"/>
                <a:cs typeface="Arial"/>
              </a:rPr>
              <a:t>л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ь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нос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18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85" dirty="0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sz="18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75" dirty="0">
                <a:solidFill>
                  <a:srgbClr val="C00000"/>
                </a:solidFill>
                <a:latin typeface="Arial"/>
                <a:cs typeface="Arial"/>
              </a:rPr>
              <a:t>эт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800" b="1" spc="-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29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800" b="1" spc="-235" dirty="0">
                <a:solidFill>
                  <a:srgbClr val="C00000"/>
                </a:solidFill>
                <a:latin typeface="Arial"/>
                <a:cs typeface="Arial"/>
              </a:rPr>
              <a:t>ЕВО</a:t>
            </a:r>
            <a:r>
              <a:rPr sz="1800" b="1" spc="-240" dirty="0">
                <a:solidFill>
                  <a:srgbClr val="C00000"/>
                </a:solidFill>
                <a:latin typeface="Arial"/>
                <a:cs typeface="Arial"/>
              </a:rPr>
              <a:t>ЗМОЖНО!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260222"/>
            <a:ext cx="3142615" cy="4883785"/>
            <a:chOff x="0" y="260222"/>
            <a:chExt cx="3142615" cy="488378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0222"/>
              <a:ext cx="3142310" cy="48832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8800" y="1708403"/>
              <a:ext cx="217931" cy="2164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8800" y="2650236"/>
              <a:ext cx="217931" cy="21793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812028" y="831595"/>
            <a:ext cx="284924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195" dirty="0">
                <a:latin typeface="Microsoft Sans Serif"/>
                <a:cs typeface="Microsoft Sans Serif"/>
              </a:rPr>
              <a:t>О</a:t>
            </a:r>
            <a:r>
              <a:rPr sz="1400" spc="-155" dirty="0">
                <a:latin typeface="Microsoft Sans Serif"/>
                <a:cs typeface="Microsoft Sans Serif"/>
              </a:rPr>
              <a:t>дна</a:t>
            </a:r>
            <a:r>
              <a:rPr sz="1400" spc="-200" dirty="0">
                <a:latin typeface="Microsoft Sans Serif"/>
                <a:cs typeface="Microsoft Sans Serif"/>
              </a:rPr>
              <a:t>ж</a:t>
            </a:r>
            <a:r>
              <a:rPr sz="1400" spc="-155" dirty="0">
                <a:latin typeface="Microsoft Sans Serif"/>
                <a:cs typeface="Microsoft Sans Serif"/>
              </a:rPr>
              <a:t>ды</a:t>
            </a:r>
            <a:r>
              <a:rPr sz="1400" spc="-65" dirty="0">
                <a:latin typeface="Microsoft Sans Serif"/>
                <a:cs typeface="Microsoft Sans Serif"/>
              </a:rPr>
              <a:t>, </a:t>
            </a:r>
            <a:r>
              <a:rPr sz="1400" spc="-135" dirty="0">
                <a:latin typeface="Microsoft Sans Serif"/>
                <a:cs typeface="Microsoft Sans Serif"/>
              </a:rPr>
              <a:t>во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вр</a:t>
            </a:r>
            <a:r>
              <a:rPr sz="1400" spc="-145" dirty="0">
                <a:latin typeface="Microsoft Sans Serif"/>
                <a:cs typeface="Microsoft Sans Serif"/>
              </a:rPr>
              <a:t>е</a:t>
            </a:r>
            <a:r>
              <a:rPr sz="1400" spc="-175" dirty="0">
                <a:latin typeface="Microsoft Sans Serif"/>
                <a:cs typeface="Microsoft Sans Serif"/>
              </a:rPr>
              <a:t>мя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пос</a:t>
            </a:r>
            <a:r>
              <a:rPr sz="1400" spc="-155" dirty="0">
                <a:latin typeface="Microsoft Sans Serif"/>
                <a:cs typeface="Microsoft Sans Serif"/>
              </a:rPr>
              <a:t>ещения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20" dirty="0">
                <a:latin typeface="Microsoft Sans Serif"/>
                <a:cs typeface="Microsoft Sans Serif"/>
              </a:rPr>
              <a:t>в</a:t>
            </a:r>
            <a:r>
              <a:rPr sz="1400" spc="-170" dirty="0">
                <a:latin typeface="Microsoft Sans Serif"/>
                <a:cs typeface="Microsoft Sans Serif"/>
              </a:rPr>
              <a:t>ы</a:t>
            </a:r>
            <a:r>
              <a:rPr sz="1400" spc="-130" dirty="0">
                <a:latin typeface="Microsoft Sans Serif"/>
                <a:cs typeface="Microsoft Sans Serif"/>
              </a:rPr>
              <a:t>ставки  </a:t>
            </a:r>
            <a:r>
              <a:rPr sz="1400" spc="-145" dirty="0">
                <a:latin typeface="Microsoft Sans Serif"/>
                <a:cs typeface="Microsoft Sans Serif"/>
              </a:rPr>
              <a:t>детски</a:t>
            </a:r>
            <a:r>
              <a:rPr sz="1400" spc="-125" dirty="0">
                <a:latin typeface="Microsoft Sans Serif"/>
                <a:cs typeface="Microsoft Sans Serif"/>
              </a:rPr>
              <a:t>х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р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50" dirty="0">
                <a:latin typeface="Microsoft Sans Serif"/>
                <a:cs typeface="Microsoft Sans Serif"/>
              </a:rPr>
              <a:t>сунков</a:t>
            </a:r>
            <a:r>
              <a:rPr sz="1400" spc="-80" dirty="0">
                <a:latin typeface="Microsoft Sans Serif"/>
                <a:cs typeface="Microsoft Sans Serif"/>
              </a:rPr>
              <a:t>,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Пикассо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60" dirty="0">
                <a:latin typeface="Microsoft Sans Serif"/>
                <a:cs typeface="Microsoft Sans Serif"/>
              </a:rPr>
              <a:t>сказ</a:t>
            </a:r>
            <a:r>
              <a:rPr sz="1400" spc="-175" dirty="0">
                <a:latin typeface="Microsoft Sans Serif"/>
                <a:cs typeface="Microsoft Sans Serif"/>
              </a:rPr>
              <a:t>а</a:t>
            </a:r>
            <a:r>
              <a:rPr sz="1400" spc="-100" dirty="0">
                <a:latin typeface="Microsoft Sans Serif"/>
                <a:cs typeface="Microsoft Sans Serif"/>
              </a:rPr>
              <a:t>л: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12028" y="1471930"/>
            <a:ext cx="2553335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i="1" spc="-120" dirty="0">
                <a:latin typeface="Arial"/>
                <a:cs typeface="Arial"/>
              </a:rPr>
              <a:t>"К</a:t>
            </a:r>
            <a:r>
              <a:rPr sz="1400" i="1" spc="-145" dirty="0">
                <a:latin typeface="Arial"/>
                <a:cs typeface="Arial"/>
              </a:rPr>
              <a:t>о</a:t>
            </a:r>
            <a:r>
              <a:rPr sz="1400" i="1" spc="-130" dirty="0">
                <a:latin typeface="Arial"/>
                <a:cs typeface="Arial"/>
              </a:rPr>
              <a:t>г</a:t>
            </a:r>
            <a:r>
              <a:rPr sz="1400" i="1" spc="-145" dirty="0">
                <a:latin typeface="Arial"/>
                <a:cs typeface="Arial"/>
              </a:rPr>
              <a:t>д</a:t>
            </a:r>
            <a:r>
              <a:rPr sz="1400" i="1" spc="-140" dirty="0">
                <a:latin typeface="Arial"/>
                <a:cs typeface="Arial"/>
              </a:rPr>
              <a:t>а</a:t>
            </a:r>
            <a:r>
              <a:rPr sz="1400" i="1" spc="-75" dirty="0">
                <a:latin typeface="Arial"/>
                <a:cs typeface="Arial"/>
              </a:rPr>
              <a:t> </a:t>
            </a:r>
            <a:r>
              <a:rPr sz="1400" i="1" spc="-135" dirty="0">
                <a:latin typeface="Arial"/>
                <a:cs typeface="Arial"/>
              </a:rPr>
              <a:t>я</a:t>
            </a:r>
            <a:r>
              <a:rPr sz="1400" i="1" spc="-70" dirty="0">
                <a:latin typeface="Arial"/>
                <a:cs typeface="Arial"/>
              </a:rPr>
              <a:t> </a:t>
            </a:r>
            <a:r>
              <a:rPr sz="1400" i="1" spc="-150" dirty="0">
                <a:latin typeface="Arial"/>
                <a:cs typeface="Arial"/>
              </a:rPr>
              <a:t>был</a:t>
            </a:r>
            <a:r>
              <a:rPr sz="1400" i="1" spc="-65" dirty="0">
                <a:latin typeface="Arial"/>
                <a:cs typeface="Arial"/>
              </a:rPr>
              <a:t> </a:t>
            </a:r>
            <a:r>
              <a:rPr sz="1400" i="1" spc="-130" dirty="0">
                <a:latin typeface="Arial"/>
                <a:cs typeface="Arial"/>
              </a:rPr>
              <a:t>в</a:t>
            </a:r>
            <a:r>
              <a:rPr sz="1400" i="1" spc="-70" dirty="0">
                <a:latin typeface="Arial"/>
                <a:cs typeface="Arial"/>
              </a:rPr>
              <a:t> </a:t>
            </a:r>
            <a:r>
              <a:rPr sz="1400" i="1" spc="-145" dirty="0">
                <a:latin typeface="Arial"/>
                <a:cs typeface="Arial"/>
              </a:rPr>
              <a:t>и</a:t>
            </a:r>
            <a:r>
              <a:rPr sz="1400" i="1" spc="-125" dirty="0">
                <a:latin typeface="Arial"/>
                <a:cs typeface="Arial"/>
              </a:rPr>
              <a:t>х</a:t>
            </a:r>
            <a:r>
              <a:rPr sz="1400" i="1" spc="-55" dirty="0">
                <a:latin typeface="Arial"/>
                <a:cs typeface="Arial"/>
              </a:rPr>
              <a:t> </a:t>
            </a:r>
            <a:r>
              <a:rPr sz="1400" i="1" spc="-135" dirty="0">
                <a:latin typeface="Arial"/>
                <a:cs typeface="Arial"/>
              </a:rPr>
              <a:t>в</a:t>
            </a:r>
            <a:r>
              <a:rPr sz="1400" i="1" spc="-150" dirty="0">
                <a:latin typeface="Arial"/>
                <a:cs typeface="Arial"/>
              </a:rPr>
              <a:t>о</a:t>
            </a:r>
            <a:r>
              <a:rPr sz="1400" i="1" spc="-120" dirty="0">
                <a:latin typeface="Arial"/>
                <a:cs typeface="Arial"/>
              </a:rPr>
              <a:t>з</a:t>
            </a:r>
            <a:r>
              <a:rPr sz="1400" i="1" spc="-145" dirty="0">
                <a:latin typeface="Arial"/>
                <a:cs typeface="Arial"/>
              </a:rPr>
              <a:t>ра</a:t>
            </a:r>
            <a:r>
              <a:rPr sz="1400" i="1" spc="-165" dirty="0">
                <a:latin typeface="Arial"/>
                <a:cs typeface="Arial"/>
              </a:rPr>
              <a:t>сте</a:t>
            </a:r>
            <a:r>
              <a:rPr sz="1400" i="1" spc="-70" dirty="0">
                <a:latin typeface="Arial"/>
                <a:cs typeface="Arial"/>
              </a:rPr>
              <a:t>, </a:t>
            </a:r>
            <a:r>
              <a:rPr sz="1400" i="1" spc="-135" dirty="0">
                <a:latin typeface="Arial"/>
                <a:cs typeface="Arial"/>
              </a:rPr>
              <a:t>я</a:t>
            </a:r>
            <a:r>
              <a:rPr sz="1400" i="1" spc="-70" dirty="0">
                <a:latin typeface="Arial"/>
                <a:cs typeface="Arial"/>
              </a:rPr>
              <a:t> </a:t>
            </a:r>
            <a:r>
              <a:rPr sz="1400" i="1" spc="-114" dirty="0">
                <a:latin typeface="Arial"/>
                <a:cs typeface="Arial"/>
              </a:rPr>
              <a:t>мог  </a:t>
            </a:r>
            <a:r>
              <a:rPr sz="1400" i="1" spc="-140" dirty="0">
                <a:latin typeface="Arial"/>
                <a:cs typeface="Arial"/>
              </a:rPr>
              <a:t>п</a:t>
            </a:r>
            <a:r>
              <a:rPr sz="1400" i="1" spc="-160" dirty="0">
                <a:latin typeface="Arial"/>
                <a:cs typeface="Arial"/>
              </a:rPr>
              <a:t>исат</a:t>
            </a:r>
            <a:r>
              <a:rPr sz="1400" i="1" spc="-135" dirty="0">
                <a:latin typeface="Arial"/>
                <a:cs typeface="Arial"/>
              </a:rPr>
              <a:t>ь</a:t>
            </a:r>
            <a:r>
              <a:rPr sz="1400" i="1" spc="-65" dirty="0">
                <a:latin typeface="Arial"/>
                <a:cs typeface="Arial"/>
              </a:rPr>
              <a:t> </a:t>
            </a:r>
            <a:r>
              <a:rPr sz="1400" i="1" spc="-125" dirty="0">
                <a:latin typeface="Arial"/>
                <a:cs typeface="Arial"/>
              </a:rPr>
              <a:t>к</a:t>
            </a:r>
            <a:r>
              <a:rPr sz="1400" i="1" spc="-150" dirty="0">
                <a:latin typeface="Arial"/>
                <a:cs typeface="Arial"/>
              </a:rPr>
              <a:t>а</a:t>
            </a:r>
            <a:r>
              <a:rPr sz="1400" i="1" spc="-120" dirty="0">
                <a:latin typeface="Arial"/>
                <a:cs typeface="Arial"/>
              </a:rPr>
              <a:t>к</a:t>
            </a:r>
            <a:r>
              <a:rPr sz="1400" i="1" spc="-85" dirty="0">
                <a:latin typeface="Arial"/>
                <a:cs typeface="Arial"/>
              </a:rPr>
              <a:t> </a:t>
            </a:r>
            <a:r>
              <a:rPr sz="1400" i="1" spc="-155" dirty="0">
                <a:latin typeface="Arial"/>
                <a:cs typeface="Arial"/>
              </a:rPr>
              <a:t>Ра</a:t>
            </a:r>
            <a:r>
              <a:rPr sz="1400" i="1" spc="-220" dirty="0">
                <a:latin typeface="Arial"/>
                <a:cs typeface="Arial"/>
              </a:rPr>
              <a:t>ф</a:t>
            </a:r>
            <a:r>
              <a:rPr sz="1400" i="1" spc="-145" dirty="0">
                <a:latin typeface="Arial"/>
                <a:cs typeface="Arial"/>
              </a:rPr>
              <a:t>а</a:t>
            </a:r>
            <a:r>
              <a:rPr sz="1400" i="1" spc="-135" dirty="0">
                <a:latin typeface="Arial"/>
                <a:cs typeface="Arial"/>
              </a:rPr>
              <a:t>эл</a:t>
            </a:r>
            <a:r>
              <a:rPr sz="1400" i="1" spc="-145" dirty="0">
                <a:latin typeface="Arial"/>
                <a:cs typeface="Arial"/>
              </a:rPr>
              <a:t>ь</a:t>
            </a:r>
            <a:r>
              <a:rPr sz="1400" i="1" spc="-70" dirty="0">
                <a:latin typeface="Arial"/>
                <a:cs typeface="Arial"/>
              </a:rPr>
              <a:t>,</a:t>
            </a:r>
            <a:r>
              <a:rPr sz="1400" i="1" spc="-55" dirty="0">
                <a:latin typeface="Arial"/>
                <a:cs typeface="Arial"/>
              </a:rPr>
              <a:t> </a:t>
            </a:r>
            <a:r>
              <a:rPr sz="1400" i="1" spc="-145" dirty="0">
                <a:latin typeface="Arial"/>
                <a:cs typeface="Arial"/>
              </a:rPr>
              <a:t>н</a:t>
            </a:r>
            <a:r>
              <a:rPr sz="1400" i="1" spc="-140" dirty="0">
                <a:latin typeface="Arial"/>
                <a:cs typeface="Arial"/>
              </a:rPr>
              <a:t>о</a:t>
            </a:r>
            <a:r>
              <a:rPr sz="1400" i="1" spc="-70" dirty="0">
                <a:latin typeface="Arial"/>
                <a:cs typeface="Arial"/>
              </a:rPr>
              <a:t> </a:t>
            </a:r>
            <a:r>
              <a:rPr sz="1400" i="1" spc="-175" dirty="0">
                <a:latin typeface="Arial"/>
                <a:cs typeface="Arial"/>
              </a:rPr>
              <a:t>м</a:t>
            </a:r>
            <a:r>
              <a:rPr sz="1400" i="1" spc="-110" dirty="0">
                <a:latin typeface="Arial"/>
                <a:cs typeface="Arial"/>
              </a:rPr>
              <a:t>не  </a:t>
            </a:r>
            <a:r>
              <a:rPr sz="1400" i="1" spc="-150" dirty="0">
                <a:latin typeface="Arial"/>
                <a:cs typeface="Arial"/>
              </a:rPr>
              <a:t>потребовалась</a:t>
            </a:r>
            <a:r>
              <a:rPr sz="1400" i="1" spc="-60" dirty="0">
                <a:latin typeface="Arial"/>
                <a:cs typeface="Arial"/>
              </a:rPr>
              <a:t> </a:t>
            </a:r>
            <a:r>
              <a:rPr sz="1400" i="1" spc="-145" dirty="0">
                <a:latin typeface="Arial"/>
                <a:cs typeface="Arial"/>
              </a:rPr>
              <a:t>целая</a:t>
            </a:r>
            <a:r>
              <a:rPr sz="1400" i="1" spc="-55" dirty="0">
                <a:latin typeface="Arial"/>
                <a:cs typeface="Arial"/>
              </a:rPr>
              <a:t> </a:t>
            </a:r>
            <a:r>
              <a:rPr sz="1400" i="1" spc="-130" dirty="0">
                <a:latin typeface="Arial"/>
                <a:cs typeface="Arial"/>
              </a:rPr>
              <a:t>жизнь,</a:t>
            </a:r>
            <a:r>
              <a:rPr sz="1400" i="1" spc="-60" dirty="0">
                <a:latin typeface="Arial"/>
                <a:cs typeface="Arial"/>
              </a:rPr>
              <a:t> </a:t>
            </a:r>
            <a:r>
              <a:rPr sz="1400" i="1" spc="-165" dirty="0">
                <a:latin typeface="Arial"/>
                <a:cs typeface="Arial"/>
              </a:rPr>
              <a:t>чтобы </a:t>
            </a:r>
            <a:r>
              <a:rPr sz="1400" i="1" spc="-370" dirty="0">
                <a:latin typeface="Arial"/>
                <a:cs typeface="Arial"/>
              </a:rPr>
              <a:t> </a:t>
            </a:r>
            <a:r>
              <a:rPr sz="1400" i="1" spc="-150" dirty="0">
                <a:latin typeface="Arial"/>
                <a:cs typeface="Arial"/>
              </a:rPr>
              <a:t>научить</a:t>
            </a:r>
            <a:r>
              <a:rPr sz="1400" i="1" spc="-130" dirty="0">
                <a:latin typeface="Arial"/>
                <a:cs typeface="Arial"/>
              </a:rPr>
              <a:t>с</a:t>
            </a:r>
            <a:r>
              <a:rPr sz="1400" i="1" spc="-135" dirty="0">
                <a:latin typeface="Arial"/>
                <a:cs typeface="Arial"/>
              </a:rPr>
              <a:t>я</a:t>
            </a:r>
            <a:r>
              <a:rPr sz="1400" i="1" spc="-85" dirty="0">
                <a:latin typeface="Arial"/>
                <a:cs typeface="Arial"/>
              </a:rPr>
              <a:t> </a:t>
            </a:r>
            <a:r>
              <a:rPr sz="1400" i="1" spc="-145" dirty="0">
                <a:latin typeface="Arial"/>
                <a:cs typeface="Arial"/>
              </a:rPr>
              <a:t>ри</a:t>
            </a:r>
            <a:r>
              <a:rPr sz="1400" i="1" spc="-140" dirty="0">
                <a:latin typeface="Arial"/>
                <a:cs typeface="Arial"/>
              </a:rPr>
              <a:t>сов</a:t>
            </a:r>
            <a:r>
              <a:rPr sz="1400" i="1" spc="-180" dirty="0">
                <a:latin typeface="Arial"/>
                <a:cs typeface="Arial"/>
              </a:rPr>
              <a:t>ат</a:t>
            </a:r>
            <a:r>
              <a:rPr sz="1400" i="1" spc="-135" dirty="0">
                <a:latin typeface="Arial"/>
                <a:cs typeface="Arial"/>
              </a:rPr>
              <a:t>ь</a:t>
            </a:r>
            <a:r>
              <a:rPr sz="1400" i="1" spc="-60" dirty="0">
                <a:latin typeface="Arial"/>
                <a:cs typeface="Arial"/>
              </a:rPr>
              <a:t> </a:t>
            </a:r>
            <a:r>
              <a:rPr sz="1400" i="1" spc="-180" dirty="0">
                <a:latin typeface="Arial"/>
                <a:cs typeface="Arial"/>
              </a:rPr>
              <a:t>та</a:t>
            </a:r>
            <a:r>
              <a:rPr sz="1400" i="1" spc="-120" dirty="0">
                <a:latin typeface="Arial"/>
                <a:cs typeface="Arial"/>
              </a:rPr>
              <a:t>к</a:t>
            </a:r>
            <a:r>
              <a:rPr sz="1400" i="1" spc="-80" dirty="0">
                <a:latin typeface="Arial"/>
                <a:cs typeface="Arial"/>
              </a:rPr>
              <a:t> </a:t>
            </a:r>
            <a:r>
              <a:rPr sz="1400" i="1" spc="-135" dirty="0">
                <a:latin typeface="Arial"/>
                <a:cs typeface="Arial"/>
              </a:rPr>
              <a:t>ка</a:t>
            </a:r>
            <a:r>
              <a:rPr sz="1400" i="1" spc="-120" dirty="0">
                <a:latin typeface="Arial"/>
                <a:cs typeface="Arial"/>
              </a:rPr>
              <a:t>к</a:t>
            </a:r>
            <a:r>
              <a:rPr sz="1400" i="1" spc="-80" dirty="0">
                <a:latin typeface="Arial"/>
                <a:cs typeface="Arial"/>
              </a:rPr>
              <a:t> </a:t>
            </a:r>
            <a:r>
              <a:rPr sz="1400" i="1" spc="-130" dirty="0">
                <a:latin typeface="Arial"/>
                <a:cs typeface="Arial"/>
              </a:rPr>
              <a:t>они.</a:t>
            </a:r>
            <a:r>
              <a:rPr sz="1400" i="1" spc="-80" dirty="0">
                <a:latin typeface="Arial"/>
                <a:cs typeface="Arial"/>
              </a:rPr>
              <a:t>.."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0300" y="2447544"/>
            <a:ext cx="1871472" cy="24307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17182" y="1204849"/>
          <a:ext cx="8381363" cy="4027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6975"/>
                <a:gridCol w="1196975"/>
                <a:gridCol w="1196975"/>
                <a:gridCol w="1197610"/>
                <a:gridCol w="1197610"/>
                <a:gridCol w="1197609"/>
                <a:gridCol w="1197609"/>
              </a:tblGrid>
              <a:tr h="313436">
                <a:tc>
                  <a:txBody>
                    <a:bodyPr/>
                    <a:lstStyle/>
                    <a:p>
                      <a:pPr marL="47625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З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ада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ч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0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ФГО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Д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2-3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ода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3-4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ода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4-5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лет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5-6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лет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6-7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лет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165"/>
                        </a:lnSpc>
                      </a:pPr>
                      <a:r>
                        <a:rPr sz="1000" b="1" spc="-1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Планируемые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48895">
                        <a:lnSpc>
                          <a:spcPts val="1120"/>
                        </a:lnSpc>
                        <a:spcBef>
                          <a:spcPts val="80"/>
                        </a:spcBef>
                      </a:pPr>
                      <a:r>
                        <a:rPr sz="1000" b="1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результаты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</a:tr>
              <a:tr h="3375444">
                <a:tc>
                  <a:txBody>
                    <a:bodyPr/>
                    <a:lstStyle/>
                    <a:p>
                      <a:pPr marL="47625">
                        <a:lnSpc>
                          <a:spcPts val="1160"/>
                        </a:lnSpc>
                      </a:pPr>
                      <a:r>
                        <a:rPr sz="1000" b="1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Развитие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47625" marR="433070">
                        <a:lnSpc>
                          <a:spcPct val="107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едпо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сылок  </a:t>
                      </a:r>
                      <a:r>
                        <a:rPr sz="1000" b="1" spc="-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ценностно- </a:t>
                      </a:r>
                      <a:r>
                        <a:rPr sz="1000" b="1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смыслового </a:t>
                      </a:r>
                      <a:r>
                        <a:rPr sz="1000" b="1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сп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ри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я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т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ия</a:t>
                      </a:r>
                      <a:r>
                        <a:rPr sz="1000" b="1" spc="-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47625" marR="274955">
                        <a:lnSpc>
                          <a:spcPct val="107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нимани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я</a:t>
                      </a:r>
                      <a:r>
                        <a:rPr sz="10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 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ри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оды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4762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произведений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47625" marR="361950">
                        <a:lnSpc>
                          <a:spcPct val="107000"/>
                        </a:lnSpc>
                      </a:pPr>
                      <a:r>
                        <a:rPr sz="1000" b="1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искусства </a:t>
                      </a:r>
                      <a:r>
                        <a:rPr sz="1000" b="1" spc="-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(словесного, </a:t>
                      </a:r>
                      <a:r>
                        <a:rPr sz="1000" b="1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му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зыкально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о,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4762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изобразительного)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930"/>
                        </a:lnSpc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ей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47625" marR="40640">
                        <a:lnSpc>
                          <a:spcPct val="106200"/>
                        </a:lnSpc>
                        <a:spcBef>
                          <a:spcPts val="15"/>
                        </a:spcBef>
                      </a:pP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ху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доже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ое</a:t>
                      </a:r>
                      <a:r>
                        <a:rPr sz="8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ия</a:t>
                      </a:r>
                      <a:r>
                        <a:rPr sz="800" spc="-1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8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ша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47625" marR="142875">
                        <a:lnSpc>
                          <a:spcPct val="107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пытыва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)</a:t>
                      </a:r>
                      <a:r>
                        <a:rPr sz="800" spc="-7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в  про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ц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ом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с  </a:t>
                      </a:r>
                      <a:r>
                        <a:rPr sz="800" spc="-90" dirty="0">
                          <a:latin typeface="Microsoft Sans Serif"/>
                          <a:cs typeface="Microsoft Sans Serif"/>
                        </a:rPr>
                        <a:t>произведениями </a:t>
                      </a:r>
                      <a:r>
                        <a:rPr sz="800" spc="-85" dirty="0">
                          <a:latin typeface="Microsoft Sans Serif"/>
                          <a:cs typeface="Microsoft Sans Serif"/>
                        </a:rPr>
                        <a:t> музыкального,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85" dirty="0">
                          <a:latin typeface="Microsoft Sans Serif"/>
                          <a:cs typeface="Microsoft Sans Serif"/>
                        </a:rPr>
                        <a:t>изобразительного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усс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а,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прир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й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;  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ере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8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има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ие, 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любознательность, </a:t>
                      </a:r>
                      <a:r>
                        <a:rPr sz="800" spc="-7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ремле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к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э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ц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ал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тклику 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ей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тд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ель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ые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э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ти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ой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аче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предм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ет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  я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ий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жа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ющ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й 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действительности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930"/>
                        </a:lnSpc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продолж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ть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47625" marR="122555">
                        <a:lnSpc>
                          <a:spcPct val="106900"/>
                        </a:lnSpc>
                        <a:spcBef>
                          <a:spcPts val="5"/>
                        </a:spcBef>
                      </a:pPr>
                      <a:r>
                        <a:rPr sz="800" spc="-85" dirty="0">
                          <a:latin typeface="Microsoft Sans Serif"/>
                          <a:cs typeface="Microsoft Sans Serif"/>
                        </a:rPr>
                        <a:t>художественное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е,</a:t>
                      </a:r>
                      <a:r>
                        <a:rPr sz="8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под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оди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ть 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ей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тию 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прои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й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усс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зглядыв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  ч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ь)</a:t>
                      </a:r>
                      <a:r>
                        <a:rPr sz="8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тыв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ть 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ерес</a:t>
                      </a:r>
                      <a:r>
                        <a:rPr sz="8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усс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;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930"/>
                        </a:lnSpc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продолж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у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48260" marR="95885">
                        <a:lnSpc>
                          <a:spcPct val="1069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ей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ху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доже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э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ти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рия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в  про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ц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ом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с  прои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ия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ми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ых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идов</a:t>
                      </a:r>
                      <a:r>
                        <a:rPr sz="8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усс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а;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ф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орми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ро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ей 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ие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ть 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прои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зли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ых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идов</a:t>
                      </a:r>
                      <a:r>
                        <a:rPr sz="8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усс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а;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48260" marR="58419">
                        <a:lnSpc>
                          <a:spcPct val="107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ей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с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идами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жа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рами  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усс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а,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ори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й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го  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8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ред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ами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зит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ых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идов</a:t>
                      </a:r>
                      <a:r>
                        <a:rPr sz="8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усс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а;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48260" marR="66675" algn="just">
                        <a:lnSpc>
                          <a:spcPct val="107000"/>
                        </a:lnSpc>
                        <a:spcBef>
                          <a:spcPts val="795"/>
                        </a:spcBef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прио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щ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й</a:t>
                      </a:r>
                      <a:r>
                        <a:rPr sz="8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чшим  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5" dirty="0">
                          <a:latin typeface="Microsoft Sans Serif"/>
                          <a:cs typeface="Microsoft Sans Serif"/>
                        </a:rPr>
                        <a:t>ц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ам</a:t>
                      </a:r>
                      <a:r>
                        <a:rPr sz="800" spc="-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че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нно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г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  миро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г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усс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а.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930"/>
                        </a:lnSpc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продолж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ть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48895" marR="38100">
                        <a:lnSpc>
                          <a:spcPct val="106900"/>
                        </a:lnSpc>
                        <a:spcBef>
                          <a:spcPts val="5"/>
                        </a:spcBef>
                      </a:pP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э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ти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рия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е,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э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ти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а,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э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ц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ии,</a:t>
                      </a:r>
                      <a:r>
                        <a:rPr sz="8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э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ти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й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,  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ерес</a:t>
                      </a:r>
                      <a:r>
                        <a:rPr sz="8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усс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;</a:t>
                      </a:r>
                      <a:r>
                        <a:rPr sz="8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ие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ю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ц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ть 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жа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ющ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й  дей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ель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8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прир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;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930"/>
                        </a:lnSpc>
                      </a:pP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ф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орми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ро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ей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48895" marR="193675">
                        <a:lnSpc>
                          <a:spcPct val="1062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ху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доже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ой 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культуры;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930"/>
                        </a:lnSpc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ё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ок</a:t>
                      </a:r>
                      <a:r>
                        <a:rPr sz="8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ен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48895" marR="130810">
                        <a:lnSpc>
                          <a:spcPct val="107000"/>
                        </a:lnSpc>
                        <a:spcBef>
                          <a:spcPts val="5"/>
                        </a:spcBef>
                      </a:pP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им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ть 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прои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зли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ых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идов</a:t>
                      </a:r>
                      <a:r>
                        <a:rPr sz="8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усс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а,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имеет  предп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оч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ла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ти  </a:t>
                      </a:r>
                      <a:r>
                        <a:rPr sz="800" spc="-90" dirty="0">
                          <a:latin typeface="Microsoft Sans Serif"/>
                          <a:cs typeface="Microsoft Sans Serif"/>
                        </a:rPr>
                        <a:t>музыкальной, </a:t>
                      </a:r>
                      <a:r>
                        <a:rPr sz="800" spc="-85" dirty="0">
                          <a:latin typeface="Microsoft Sans Serif"/>
                          <a:cs typeface="Microsoft Sans Serif"/>
                        </a:rPr>
                        <a:t> изобразительной,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85" dirty="0">
                          <a:latin typeface="Microsoft Sans Serif"/>
                          <a:cs typeface="Microsoft Sans Serif"/>
                        </a:rPr>
                        <a:t>театрализованной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деятельности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321177" y="779779"/>
            <a:ext cx="20923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10" dirty="0">
                <a:solidFill>
                  <a:srgbClr val="C00000"/>
                </a:solidFill>
                <a:latin typeface="Arial"/>
                <a:cs typeface="Arial"/>
              </a:rPr>
              <a:t>П</a:t>
            </a:r>
            <a:r>
              <a:rPr sz="1600" b="1" spc="-175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600" b="1" spc="-185" dirty="0">
                <a:solidFill>
                  <a:srgbClr val="C00000"/>
                </a:solidFill>
                <a:latin typeface="Arial"/>
                <a:cs typeface="Arial"/>
              </a:rPr>
              <a:t>иобщение</a:t>
            </a:r>
            <a:r>
              <a:rPr sz="16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6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C00000"/>
                </a:solidFill>
                <a:latin typeface="Arial"/>
                <a:cs typeface="Arial"/>
              </a:rPr>
              <a:t>иск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у</a:t>
            </a:r>
            <a:r>
              <a:rPr sz="1600" b="1" spc="-160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ству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61187" y="1845310"/>
          <a:ext cx="8423907" cy="3581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3325"/>
                <a:gridCol w="1203325"/>
                <a:gridCol w="905510"/>
                <a:gridCol w="1151889"/>
                <a:gridCol w="1296035"/>
                <a:gridCol w="1151889"/>
                <a:gridCol w="1511934"/>
              </a:tblGrid>
              <a:tr h="237870">
                <a:tc>
                  <a:txBody>
                    <a:bodyPr/>
                    <a:lstStyle/>
                    <a:p>
                      <a:pPr marL="47625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З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ада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ч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0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ФГО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Д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2-3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ода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3-4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ода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4-5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лет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5-6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лет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6-7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лет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116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лани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у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ые</a:t>
                      </a:r>
                      <a:r>
                        <a:rPr sz="1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е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з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ультаты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</a:tr>
              <a:tr h="2704198">
                <a:tc>
                  <a:txBody>
                    <a:bodyPr/>
                    <a:lstStyle/>
                    <a:p>
                      <a:pPr marL="68580">
                        <a:lnSpc>
                          <a:spcPts val="1165"/>
                        </a:lnSpc>
                      </a:pP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освоение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68580" marR="313055">
                        <a:lnSpc>
                          <a:spcPct val="107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з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ообр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з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ных  </a:t>
                      </a:r>
                      <a:r>
                        <a:rPr sz="1000" b="1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средств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художественной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68580" marR="104775">
                        <a:lnSpc>
                          <a:spcPct val="107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выр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зите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л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ьн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ст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  р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злич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ны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х</a:t>
                      </a:r>
                      <a:r>
                        <a:rPr sz="1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видах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b="1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искусства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30"/>
                        </a:lnSpc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жи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ел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ые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68580" marR="175260">
                        <a:lnSpc>
                          <a:spcPct val="106200"/>
                        </a:lnSpc>
                        <a:spcBef>
                          <a:spcPts val="15"/>
                        </a:spcBef>
                      </a:pP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э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ц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ии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предлож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ие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ари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ь,</a:t>
                      </a:r>
                      <a:r>
                        <a:rPr sz="8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лепи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;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8580" marR="118745">
                        <a:lnSpc>
                          <a:spcPct val="106300"/>
                        </a:lnSpc>
                      </a:pP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чи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ил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  держа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ш,</a:t>
                      </a:r>
                      <a:r>
                        <a:rPr sz="8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;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8580" marR="97790">
                        <a:lnSpc>
                          <a:spcPct val="107200"/>
                        </a:lnSpc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7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 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ой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ами</a:t>
                      </a:r>
                      <a:r>
                        <a:rPr sz="800" spc="-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гл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ы,  пла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тил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а,</a:t>
                      </a:r>
                      <a:r>
                        <a:rPr sz="8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пла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ти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ой  </a:t>
                      </a:r>
                      <a:r>
                        <a:rPr sz="800" spc="-90" dirty="0">
                          <a:latin typeface="Microsoft Sans Serif"/>
                          <a:cs typeface="Microsoft Sans Serif"/>
                        </a:rPr>
                        <a:t>массы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944"/>
                        </a:lnSpc>
                      </a:pP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ф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орми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ро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ей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68580" marR="172720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ие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ыд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ля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  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поль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ред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зит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в  ри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и,</a:t>
                      </a:r>
                      <a:r>
                        <a:rPr sz="8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леп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е,  </a:t>
                      </a:r>
                      <a:r>
                        <a:rPr sz="800" spc="-90" dirty="0">
                          <a:latin typeface="Microsoft Sans Serif"/>
                          <a:cs typeface="Microsoft Sans Serif"/>
                        </a:rPr>
                        <a:t>аппликации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944"/>
                        </a:lnSpc>
                      </a:pP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ерше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ей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69215" marR="155575">
                        <a:lnSpc>
                          <a:spcPct val="100000"/>
                        </a:lnSpc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ыки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 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ия,</a:t>
                      </a:r>
                      <a:r>
                        <a:rPr sz="8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ф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орми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ро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ть  </a:t>
                      </a:r>
                      <a:r>
                        <a:rPr sz="800" spc="-85" dirty="0">
                          <a:latin typeface="Microsoft Sans Serif"/>
                          <a:cs typeface="Microsoft Sans Serif"/>
                        </a:rPr>
                        <a:t>художественно-творческие </a:t>
                      </a:r>
                      <a:r>
                        <a:rPr sz="800" spc="-2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способности;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9215" marR="96520">
                        <a:lnSpc>
                          <a:spcPct val="100000"/>
                        </a:lnSpc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поддерж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ей 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ремле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ам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оя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 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оче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800" spc="-15" dirty="0"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х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,  помо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г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,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ой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ц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тив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  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ъ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еди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ые</a:t>
                      </a:r>
                      <a:r>
                        <a:rPr sz="8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  </a:t>
                      </a:r>
                      <a:r>
                        <a:rPr sz="800" spc="-90" dirty="0">
                          <a:latin typeface="Microsoft Sans Serif"/>
                          <a:cs typeface="Microsoft Sans Serif"/>
                        </a:rPr>
                        <a:t>изображения;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9215" marR="742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г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щ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одержа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  </a:t>
                      </a:r>
                      <a:r>
                        <a:rPr sz="800" spc="-85" dirty="0">
                          <a:latin typeface="Microsoft Sans Serif"/>
                          <a:cs typeface="Microsoft Sans Serif"/>
                        </a:rPr>
                        <a:t>изобразительной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дея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ель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ии  с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адача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го 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ц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иаль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5" dirty="0">
                          <a:latin typeface="Microsoft Sans Serif"/>
                          <a:cs typeface="Microsoft Sans Serif"/>
                        </a:rPr>
                        <a:t>г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тия 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детей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ts val="944"/>
                        </a:lnSpc>
                      </a:pP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зд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ия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для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69215" marR="150495">
                        <a:lnSpc>
                          <a:spcPct val="100000"/>
                        </a:lnSpc>
                      </a:pP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свободного, </a:t>
                      </a:r>
                      <a:r>
                        <a:rPr sz="800" spc="-7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самостоятельного, </a:t>
                      </a:r>
                      <a:r>
                        <a:rPr sz="800" spc="-7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85" dirty="0">
                          <a:latin typeface="Microsoft Sans Serif"/>
                          <a:cs typeface="Microsoft Sans Serif"/>
                        </a:rPr>
                        <a:t>разнопланового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эк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пери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иро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с  </a:t>
                      </a:r>
                      <a:r>
                        <a:rPr sz="800" spc="-90" dirty="0">
                          <a:latin typeface="Microsoft Sans Serif"/>
                          <a:cs typeface="Microsoft Sans Serif"/>
                        </a:rPr>
                        <a:t>художественными </a:t>
                      </a:r>
                      <a:r>
                        <a:rPr sz="800" spc="-85" dirty="0">
                          <a:latin typeface="Microsoft Sans Serif"/>
                          <a:cs typeface="Microsoft Sans Serif"/>
                        </a:rPr>
                        <a:t> материалами; 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поо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щ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ремле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ие  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ей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дела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ое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прои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5" dirty="0"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м,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</a:pPr>
                      <a:r>
                        <a:rPr sz="800" spc="-85" dirty="0">
                          <a:latin typeface="Microsoft Sans Serif"/>
                          <a:cs typeface="Microsoft Sans Serif"/>
                        </a:rPr>
                        <a:t>содержательным,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85" dirty="0">
                          <a:latin typeface="Microsoft Sans Serif"/>
                          <a:cs typeface="Microsoft Sans Serif"/>
                        </a:rPr>
                        <a:t>выразительным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342265">
                        <a:lnSpc>
                          <a:spcPts val="96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ё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ок</a:t>
                      </a:r>
                      <a:r>
                        <a:rPr sz="8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ладеет</a:t>
                      </a:r>
                      <a:r>
                        <a:rPr sz="8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иям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,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ык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ми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ред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ами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69850" marR="67310">
                        <a:lnSpc>
                          <a:spcPts val="960"/>
                        </a:lnSpc>
                      </a:pP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ху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доже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ой</a:t>
                      </a:r>
                      <a:r>
                        <a:rPr sz="8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зит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ти 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зли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ых</a:t>
                      </a:r>
                      <a:r>
                        <a:rPr sz="800" spc="-7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идах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дея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ель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  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усс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а;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поль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зли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ые 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х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иче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ем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од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ой 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ху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доже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ой</a:t>
                      </a:r>
                      <a:r>
                        <a:rPr sz="8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дея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ель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;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9850" marR="63500">
                        <a:lnSpc>
                          <a:spcPct val="100000"/>
                        </a:lnSpc>
                      </a:pPr>
                      <a:r>
                        <a:rPr sz="800" spc="-90" dirty="0">
                          <a:latin typeface="Microsoft Sans Serif"/>
                          <a:cs typeface="Microsoft Sans Serif"/>
                        </a:rPr>
                        <a:t>ребёнок </a:t>
                      </a:r>
                      <a:r>
                        <a:rPr sz="800" spc="-85" dirty="0">
                          <a:latin typeface="Microsoft Sans Serif"/>
                          <a:cs typeface="Microsoft Sans Serif"/>
                        </a:rPr>
                        <a:t>самостоятельно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85" dirty="0">
                          <a:latin typeface="Microsoft Sans Serif"/>
                          <a:cs typeface="Microsoft Sans Serif"/>
                        </a:rPr>
                        <a:t>выбирает </a:t>
                      </a:r>
                      <a:r>
                        <a:rPr sz="800" spc="-2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х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зит</a:t>
                      </a:r>
                      <a:r>
                        <a:rPr sz="800" spc="5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ые 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ред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олее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то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ой  перед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ач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го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69850" marR="628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амы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ла,</a:t>
                      </a:r>
                      <a:r>
                        <a:rPr sz="8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ен</a:t>
                      </a:r>
                      <a:r>
                        <a:rPr sz="8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зд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ть 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лож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ые</a:t>
                      </a:r>
                      <a:r>
                        <a:rPr sz="8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ъ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омпо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ици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и,  прео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бра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5" dirty="0"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поль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ь</a:t>
                      </a:r>
                      <a:r>
                        <a:rPr sz="8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с 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чё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ом</a:t>
                      </a:r>
                      <a:r>
                        <a:rPr sz="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г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ро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ой</a:t>
                      </a:r>
                      <a:r>
                        <a:rPr sz="8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10" dirty="0">
                          <a:latin typeface="Microsoft Sans Serif"/>
                          <a:cs typeface="Microsoft Sans Serif"/>
                        </a:rPr>
                        <a:t>ц</a:t>
                      </a:r>
                      <a:r>
                        <a:rPr sz="800" dirty="0">
                          <a:latin typeface="Microsoft Sans Serif"/>
                          <a:cs typeface="Microsoft Sans Serif"/>
                        </a:rPr>
                        <a:t>ии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280028" y="1233931"/>
            <a:ext cx="26841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10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1600" b="1" spc="-155" dirty="0">
                <a:solidFill>
                  <a:srgbClr val="C00000"/>
                </a:solidFill>
                <a:latin typeface="Arial"/>
                <a:cs typeface="Arial"/>
              </a:rPr>
              <a:t>з</a:t>
            </a:r>
            <a:r>
              <a:rPr sz="1600" b="1" spc="-180" dirty="0">
                <a:solidFill>
                  <a:srgbClr val="C00000"/>
                </a:solidFill>
                <a:latin typeface="Arial"/>
                <a:cs typeface="Arial"/>
              </a:rPr>
              <a:t>обр</a:t>
            </a:r>
            <a:r>
              <a:rPr sz="1600" b="1" spc="-16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зи</a:t>
            </a:r>
            <a:r>
              <a:rPr sz="1600" b="1" spc="-155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600" b="1" spc="-185" dirty="0">
                <a:solidFill>
                  <a:srgbClr val="C00000"/>
                </a:solidFill>
                <a:latin typeface="Arial"/>
                <a:cs typeface="Arial"/>
              </a:rPr>
              <a:t>ельн</a:t>
            </a:r>
            <a:r>
              <a:rPr sz="1600" b="1" spc="-165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600" b="1" spc="-175" dirty="0">
                <a:solidFill>
                  <a:srgbClr val="C00000"/>
                </a:solidFill>
                <a:latin typeface="Arial"/>
                <a:cs typeface="Arial"/>
              </a:rPr>
              <a:t>я</a:t>
            </a:r>
            <a:r>
              <a:rPr sz="16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C00000"/>
                </a:solidFill>
                <a:latin typeface="Arial"/>
                <a:cs typeface="Arial"/>
              </a:rPr>
              <a:t>дея</a:t>
            </a:r>
            <a:r>
              <a:rPr sz="1600" b="1" spc="-155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600" b="1" spc="-185" dirty="0">
                <a:solidFill>
                  <a:srgbClr val="C00000"/>
                </a:solidFill>
                <a:latin typeface="Arial"/>
                <a:cs typeface="Arial"/>
              </a:rPr>
              <a:t>ельн</a:t>
            </a:r>
            <a:r>
              <a:rPr sz="1600" b="1" spc="-18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сть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8579" y="1039748"/>
            <a:ext cx="6400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8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800" b="1" spc="-140" dirty="0">
                <a:solidFill>
                  <a:srgbClr val="C00000"/>
                </a:solidFill>
                <a:latin typeface="Arial"/>
                <a:cs typeface="Arial"/>
              </a:rPr>
              <a:t>м 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годам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761" y="612691"/>
            <a:ext cx="6849109" cy="192913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400" b="1" spc="-160" dirty="0">
                <a:solidFill>
                  <a:srgbClr val="C00000"/>
                </a:solidFill>
                <a:latin typeface="Arial"/>
                <a:cs typeface="Arial"/>
              </a:rPr>
              <a:t>Планируемые</a:t>
            </a:r>
            <a:r>
              <a:rPr sz="1400" b="1" spc="-1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результаты</a:t>
            </a:r>
            <a:r>
              <a:rPr sz="14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4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области</a:t>
            </a:r>
            <a:r>
              <a:rPr sz="14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художественно-эстетического</a:t>
            </a:r>
            <a:r>
              <a:rPr sz="14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40" dirty="0">
                <a:solidFill>
                  <a:srgbClr val="C00000"/>
                </a:solidFill>
                <a:latin typeface="Arial"/>
                <a:cs typeface="Arial"/>
              </a:rPr>
              <a:t>развития.</a:t>
            </a:r>
            <a:r>
              <a:rPr sz="14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95" dirty="0">
                <a:solidFill>
                  <a:srgbClr val="C00000"/>
                </a:solidFill>
                <a:latin typeface="Arial"/>
                <a:cs typeface="Arial"/>
              </a:rPr>
              <a:t>ФОП</a:t>
            </a:r>
            <a:r>
              <a:rPr sz="14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90" dirty="0">
                <a:solidFill>
                  <a:srgbClr val="C00000"/>
                </a:solidFill>
                <a:latin typeface="Arial"/>
                <a:cs typeface="Arial"/>
              </a:rPr>
              <a:t>ДО</a:t>
            </a:r>
            <a:endParaRPr sz="1400">
              <a:latin typeface="Arial"/>
              <a:cs typeface="Arial"/>
            </a:endParaRPr>
          </a:p>
          <a:p>
            <a:pPr marL="330200" marR="5080">
              <a:lnSpc>
                <a:spcPct val="100000"/>
              </a:lnSpc>
              <a:spcBef>
                <a:spcPts val="790"/>
              </a:spcBef>
            </a:pPr>
            <a:r>
              <a:rPr sz="1600" spc="-180" dirty="0">
                <a:latin typeface="Microsoft Sans Serif"/>
                <a:cs typeface="Microsoft Sans Serif"/>
              </a:rPr>
              <a:t>ребёнок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эмоционально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откликается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на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красоту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природы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произведения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искусства;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80" dirty="0">
                <a:latin typeface="Microsoft Sans Serif"/>
                <a:cs typeface="Microsoft Sans Serif"/>
              </a:rPr>
              <a:t>ребёнок</a:t>
            </a:r>
            <a:r>
              <a:rPr sz="1600" spc="-175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осваивает </a:t>
            </a:r>
            <a:r>
              <a:rPr sz="1600" spc="-160" dirty="0">
                <a:latin typeface="Microsoft Sans Serif"/>
                <a:cs typeface="Microsoft Sans Serif"/>
              </a:rPr>
              <a:t>основы</a:t>
            </a:r>
            <a:r>
              <a:rPr sz="1600" spc="-15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изобразительной</a:t>
            </a:r>
            <a:r>
              <a:rPr sz="1600" spc="-165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деятельности</a:t>
            </a:r>
            <a:r>
              <a:rPr sz="1600" spc="-155" dirty="0">
                <a:latin typeface="Microsoft Sans Serif"/>
                <a:cs typeface="Microsoft Sans Serif"/>
              </a:rPr>
              <a:t> (лепка, рисование)</a:t>
            </a:r>
            <a:r>
              <a:rPr sz="1600" spc="-15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 </a:t>
            </a:r>
            <a:r>
              <a:rPr sz="1600" spc="-160" dirty="0">
                <a:latin typeface="Microsoft Sans Serif"/>
                <a:cs typeface="Microsoft Sans Serif"/>
              </a:rPr>
              <a:t> конструирования: </a:t>
            </a:r>
            <a:r>
              <a:rPr sz="1600" spc="-195" dirty="0">
                <a:latin typeface="Microsoft Sans Serif"/>
                <a:cs typeface="Microsoft Sans Serif"/>
              </a:rPr>
              <a:t>может</a:t>
            </a:r>
            <a:r>
              <a:rPr sz="1600" spc="-190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выполнять</a:t>
            </a:r>
            <a:r>
              <a:rPr sz="1600" spc="-155" dirty="0">
                <a:latin typeface="Microsoft Sans Serif"/>
                <a:cs typeface="Microsoft Sans Serif"/>
              </a:rPr>
              <a:t> </a:t>
            </a:r>
            <a:r>
              <a:rPr sz="1600" spc="-190" dirty="0">
                <a:latin typeface="Microsoft Sans Serif"/>
                <a:cs typeface="Microsoft Sans Serif"/>
              </a:rPr>
              <a:t>уже</a:t>
            </a:r>
            <a:r>
              <a:rPr sz="1600" spc="-18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довольно </a:t>
            </a:r>
            <a:r>
              <a:rPr sz="1600" spc="-175" dirty="0">
                <a:latin typeface="Microsoft Sans Serif"/>
                <a:cs typeface="Microsoft Sans Serif"/>
              </a:rPr>
              <a:t>сложные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постройки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(гараж, </a:t>
            </a:r>
            <a:r>
              <a:rPr sz="1600" spc="-150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дорогу </a:t>
            </a:r>
            <a:r>
              <a:rPr sz="1600" spc="-229" dirty="0">
                <a:latin typeface="Microsoft Sans Serif"/>
                <a:cs typeface="Microsoft Sans Serif"/>
              </a:rPr>
              <a:t>к</a:t>
            </a:r>
            <a:r>
              <a:rPr sz="1600" spc="-225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нему, </a:t>
            </a:r>
            <a:r>
              <a:rPr sz="1600" spc="-165" dirty="0">
                <a:latin typeface="Microsoft Sans Serif"/>
                <a:cs typeface="Microsoft Sans Serif"/>
              </a:rPr>
              <a:t>забор)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играть </a:t>
            </a:r>
            <a:r>
              <a:rPr sz="1600" spc="-150" dirty="0">
                <a:latin typeface="Microsoft Sans Serif"/>
                <a:cs typeface="Microsoft Sans Serif"/>
              </a:rPr>
              <a:t>с </a:t>
            </a:r>
            <a:r>
              <a:rPr sz="1600" spc="-165" dirty="0">
                <a:latin typeface="Microsoft Sans Serif"/>
                <a:cs typeface="Microsoft Sans Serif"/>
              </a:rPr>
              <a:t>ними;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рисует </a:t>
            </a:r>
            <a:r>
              <a:rPr sz="1600" spc="-175" dirty="0">
                <a:latin typeface="Microsoft Sans Serif"/>
                <a:cs typeface="Microsoft Sans Serif"/>
              </a:rPr>
              <a:t>дорожки, </a:t>
            </a:r>
            <a:r>
              <a:rPr sz="1600" spc="-180" dirty="0">
                <a:latin typeface="Microsoft Sans Serif"/>
                <a:cs typeface="Microsoft Sans Serif"/>
              </a:rPr>
              <a:t>дождик,</a:t>
            </a:r>
            <a:r>
              <a:rPr sz="1600" spc="-175" dirty="0">
                <a:latin typeface="Microsoft Sans Serif"/>
                <a:cs typeface="Microsoft Sans Serif"/>
              </a:rPr>
              <a:t> шарики;</a:t>
            </a:r>
            <a:r>
              <a:rPr sz="1600" spc="-17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лепит 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па</a:t>
            </a:r>
            <a:r>
              <a:rPr sz="1600" spc="-165" dirty="0">
                <a:latin typeface="Microsoft Sans Serif"/>
                <a:cs typeface="Microsoft Sans Serif"/>
              </a:rPr>
              <a:t>л</a:t>
            </a:r>
            <a:r>
              <a:rPr sz="1600" spc="-180" dirty="0">
                <a:latin typeface="Microsoft Sans Serif"/>
                <a:cs typeface="Microsoft Sans Serif"/>
              </a:rPr>
              <a:t>о</a:t>
            </a:r>
            <a:r>
              <a:rPr sz="1600" spc="-165" dirty="0">
                <a:latin typeface="Microsoft Sans Serif"/>
                <a:cs typeface="Microsoft Sans Serif"/>
              </a:rPr>
              <a:t>ч</a:t>
            </a:r>
            <a:r>
              <a:rPr sz="1600" spc="-190" dirty="0">
                <a:latin typeface="Microsoft Sans Serif"/>
                <a:cs typeface="Microsoft Sans Serif"/>
              </a:rPr>
              <a:t>к</a:t>
            </a:r>
            <a:r>
              <a:rPr sz="1600" spc="-210" dirty="0">
                <a:latin typeface="Microsoft Sans Serif"/>
                <a:cs typeface="Microsoft Sans Serif"/>
              </a:rPr>
              <a:t>и</a:t>
            </a:r>
            <a:r>
              <a:rPr sz="1600" spc="-85" dirty="0">
                <a:latin typeface="Microsoft Sans Serif"/>
                <a:cs typeface="Microsoft Sans Serif"/>
              </a:rPr>
              <a:t>,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90" dirty="0">
                <a:latin typeface="Microsoft Sans Serif"/>
                <a:cs typeface="Microsoft Sans Serif"/>
              </a:rPr>
              <a:t>к</a:t>
            </a:r>
            <a:r>
              <a:rPr sz="1600" spc="-204" dirty="0">
                <a:latin typeface="Microsoft Sans Serif"/>
                <a:cs typeface="Microsoft Sans Serif"/>
              </a:rPr>
              <a:t>о</a:t>
            </a:r>
            <a:r>
              <a:rPr sz="1600" spc="-155" dirty="0">
                <a:latin typeface="Microsoft Sans Serif"/>
                <a:cs typeface="Microsoft Sans Serif"/>
              </a:rPr>
              <a:t>л</a:t>
            </a:r>
            <a:r>
              <a:rPr sz="1600" spc="-180" dirty="0">
                <a:latin typeface="Microsoft Sans Serif"/>
                <a:cs typeface="Microsoft Sans Serif"/>
              </a:rPr>
              <a:t>е</a:t>
            </a:r>
            <a:r>
              <a:rPr sz="1600" spc="-165" dirty="0">
                <a:latin typeface="Microsoft Sans Serif"/>
                <a:cs typeface="Microsoft Sans Serif"/>
              </a:rPr>
              <a:t>ч</a:t>
            </a:r>
            <a:r>
              <a:rPr sz="1600" spc="-190" dirty="0">
                <a:latin typeface="Microsoft Sans Serif"/>
                <a:cs typeface="Microsoft Sans Serif"/>
              </a:rPr>
              <a:t>к</a:t>
            </a:r>
            <a:r>
              <a:rPr sz="1600" spc="-210" dirty="0">
                <a:latin typeface="Microsoft Sans Serif"/>
                <a:cs typeface="Microsoft Sans Serif"/>
              </a:rPr>
              <a:t>и</a:t>
            </a:r>
            <a:r>
              <a:rPr sz="1600" spc="-85" dirty="0">
                <a:latin typeface="Microsoft Sans Serif"/>
                <a:cs typeface="Microsoft Sans Serif"/>
              </a:rPr>
              <a:t>, </a:t>
            </a:r>
            <a:r>
              <a:rPr sz="1600" spc="-155" dirty="0">
                <a:latin typeface="Microsoft Sans Serif"/>
                <a:cs typeface="Microsoft Sans Serif"/>
              </a:rPr>
              <a:t>л</a:t>
            </a:r>
            <a:r>
              <a:rPr sz="1600" spc="-175" dirty="0">
                <a:latin typeface="Microsoft Sans Serif"/>
                <a:cs typeface="Microsoft Sans Serif"/>
              </a:rPr>
              <a:t>еп</a:t>
            </a:r>
            <a:r>
              <a:rPr sz="1600" spc="-165" dirty="0">
                <a:latin typeface="Microsoft Sans Serif"/>
                <a:cs typeface="Microsoft Sans Serif"/>
              </a:rPr>
              <a:t>е</a:t>
            </a:r>
            <a:r>
              <a:rPr sz="1600" spc="-180" dirty="0">
                <a:latin typeface="Microsoft Sans Serif"/>
                <a:cs typeface="Microsoft Sans Serif"/>
              </a:rPr>
              <a:t>шки;</a:t>
            </a:r>
            <a:endParaRPr sz="1600">
              <a:latin typeface="Microsoft Sans Serif"/>
              <a:cs typeface="Microsoft Sans Serif"/>
            </a:endParaRPr>
          </a:p>
          <a:p>
            <a:pPr marL="322580">
              <a:lnSpc>
                <a:spcPct val="100000"/>
              </a:lnSpc>
              <a:spcBef>
                <a:spcPts val="300"/>
              </a:spcBef>
            </a:pPr>
            <a:r>
              <a:rPr sz="1600" spc="-180" dirty="0">
                <a:latin typeface="Microsoft Sans Serif"/>
                <a:cs typeface="Microsoft Sans Serif"/>
              </a:rPr>
              <a:t>ребёнок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способен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создавать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простые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образы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в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рисовании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аппликации,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строить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35276" y="2516581"/>
            <a:ext cx="64166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65" dirty="0">
                <a:latin typeface="Microsoft Sans Serif"/>
                <a:cs typeface="Microsoft Sans Serif"/>
              </a:rPr>
              <a:t>простую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95" dirty="0">
                <a:latin typeface="Microsoft Sans Serif"/>
                <a:cs typeface="Microsoft Sans Serif"/>
              </a:rPr>
              <a:t>композицию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spc="-145" dirty="0">
                <a:latin typeface="Microsoft Sans Serif"/>
                <a:cs typeface="Microsoft Sans Serif"/>
              </a:rPr>
              <a:t>с</a:t>
            </a:r>
            <a:r>
              <a:rPr sz="1600" spc="-40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использованием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нескольких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45" dirty="0">
                <a:latin typeface="Microsoft Sans Serif"/>
                <a:cs typeface="Microsoft Sans Serif"/>
              </a:rPr>
              <a:t>цветов,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создавать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несложные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245" dirty="0">
                <a:latin typeface="Microsoft Sans Serif"/>
                <a:cs typeface="Microsoft Sans Serif"/>
              </a:rPr>
              <a:t>ф</a:t>
            </a:r>
            <a:r>
              <a:rPr sz="1600" spc="-160" dirty="0">
                <a:latin typeface="Microsoft Sans Serif"/>
                <a:cs typeface="Microsoft Sans Serif"/>
              </a:rPr>
              <a:t>о</a:t>
            </a:r>
            <a:r>
              <a:rPr sz="1600" spc="-190" dirty="0">
                <a:latin typeface="Microsoft Sans Serif"/>
                <a:cs typeface="Microsoft Sans Serif"/>
              </a:rPr>
              <a:t>рм</a:t>
            </a:r>
            <a:r>
              <a:rPr sz="1600" spc="-210" dirty="0">
                <a:latin typeface="Microsoft Sans Serif"/>
                <a:cs typeface="Microsoft Sans Serif"/>
              </a:rPr>
              <a:t>ы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200" dirty="0">
                <a:latin typeface="Microsoft Sans Serif"/>
                <a:cs typeface="Microsoft Sans Serif"/>
              </a:rPr>
              <a:t>и</a:t>
            </a:r>
            <a:r>
              <a:rPr sz="1600" spc="-175" dirty="0">
                <a:latin typeface="Microsoft Sans Serif"/>
                <a:cs typeface="Microsoft Sans Serif"/>
              </a:rPr>
              <a:t>з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20" dirty="0">
                <a:latin typeface="Microsoft Sans Serif"/>
                <a:cs typeface="Microsoft Sans Serif"/>
              </a:rPr>
              <a:t>г</a:t>
            </a:r>
            <a:r>
              <a:rPr sz="1600" spc="-170" dirty="0">
                <a:latin typeface="Microsoft Sans Serif"/>
                <a:cs typeface="Microsoft Sans Serif"/>
              </a:rPr>
              <a:t>л</a:t>
            </a:r>
            <a:r>
              <a:rPr sz="1600" spc="-160" dirty="0">
                <a:latin typeface="Microsoft Sans Serif"/>
                <a:cs typeface="Microsoft Sans Serif"/>
              </a:rPr>
              <a:t>ин</a:t>
            </a:r>
            <a:r>
              <a:rPr sz="1600" spc="-200" dirty="0">
                <a:latin typeface="Microsoft Sans Serif"/>
                <a:cs typeface="Microsoft Sans Serif"/>
              </a:rPr>
              <a:t>ы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40" dirty="0">
                <a:latin typeface="Microsoft Sans Serif"/>
                <a:cs typeface="Microsoft Sans Serif"/>
              </a:rPr>
              <a:t>т</a:t>
            </a:r>
            <a:r>
              <a:rPr sz="1600" spc="-165" dirty="0">
                <a:latin typeface="Microsoft Sans Serif"/>
                <a:cs typeface="Microsoft Sans Serif"/>
              </a:rPr>
              <a:t>е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40" dirty="0">
                <a:latin typeface="Microsoft Sans Serif"/>
                <a:cs typeface="Microsoft Sans Serif"/>
              </a:rPr>
              <a:t>т</a:t>
            </a:r>
            <a:r>
              <a:rPr sz="1600" spc="-165" dirty="0">
                <a:latin typeface="Microsoft Sans Serif"/>
                <a:cs typeface="Microsoft Sans Serif"/>
              </a:rPr>
              <a:t>а</a:t>
            </a:r>
            <a:r>
              <a:rPr sz="1600" spc="-85" dirty="0">
                <a:latin typeface="Microsoft Sans Serif"/>
                <a:cs typeface="Microsoft Sans Serif"/>
              </a:rPr>
              <a:t>, </a:t>
            </a:r>
            <a:r>
              <a:rPr sz="1600" spc="-160" dirty="0">
                <a:latin typeface="Microsoft Sans Serif"/>
                <a:cs typeface="Microsoft Sans Serif"/>
              </a:rPr>
              <a:t>ви</a:t>
            </a:r>
            <a:r>
              <a:rPr sz="1600" spc="-165" dirty="0">
                <a:latin typeface="Microsoft Sans Serif"/>
                <a:cs typeface="Microsoft Sans Serif"/>
              </a:rPr>
              <a:t>д</a:t>
            </a:r>
            <a:r>
              <a:rPr sz="1600" spc="-170" dirty="0">
                <a:latin typeface="Microsoft Sans Serif"/>
                <a:cs typeface="Microsoft Sans Serif"/>
              </a:rPr>
              <a:t>о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215" dirty="0">
                <a:latin typeface="Microsoft Sans Serif"/>
                <a:cs typeface="Microsoft Sans Serif"/>
              </a:rPr>
              <a:t>зм</a:t>
            </a:r>
            <a:r>
              <a:rPr sz="1600" spc="-190" dirty="0">
                <a:latin typeface="Microsoft Sans Serif"/>
                <a:cs typeface="Microsoft Sans Serif"/>
              </a:rPr>
              <a:t>е</a:t>
            </a:r>
            <a:r>
              <a:rPr sz="1600" spc="-155" dirty="0">
                <a:latin typeface="Microsoft Sans Serif"/>
                <a:cs typeface="Microsoft Sans Serif"/>
              </a:rPr>
              <a:t>нять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и</a:t>
            </a:r>
            <a:r>
              <a:rPr sz="1600" spc="-150" dirty="0">
                <a:latin typeface="Microsoft Sans Serif"/>
                <a:cs typeface="Microsoft Sans Serif"/>
              </a:rPr>
              <a:t>х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30" dirty="0">
                <a:latin typeface="Microsoft Sans Serif"/>
                <a:cs typeface="Microsoft Sans Serif"/>
              </a:rPr>
              <a:t> </a:t>
            </a:r>
            <a:r>
              <a:rPr sz="1600" spc="-150" dirty="0">
                <a:latin typeface="Microsoft Sans Serif"/>
                <a:cs typeface="Microsoft Sans Serif"/>
              </a:rPr>
              <a:t>у</a:t>
            </a:r>
            <a:r>
              <a:rPr sz="1600" spc="-190" dirty="0">
                <a:latin typeface="Microsoft Sans Serif"/>
                <a:cs typeface="Microsoft Sans Serif"/>
              </a:rPr>
              <a:t>к</a:t>
            </a:r>
            <a:r>
              <a:rPr sz="1600" spc="-204" dirty="0">
                <a:latin typeface="Microsoft Sans Serif"/>
                <a:cs typeface="Microsoft Sans Serif"/>
              </a:rPr>
              <a:t>р</a:t>
            </a:r>
            <a:r>
              <a:rPr sz="1600" spc="-180" dirty="0">
                <a:latin typeface="Microsoft Sans Serif"/>
                <a:cs typeface="Microsoft Sans Serif"/>
              </a:rPr>
              <a:t>ашат</a:t>
            </a:r>
            <a:r>
              <a:rPr sz="1600" spc="-145" dirty="0">
                <a:latin typeface="Microsoft Sans Serif"/>
                <a:cs typeface="Microsoft Sans Serif"/>
              </a:rPr>
              <a:t>ь</a:t>
            </a:r>
            <a:r>
              <a:rPr sz="1600" spc="-85" dirty="0">
                <a:latin typeface="Microsoft Sans Serif"/>
                <a:cs typeface="Microsoft Sans Serif"/>
              </a:rPr>
              <a:t>;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0524" y="2268092"/>
            <a:ext cx="10198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8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ч</a:t>
            </a:r>
            <a:r>
              <a:rPr sz="1800" b="1" spc="-185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тырем 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годам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21942" y="3091433"/>
            <a:ext cx="593788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80" dirty="0">
                <a:latin typeface="Microsoft Sans Serif"/>
                <a:cs typeface="Microsoft Sans Serif"/>
              </a:rPr>
              <a:t>ребёнок</a:t>
            </a:r>
            <a:r>
              <a:rPr sz="1600" spc="-17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проявляет </a:t>
            </a:r>
            <a:r>
              <a:rPr sz="1600" spc="-160" dirty="0">
                <a:latin typeface="Microsoft Sans Serif"/>
                <a:cs typeface="Microsoft Sans Serif"/>
              </a:rPr>
              <a:t>интерес </a:t>
            </a:r>
            <a:r>
              <a:rPr sz="1600" spc="-229" dirty="0">
                <a:latin typeface="Microsoft Sans Serif"/>
                <a:cs typeface="Microsoft Sans Serif"/>
              </a:rPr>
              <a:t>к</a:t>
            </a:r>
            <a:r>
              <a:rPr sz="1600" spc="-225" dirty="0">
                <a:latin typeface="Microsoft Sans Serif"/>
                <a:cs typeface="Microsoft Sans Serif"/>
              </a:rPr>
              <a:t> </a:t>
            </a:r>
            <a:r>
              <a:rPr sz="1600" spc="-185" dirty="0">
                <a:latin typeface="Microsoft Sans Serif"/>
                <a:cs typeface="Microsoft Sans Serif"/>
              </a:rPr>
              <a:t>различным</a:t>
            </a:r>
            <a:r>
              <a:rPr sz="1600" spc="-180" dirty="0">
                <a:latin typeface="Microsoft Sans Serif"/>
                <a:cs typeface="Microsoft Sans Serif"/>
              </a:rPr>
              <a:t> видам</a:t>
            </a:r>
            <a:r>
              <a:rPr sz="1600" spc="-175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искусства, </a:t>
            </a:r>
            <a:r>
              <a:rPr sz="1600" spc="-170" dirty="0">
                <a:latin typeface="Microsoft Sans Serif"/>
                <a:cs typeface="Microsoft Sans Serif"/>
              </a:rPr>
              <a:t>эмоционально </a:t>
            </a:r>
            <a:r>
              <a:rPr sz="1600" spc="-16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откликается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на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отраженные</a:t>
            </a:r>
            <a:r>
              <a:rPr sz="1600" spc="-80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в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произведениях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искусства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50" dirty="0">
                <a:latin typeface="Microsoft Sans Serif"/>
                <a:cs typeface="Microsoft Sans Serif"/>
              </a:rPr>
              <a:t>действия,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поступки,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события;</a:t>
            </a:r>
            <a:endParaRPr sz="1600">
              <a:latin typeface="Microsoft Sans Serif"/>
              <a:cs typeface="Microsoft Sans Serif"/>
            </a:endParaRPr>
          </a:p>
          <a:p>
            <a:pPr marL="12700" marR="230504">
              <a:lnSpc>
                <a:spcPct val="100000"/>
              </a:lnSpc>
            </a:pPr>
            <a:r>
              <a:rPr sz="1600" spc="-180" dirty="0">
                <a:latin typeface="Microsoft Sans Serif"/>
                <a:cs typeface="Microsoft Sans Serif"/>
              </a:rPr>
              <a:t>ребёнок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проявляет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себя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в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разных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видах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изобразительной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50" dirty="0">
                <a:latin typeface="Microsoft Sans Serif"/>
                <a:cs typeface="Microsoft Sans Serif"/>
              </a:rPr>
              <a:t>деятельности,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и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70" dirty="0">
                <a:latin typeface="Microsoft Sans Serif"/>
                <a:cs typeface="Microsoft Sans Serif"/>
              </a:rPr>
              <a:t>по</a:t>
            </a:r>
            <a:r>
              <a:rPr sz="1600" spc="-165" dirty="0">
                <a:latin typeface="Microsoft Sans Serif"/>
                <a:cs typeface="Microsoft Sans Serif"/>
              </a:rPr>
              <a:t>л</a:t>
            </a:r>
            <a:r>
              <a:rPr sz="1600" spc="-175" dirty="0">
                <a:latin typeface="Microsoft Sans Serif"/>
                <a:cs typeface="Microsoft Sans Serif"/>
              </a:rPr>
              <a:t>ьз</a:t>
            </a:r>
            <a:r>
              <a:rPr sz="1600" spc="-160" dirty="0">
                <a:latin typeface="Microsoft Sans Serif"/>
                <a:cs typeface="Microsoft Sans Serif"/>
              </a:rPr>
              <a:t>уя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выр</a:t>
            </a:r>
            <a:r>
              <a:rPr sz="1600" spc="-150" dirty="0">
                <a:latin typeface="Microsoft Sans Serif"/>
                <a:cs typeface="Microsoft Sans Serif"/>
              </a:rPr>
              <a:t>а</a:t>
            </a:r>
            <a:r>
              <a:rPr sz="1600" spc="-170" dirty="0">
                <a:latin typeface="Microsoft Sans Serif"/>
                <a:cs typeface="Microsoft Sans Serif"/>
              </a:rPr>
              <a:t>зит</a:t>
            </a:r>
            <a:r>
              <a:rPr sz="1600" spc="-175" dirty="0">
                <a:latin typeface="Microsoft Sans Serif"/>
                <a:cs typeface="Microsoft Sans Serif"/>
              </a:rPr>
              <a:t>е</a:t>
            </a:r>
            <a:r>
              <a:rPr sz="1600" spc="-155" dirty="0">
                <a:latin typeface="Microsoft Sans Serif"/>
                <a:cs typeface="Microsoft Sans Serif"/>
              </a:rPr>
              <a:t>л</a:t>
            </a:r>
            <a:r>
              <a:rPr sz="1600" spc="-175" dirty="0">
                <a:latin typeface="Microsoft Sans Serif"/>
                <a:cs typeface="Microsoft Sans Serif"/>
              </a:rPr>
              <a:t>ьны</a:t>
            </a:r>
            <a:r>
              <a:rPr sz="1600" spc="-160" dirty="0">
                <a:latin typeface="Microsoft Sans Serif"/>
                <a:cs typeface="Microsoft Sans Serif"/>
              </a:rPr>
              <a:t>е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85" dirty="0">
                <a:latin typeface="Microsoft Sans Serif"/>
                <a:cs typeface="Microsoft Sans Serif"/>
              </a:rPr>
              <a:t>изобра</a:t>
            </a:r>
            <a:r>
              <a:rPr sz="1600" spc="-165" dirty="0">
                <a:latin typeface="Microsoft Sans Serif"/>
                <a:cs typeface="Microsoft Sans Serif"/>
              </a:rPr>
              <a:t>з</a:t>
            </a:r>
            <a:r>
              <a:rPr sz="1600" spc="-155" dirty="0">
                <a:latin typeface="Microsoft Sans Serif"/>
                <a:cs typeface="Microsoft Sans Serif"/>
              </a:rPr>
              <a:t>ит</a:t>
            </a:r>
            <a:r>
              <a:rPr sz="1600" spc="-165" dirty="0">
                <a:latin typeface="Microsoft Sans Serif"/>
                <a:cs typeface="Microsoft Sans Serif"/>
              </a:rPr>
              <a:t>е</a:t>
            </a:r>
            <a:r>
              <a:rPr sz="1600" spc="-155" dirty="0">
                <a:latin typeface="Microsoft Sans Serif"/>
                <a:cs typeface="Microsoft Sans Serif"/>
              </a:rPr>
              <a:t>л</a:t>
            </a:r>
            <a:r>
              <a:rPr sz="1600" spc="-175" dirty="0">
                <a:latin typeface="Microsoft Sans Serif"/>
                <a:cs typeface="Microsoft Sans Serif"/>
              </a:rPr>
              <a:t>ьны</a:t>
            </a:r>
            <a:r>
              <a:rPr sz="1600" spc="-160" dirty="0">
                <a:latin typeface="Microsoft Sans Serif"/>
                <a:cs typeface="Microsoft Sans Serif"/>
              </a:rPr>
              <a:t>е</a:t>
            </a:r>
            <a:r>
              <a:rPr sz="1600" spc="-80" dirty="0">
                <a:latin typeface="Microsoft Sans Serif"/>
                <a:cs typeface="Microsoft Sans Serif"/>
              </a:rPr>
              <a:t> 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70" dirty="0">
                <a:latin typeface="Microsoft Sans Serif"/>
                <a:cs typeface="Microsoft Sans Serif"/>
              </a:rPr>
              <a:t>р</a:t>
            </a:r>
            <a:r>
              <a:rPr sz="1600" spc="-160" dirty="0">
                <a:latin typeface="Microsoft Sans Serif"/>
                <a:cs typeface="Microsoft Sans Serif"/>
              </a:rPr>
              <a:t>е</a:t>
            </a:r>
            <a:r>
              <a:rPr sz="1600" spc="-170" dirty="0">
                <a:latin typeface="Microsoft Sans Serif"/>
                <a:cs typeface="Microsoft Sans Serif"/>
              </a:rPr>
              <a:t>д</a:t>
            </a:r>
            <a:r>
              <a:rPr sz="1600" spc="-150" dirty="0">
                <a:latin typeface="Microsoft Sans Serif"/>
                <a:cs typeface="Microsoft Sans Serif"/>
              </a:rPr>
              <a:t>ств</a:t>
            </a:r>
            <a:r>
              <a:rPr sz="1600" spc="-114" dirty="0">
                <a:latin typeface="Microsoft Sans Serif"/>
                <a:cs typeface="Microsoft Sans Serif"/>
              </a:rPr>
              <a:t>а</a:t>
            </a:r>
            <a:r>
              <a:rPr sz="1600" spc="-85" dirty="0">
                <a:latin typeface="Microsoft Sans Serif"/>
                <a:cs typeface="Microsoft Sans Serif"/>
              </a:rPr>
              <a:t>;</a:t>
            </a:r>
            <a:endParaRPr sz="1600">
              <a:latin typeface="Microsoft Sans Serif"/>
              <a:cs typeface="Microsoft Sans Serif"/>
            </a:endParaRPr>
          </a:p>
          <a:p>
            <a:pPr marL="12700" marR="717550">
              <a:lnSpc>
                <a:spcPct val="100000"/>
              </a:lnSpc>
            </a:pPr>
            <a:r>
              <a:rPr sz="1600" spc="-180" dirty="0">
                <a:latin typeface="Microsoft Sans Serif"/>
                <a:cs typeface="Microsoft Sans Serif"/>
              </a:rPr>
              <a:t>ребёнок</a:t>
            </a:r>
            <a:r>
              <a:rPr sz="1600" spc="-17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создает </a:t>
            </a:r>
            <a:r>
              <a:rPr sz="1600" spc="-180" dirty="0">
                <a:latin typeface="Microsoft Sans Serif"/>
                <a:cs typeface="Microsoft Sans Serif"/>
              </a:rPr>
              <a:t>изображения</a:t>
            </a:r>
            <a:r>
              <a:rPr sz="1600" spc="-175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в соответствии</a:t>
            </a:r>
            <a:r>
              <a:rPr sz="1600" spc="-150" dirty="0">
                <a:latin typeface="Microsoft Sans Serif"/>
                <a:cs typeface="Microsoft Sans Serif"/>
              </a:rPr>
              <a:t> с </a:t>
            </a:r>
            <a:r>
              <a:rPr sz="1600" spc="-165" dirty="0">
                <a:latin typeface="Microsoft Sans Serif"/>
                <a:cs typeface="Microsoft Sans Serif"/>
              </a:rPr>
              <a:t>темой, используя 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разнообразные</a:t>
            </a:r>
            <a:r>
              <a:rPr sz="1600" spc="-90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материалы,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владеет</a:t>
            </a:r>
            <a:r>
              <a:rPr sz="1600" spc="-85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изобразительными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85" dirty="0">
                <a:latin typeface="Microsoft Sans Serif"/>
                <a:cs typeface="Microsoft Sans Serif"/>
              </a:rPr>
              <a:t>умениями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6983" y="3060014"/>
            <a:ext cx="6210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800" b="1" spc="-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пя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годам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1080516"/>
            <a:ext cx="172212" cy="1737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7819" y="1333500"/>
            <a:ext cx="172212" cy="17221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7819" y="3169920"/>
            <a:ext cx="172212" cy="17373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6776" y="3921252"/>
            <a:ext cx="172212" cy="173736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636776" y="2305811"/>
            <a:ext cx="6859270" cy="219710"/>
            <a:chOff x="1636776" y="2305811"/>
            <a:chExt cx="6859270" cy="21971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353055"/>
              <a:ext cx="172212" cy="1722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36776" y="2310383"/>
              <a:ext cx="6859270" cy="0"/>
            </a:xfrm>
            <a:custGeom>
              <a:avLst/>
              <a:gdLst/>
              <a:ahLst/>
              <a:cxnLst/>
              <a:rect l="l" t="t" r="r" b="b"/>
              <a:pathLst>
                <a:path w="6859270">
                  <a:moveTo>
                    <a:pt x="0" y="0"/>
                  </a:moveTo>
                  <a:lnTo>
                    <a:pt x="6858889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1636776" y="3075432"/>
            <a:ext cx="6859270" cy="4445"/>
          </a:xfrm>
          <a:custGeom>
            <a:avLst/>
            <a:gdLst/>
            <a:ahLst/>
            <a:cxnLst/>
            <a:rect l="l" t="t" r="r" b="b"/>
            <a:pathLst>
              <a:path w="6859270" h="4444">
                <a:moveTo>
                  <a:pt x="0" y="4191"/>
                </a:moveTo>
                <a:lnTo>
                  <a:pt x="6858889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406" y="867283"/>
            <a:ext cx="68275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15" dirty="0">
                <a:solidFill>
                  <a:srgbClr val="C00000"/>
                </a:solidFill>
              </a:rPr>
              <a:t>Цель</a:t>
            </a:r>
            <a:r>
              <a:rPr sz="1800" spc="-110" dirty="0">
                <a:solidFill>
                  <a:srgbClr val="C00000"/>
                </a:solidFill>
              </a:rPr>
              <a:t>:</a:t>
            </a:r>
            <a:r>
              <a:rPr sz="1800" spc="-90" dirty="0">
                <a:solidFill>
                  <a:srgbClr val="C00000"/>
                </a:solidFill>
              </a:rPr>
              <a:t> </a:t>
            </a:r>
            <a:r>
              <a:rPr sz="1800" spc="-195" dirty="0">
                <a:solidFill>
                  <a:srgbClr val="C00000"/>
                </a:solidFill>
              </a:rPr>
              <a:t>со</a:t>
            </a:r>
            <a:r>
              <a:rPr sz="1800" spc="-175" dirty="0">
                <a:solidFill>
                  <a:srgbClr val="C00000"/>
                </a:solidFill>
              </a:rPr>
              <a:t>з</a:t>
            </a:r>
            <a:r>
              <a:rPr sz="1800" spc="-195" dirty="0">
                <a:solidFill>
                  <a:srgbClr val="C00000"/>
                </a:solidFill>
              </a:rPr>
              <a:t>дание</a:t>
            </a:r>
            <a:r>
              <a:rPr sz="1800" spc="-50" dirty="0">
                <a:solidFill>
                  <a:srgbClr val="C00000"/>
                </a:solidFill>
              </a:rPr>
              <a:t> </a:t>
            </a:r>
            <a:r>
              <a:rPr sz="1800" spc="-190" dirty="0">
                <a:solidFill>
                  <a:srgbClr val="C00000"/>
                </a:solidFill>
              </a:rPr>
              <a:t>у</a:t>
            </a:r>
            <a:r>
              <a:rPr sz="1800" spc="-195" dirty="0">
                <a:solidFill>
                  <a:srgbClr val="C00000"/>
                </a:solidFill>
              </a:rPr>
              <a:t>с</a:t>
            </a:r>
            <a:r>
              <a:rPr sz="1800" spc="-204" dirty="0">
                <a:solidFill>
                  <a:srgbClr val="C00000"/>
                </a:solidFill>
              </a:rPr>
              <a:t>ло</a:t>
            </a:r>
            <a:r>
              <a:rPr sz="1800" spc="-195" dirty="0">
                <a:solidFill>
                  <a:srgbClr val="C00000"/>
                </a:solidFill>
              </a:rPr>
              <a:t>ви</a:t>
            </a:r>
            <a:r>
              <a:rPr sz="1800" spc="-204" dirty="0">
                <a:solidFill>
                  <a:srgbClr val="C00000"/>
                </a:solidFill>
              </a:rPr>
              <a:t>й</a:t>
            </a:r>
            <a:r>
              <a:rPr sz="1800" spc="-70" dirty="0">
                <a:solidFill>
                  <a:srgbClr val="C00000"/>
                </a:solidFill>
              </a:rPr>
              <a:t> </a:t>
            </a:r>
            <a:r>
              <a:rPr sz="1800" spc="-204" dirty="0">
                <a:solidFill>
                  <a:srgbClr val="C00000"/>
                </a:solidFill>
              </a:rPr>
              <a:t>для</a:t>
            </a:r>
            <a:r>
              <a:rPr sz="1800" spc="-90" dirty="0">
                <a:solidFill>
                  <a:srgbClr val="C00000"/>
                </a:solidFill>
              </a:rPr>
              <a:t> </a:t>
            </a:r>
            <a:r>
              <a:rPr sz="1800" spc="-185" dirty="0">
                <a:solidFill>
                  <a:srgbClr val="C00000"/>
                </a:solidFill>
              </a:rPr>
              <a:t>разв</a:t>
            </a:r>
            <a:r>
              <a:rPr sz="1800" spc="-195" dirty="0">
                <a:solidFill>
                  <a:srgbClr val="C00000"/>
                </a:solidFill>
              </a:rPr>
              <a:t>и</a:t>
            </a:r>
            <a:r>
              <a:rPr sz="1800" spc="-185" dirty="0">
                <a:solidFill>
                  <a:srgbClr val="C00000"/>
                </a:solidFill>
              </a:rPr>
              <a:t>тия</a:t>
            </a:r>
            <a:r>
              <a:rPr sz="1800" spc="-65" dirty="0">
                <a:solidFill>
                  <a:srgbClr val="C00000"/>
                </a:solidFill>
              </a:rPr>
              <a:t> </a:t>
            </a:r>
            <a:r>
              <a:rPr sz="1800" spc="-190" dirty="0">
                <a:solidFill>
                  <a:srgbClr val="C00000"/>
                </a:solidFill>
              </a:rPr>
              <a:t>творче</a:t>
            </a:r>
            <a:r>
              <a:rPr sz="1800" spc="-195" dirty="0">
                <a:solidFill>
                  <a:srgbClr val="C00000"/>
                </a:solidFill>
              </a:rPr>
              <a:t>с</a:t>
            </a:r>
            <a:r>
              <a:rPr sz="1800" spc="-165" dirty="0">
                <a:solidFill>
                  <a:srgbClr val="C00000"/>
                </a:solidFill>
              </a:rPr>
              <a:t>к</a:t>
            </a:r>
            <a:r>
              <a:rPr sz="1800" spc="-180" dirty="0">
                <a:solidFill>
                  <a:srgbClr val="C00000"/>
                </a:solidFill>
              </a:rPr>
              <a:t>ого</a:t>
            </a:r>
            <a:r>
              <a:rPr sz="1800" spc="-65" dirty="0">
                <a:solidFill>
                  <a:srgbClr val="C00000"/>
                </a:solidFill>
              </a:rPr>
              <a:t> </a:t>
            </a:r>
            <a:r>
              <a:rPr sz="1800" spc="-204" dirty="0">
                <a:solidFill>
                  <a:srgbClr val="C00000"/>
                </a:solidFill>
              </a:rPr>
              <a:t>про</a:t>
            </a:r>
            <a:r>
              <a:rPr sz="1800" spc="-280" dirty="0">
                <a:solidFill>
                  <a:srgbClr val="C00000"/>
                </a:solidFill>
              </a:rPr>
              <a:t>ф</a:t>
            </a:r>
            <a:r>
              <a:rPr sz="1800" spc="-190" dirty="0">
                <a:solidFill>
                  <a:srgbClr val="C00000"/>
                </a:solidFill>
              </a:rPr>
              <a:t>е</a:t>
            </a:r>
            <a:r>
              <a:rPr sz="1800" spc="-195" dirty="0">
                <a:solidFill>
                  <a:srgbClr val="C00000"/>
                </a:solidFill>
              </a:rPr>
              <a:t>с</a:t>
            </a:r>
            <a:r>
              <a:rPr sz="1800" spc="-200" dirty="0">
                <a:solidFill>
                  <a:srgbClr val="C00000"/>
                </a:solidFill>
              </a:rPr>
              <a:t>сиональ</a:t>
            </a:r>
            <a:r>
              <a:rPr sz="1800" spc="-190" dirty="0">
                <a:solidFill>
                  <a:srgbClr val="C00000"/>
                </a:solidFill>
              </a:rPr>
              <a:t>ного</a:t>
            </a:r>
            <a:endParaRPr sz="1800"/>
          </a:p>
          <a:p>
            <a:pPr marL="12700">
              <a:lnSpc>
                <a:spcPct val="100000"/>
              </a:lnSpc>
            </a:pPr>
            <a:r>
              <a:rPr sz="1800" spc="-240" dirty="0">
                <a:solidFill>
                  <a:srgbClr val="C00000"/>
                </a:solidFill>
              </a:rPr>
              <a:t>мы</a:t>
            </a:r>
            <a:r>
              <a:rPr sz="1800" spc="-260" dirty="0">
                <a:solidFill>
                  <a:srgbClr val="C00000"/>
                </a:solidFill>
              </a:rPr>
              <a:t>ш</a:t>
            </a:r>
            <a:r>
              <a:rPr sz="1800" spc="-204" dirty="0">
                <a:solidFill>
                  <a:srgbClr val="C00000"/>
                </a:solidFill>
              </a:rPr>
              <a:t>л</a:t>
            </a:r>
            <a:r>
              <a:rPr sz="1800" spc="-190" dirty="0">
                <a:solidFill>
                  <a:srgbClr val="C00000"/>
                </a:solidFill>
              </a:rPr>
              <a:t>е</a:t>
            </a:r>
            <a:r>
              <a:rPr sz="1800" spc="-204" dirty="0">
                <a:solidFill>
                  <a:srgbClr val="C00000"/>
                </a:solidFill>
              </a:rPr>
              <a:t>ни</a:t>
            </a:r>
            <a:r>
              <a:rPr sz="1800" spc="-190" dirty="0">
                <a:solidFill>
                  <a:srgbClr val="C00000"/>
                </a:solidFill>
              </a:rPr>
              <a:t>я</a:t>
            </a:r>
            <a:r>
              <a:rPr sz="1800" spc="-90" dirty="0">
                <a:solidFill>
                  <a:srgbClr val="C00000"/>
                </a:solidFill>
              </a:rPr>
              <a:t> </a:t>
            </a:r>
            <a:r>
              <a:rPr sz="1800" spc="-200" dirty="0">
                <a:solidFill>
                  <a:srgbClr val="C00000"/>
                </a:solidFill>
              </a:rPr>
              <a:t>п</a:t>
            </a:r>
            <a:r>
              <a:rPr sz="1800" spc="-195" dirty="0">
                <a:solidFill>
                  <a:srgbClr val="C00000"/>
                </a:solidFill>
              </a:rPr>
              <a:t>е</a:t>
            </a:r>
            <a:r>
              <a:rPr sz="1800" spc="-204" dirty="0">
                <a:solidFill>
                  <a:srgbClr val="C00000"/>
                </a:solidFill>
              </a:rPr>
              <a:t>д</a:t>
            </a:r>
            <a:r>
              <a:rPr sz="1800" spc="-190" dirty="0">
                <a:solidFill>
                  <a:srgbClr val="C00000"/>
                </a:solidFill>
              </a:rPr>
              <a:t>а</a:t>
            </a:r>
            <a:r>
              <a:rPr sz="1800" spc="-135" dirty="0">
                <a:solidFill>
                  <a:srgbClr val="C00000"/>
                </a:solidFill>
              </a:rPr>
              <a:t>г</a:t>
            </a:r>
            <a:r>
              <a:rPr sz="1800" spc="-210" dirty="0">
                <a:solidFill>
                  <a:srgbClr val="C00000"/>
                </a:solidFill>
              </a:rPr>
              <a:t>о</a:t>
            </a:r>
            <a:r>
              <a:rPr sz="1800" spc="-135" dirty="0">
                <a:solidFill>
                  <a:srgbClr val="C00000"/>
                </a:solidFill>
              </a:rPr>
              <a:t>г</a:t>
            </a:r>
            <a:r>
              <a:rPr sz="1800" spc="-210" dirty="0">
                <a:solidFill>
                  <a:srgbClr val="C00000"/>
                </a:solidFill>
              </a:rPr>
              <a:t>о</a:t>
            </a:r>
            <a:r>
              <a:rPr sz="1800" spc="-200" dirty="0">
                <a:solidFill>
                  <a:srgbClr val="C00000"/>
                </a:solidFill>
              </a:rPr>
              <a:t>в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754380" y="4299203"/>
            <a:ext cx="7848600" cy="542925"/>
          </a:xfrm>
          <a:prstGeom prst="rect">
            <a:avLst/>
          </a:prstGeom>
          <a:solidFill>
            <a:srgbClr val="968576"/>
          </a:solidFill>
        </p:spPr>
        <p:txBody>
          <a:bodyPr vert="horz" wrap="square" lIns="0" tIns="17145" rIns="0" bIns="0" rtlCol="0">
            <a:spAutoFit/>
          </a:bodyPr>
          <a:lstStyle/>
          <a:p>
            <a:pPr marL="91440" marR="421005">
              <a:lnSpc>
                <a:spcPct val="100000"/>
              </a:lnSpc>
              <a:spcBef>
                <a:spcPts val="135"/>
              </a:spcBef>
            </a:pPr>
            <a:r>
              <a:rPr sz="1700" b="1" spc="-190" dirty="0">
                <a:solidFill>
                  <a:srgbClr val="FFFFFF"/>
                </a:solidFill>
                <a:latin typeface="Arial"/>
                <a:cs typeface="Arial"/>
              </a:rPr>
              <a:t>Предполагаемый</a:t>
            </a:r>
            <a:r>
              <a:rPr sz="17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70" dirty="0">
                <a:solidFill>
                  <a:srgbClr val="FFFFFF"/>
                </a:solidFill>
                <a:latin typeface="Arial"/>
                <a:cs typeface="Arial"/>
              </a:rPr>
              <a:t>результат</a:t>
            </a:r>
            <a:r>
              <a:rPr sz="17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85" dirty="0">
                <a:solidFill>
                  <a:srgbClr val="FFFFFF"/>
                </a:solidFill>
                <a:latin typeface="Arial"/>
                <a:cs typeface="Arial"/>
              </a:rPr>
              <a:t>семинара</a:t>
            </a:r>
            <a:r>
              <a:rPr sz="1700" b="1" spc="-85" dirty="0">
                <a:solidFill>
                  <a:srgbClr val="FFFFFF"/>
                </a:solidFill>
                <a:latin typeface="Arial"/>
                <a:cs typeface="Arial"/>
              </a:rPr>
              <a:t> /</a:t>
            </a:r>
            <a:r>
              <a:rPr sz="17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70" dirty="0">
                <a:solidFill>
                  <a:srgbClr val="FFFFFF"/>
                </a:solidFill>
                <a:latin typeface="Arial"/>
                <a:cs typeface="Arial"/>
              </a:rPr>
              <a:t>продукт:</a:t>
            </a:r>
            <a:r>
              <a:rPr sz="17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обогащение</a:t>
            </a:r>
            <a:r>
              <a:rPr sz="16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FFFFFF"/>
                </a:solidFill>
                <a:latin typeface="Arial"/>
                <a:cs typeface="Arial"/>
              </a:rPr>
              <a:t>педагогического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опыта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00" b="1" spc="-195" dirty="0">
                <a:solidFill>
                  <a:srgbClr val="FFFFFF"/>
                </a:solidFill>
                <a:latin typeface="Arial"/>
                <a:cs typeface="Arial"/>
              </a:rPr>
              <a:t>выми</a:t>
            </a: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FFFFFF"/>
                </a:solidFill>
                <a:latin typeface="Arial"/>
                <a:cs typeface="Arial"/>
              </a:rPr>
              <a:t>зна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ия</a:t>
            </a:r>
            <a:r>
              <a:rPr sz="1600" b="1" spc="-215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пр</a:t>
            </a:r>
            <a:r>
              <a:rPr sz="1600" b="1" spc="-16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00" b="1" spc="-15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00" b="1" spc="-15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00" b="1" spc="-165" dirty="0">
                <a:solidFill>
                  <a:srgbClr val="FFFFFF"/>
                </a:solidFill>
                <a:latin typeface="Arial"/>
                <a:cs typeface="Arial"/>
              </a:rPr>
              <a:t>ик</a:t>
            </a:r>
            <a:r>
              <a:rPr sz="1600" b="1" spc="-17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00" b="1" spc="-215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1895" y="1635251"/>
            <a:ext cx="2552700" cy="2473960"/>
          </a:xfrm>
          <a:custGeom>
            <a:avLst/>
            <a:gdLst/>
            <a:ahLst/>
            <a:cxnLst/>
            <a:rect l="l" t="t" r="r" b="b"/>
            <a:pathLst>
              <a:path w="2552700" h="2473960">
                <a:moveTo>
                  <a:pt x="2429002" y="0"/>
                </a:moveTo>
                <a:lnTo>
                  <a:pt x="123672" y="0"/>
                </a:lnTo>
                <a:lnTo>
                  <a:pt x="75534" y="9719"/>
                </a:lnTo>
                <a:lnTo>
                  <a:pt x="36223" y="36226"/>
                </a:lnTo>
                <a:lnTo>
                  <a:pt x="9719" y="75545"/>
                </a:lnTo>
                <a:lnTo>
                  <a:pt x="0" y="123698"/>
                </a:lnTo>
                <a:lnTo>
                  <a:pt x="0" y="2349779"/>
                </a:lnTo>
                <a:lnTo>
                  <a:pt x="9719" y="2397917"/>
                </a:lnTo>
                <a:lnTo>
                  <a:pt x="36223" y="2437228"/>
                </a:lnTo>
                <a:lnTo>
                  <a:pt x="75534" y="2463732"/>
                </a:lnTo>
                <a:lnTo>
                  <a:pt x="123672" y="2473452"/>
                </a:lnTo>
                <a:lnTo>
                  <a:pt x="2429002" y="2473452"/>
                </a:lnTo>
                <a:lnTo>
                  <a:pt x="2477154" y="2463732"/>
                </a:lnTo>
                <a:lnTo>
                  <a:pt x="2516473" y="2437228"/>
                </a:lnTo>
                <a:lnTo>
                  <a:pt x="2542980" y="2397917"/>
                </a:lnTo>
                <a:lnTo>
                  <a:pt x="2552700" y="2349779"/>
                </a:lnTo>
                <a:lnTo>
                  <a:pt x="2552700" y="123698"/>
                </a:lnTo>
                <a:lnTo>
                  <a:pt x="2542980" y="75545"/>
                </a:lnTo>
                <a:lnTo>
                  <a:pt x="2516473" y="36226"/>
                </a:lnTo>
                <a:lnTo>
                  <a:pt x="2477154" y="9719"/>
                </a:lnTo>
                <a:lnTo>
                  <a:pt x="2429002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11767" y="1695933"/>
            <a:ext cx="258445" cy="7258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z="1600" spc="-5" dirty="0">
                <a:latin typeface="Microsoft Sans Serif"/>
                <a:cs typeface="Microsoft Sans Serif"/>
              </a:rPr>
              <a:t>З</a:t>
            </a:r>
            <a:r>
              <a:rPr sz="1600" dirty="0">
                <a:latin typeface="Microsoft Sans Serif"/>
                <a:cs typeface="Microsoft Sans Serif"/>
              </a:rPr>
              <a:t>ад</a:t>
            </a:r>
            <a:r>
              <a:rPr sz="1600" spc="-5" dirty="0">
                <a:latin typeface="Microsoft Sans Serif"/>
                <a:cs typeface="Microsoft Sans Serif"/>
              </a:rPr>
              <a:t>а</a:t>
            </a:r>
            <a:r>
              <a:rPr sz="1600" dirty="0">
                <a:latin typeface="Microsoft Sans Serif"/>
                <a:cs typeface="Microsoft Sans Serif"/>
              </a:rPr>
              <a:t>ча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1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9736" y="1643252"/>
            <a:ext cx="1861820" cy="1948814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128270">
              <a:lnSpc>
                <a:spcPct val="86000"/>
              </a:lnSpc>
              <a:spcBef>
                <a:spcPts val="365"/>
              </a:spcBef>
            </a:pPr>
            <a:r>
              <a:rPr sz="1600" spc="-175" dirty="0">
                <a:latin typeface="Microsoft Sans Serif"/>
                <a:cs typeface="Microsoft Sans Serif"/>
              </a:rPr>
              <a:t>Расширение </a:t>
            </a:r>
            <a:r>
              <a:rPr sz="1600" spc="-17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представлений 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пед</a:t>
            </a:r>
            <a:r>
              <a:rPr sz="1600" spc="-185" dirty="0">
                <a:latin typeface="Microsoft Sans Serif"/>
                <a:cs typeface="Microsoft Sans Serif"/>
              </a:rPr>
              <a:t>а</a:t>
            </a:r>
            <a:r>
              <a:rPr sz="1600" spc="-125" dirty="0">
                <a:latin typeface="Microsoft Sans Serif"/>
                <a:cs typeface="Microsoft Sans Serif"/>
              </a:rPr>
              <a:t>г</a:t>
            </a:r>
            <a:r>
              <a:rPr sz="1600" spc="-185" dirty="0">
                <a:latin typeface="Microsoft Sans Serif"/>
                <a:cs typeface="Microsoft Sans Serif"/>
              </a:rPr>
              <a:t>о</a:t>
            </a:r>
            <a:r>
              <a:rPr sz="1600" spc="-125" dirty="0">
                <a:latin typeface="Microsoft Sans Serif"/>
                <a:cs typeface="Microsoft Sans Serif"/>
              </a:rPr>
              <a:t>г</a:t>
            </a:r>
            <a:r>
              <a:rPr sz="1600" spc="-170" dirty="0">
                <a:latin typeface="Microsoft Sans Serif"/>
                <a:cs typeface="Microsoft Sans Serif"/>
              </a:rPr>
              <a:t>о</a:t>
            </a:r>
            <a:r>
              <a:rPr sz="1600" spc="-155" dirty="0">
                <a:latin typeface="Microsoft Sans Serif"/>
                <a:cs typeface="Microsoft Sans Serif"/>
              </a:rPr>
              <a:t>в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о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80" dirty="0">
                <a:latin typeface="Microsoft Sans Serif"/>
                <a:cs typeface="Microsoft Sans Serif"/>
              </a:rPr>
              <a:t>з</a:t>
            </a:r>
            <a:r>
              <a:rPr sz="1600" spc="-195" dirty="0">
                <a:latin typeface="Microsoft Sans Serif"/>
                <a:cs typeface="Microsoft Sans Serif"/>
              </a:rPr>
              <a:t>а</a:t>
            </a:r>
            <a:r>
              <a:rPr sz="1600" spc="-170" dirty="0">
                <a:latin typeface="Microsoft Sans Serif"/>
                <a:cs typeface="Microsoft Sans Serif"/>
              </a:rPr>
              <a:t>д</a:t>
            </a:r>
            <a:r>
              <a:rPr sz="1600" spc="-180" dirty="0">
                <a:latin typeface="Microsoft Sans Serif"/>
                <a:cs typeface="Microsoft Sans Serif"/>
              </a:rPr>
              <a:t>а</a:t>
            </a:r>
            <a:r>
              <a:rPr sz="1600" spc="-165" dirty="0">
                <a:latin typeface="Microsoft Sans Serif"/>
                <a:cs typeface="Microsoft Sans Serif"/>
              </a:rPr>
              <a:t>ч</a:t>
            </a:r>
            <a:r>
              <a:rPr sz="1600" spc="-170" dirty="0">
                <a:latin typeface="Microsoft Sans Serif"/>
                <a:cs typeface="Microsoft Sans Serif"/>
              </a:rPr>
              <a:t>а</a:t>
            </a:r>
            <a:r>
              <a:rPr sz="1600" spc="-150" dirty="0">
                <a:latin typeface="Microsoft Sans Serif"/>
                <a:cs typeface="Microsoft Sans Serif"/>
              </a:rPr>
              <a:t>х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10" dirty="0">
                <a:latin typeface="Microsoft Sans Serif"/>
                <a:cs typeface="Microsoft Sans Serif"/>
              </a:rPr>
              <a:t>и  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60" dirty="0">
                <a:latin typeface="Microsoft Sans Serif"/>
                <a:cs typeface="Microsoft Sans Serif"/>
              </a:rPr>
              <a:t>о</a:t>
            </a:r>
            <a:r>
              <a:rPr sz="1600" spc="-165" dirty="0">
                <a:latin typeface="Microsoft Sans Serif"/>
                <a:cs typeface="Microsoft Sans Serif"/>
              </a:rPr>
              <a:t>де</a:t>
            </a:r>
            <a:r>
              <a:rPr sz="1600" spc="-210" dirty="0">
                <a:latin typeface="Microsoft Sans Serif"/>
                <a:cs typeface="Microsoft Sans Serif"/>
              </a:rPr>
              <a:t>рж</a:t>
            </a:r>
            <a:r>
              <a:rPr sz="1600" spc="-180" dirty="0">
                <a:latin typeface="Microsoft Sans Serif"/>
                <a:cs typeface="Microsoft Sans Serif"/>
              </a:rPr>
              <a:t>а</a:t>
            </a:r>
            <a:r>
              <a:rPr sz="1600" spc="-165" dirty="0">
                <a:latin typeface="Microsoft Sans Serif"/>
                <a:cs typeface="Microsoft Sans Serif"/>
              </a:rPr>
              <a:t>нии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р</a:t>
            </a:r>
            <a:r>
              <a:rPr sz="1600" spc="-165" dirty="0">
                <a:latin typeface="Microsoft Sans Serif"/>
                <a:cs typeface="Microsoft Sans Serif"/>
              </a:rPr>
              <a:t>а</a:t>
            </a:r>
            <a:r>
              <a:rPr sz="1600" spc="-180" dirty="0">
                <a:latin typeface="Microsoft Sans Serif"/>
                <a:cs typeface="Microsoft Sans Serif"/>
              </a:rPr>
              <a:t>б</a:t>
            </a:r>
            <a:r>
              <a:rPr sz="1600" spc="-145" dirty="0">
                <a:latin typeface="Microsoft Sans Serif"/>
                <a:cs typeface="Microsoft Sans Serif"/>
              </a:rPr>
              <a:t>от</a:t>
            </a:r>
            <a:r>
              <a:rPr sz="1600" spc="-195" dirty="0">
                <a:latin typeface="Microsoft Sans Serif"/>
                <a:cs typeface="Microsoft Sans Serif"/>
              </a:rPr>
              <a:t>ы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05" dirty="0">
                <a:latin typeface="Microsoft Sans Serif"/>
                <a:cs typeface="Microsoft Sans Serif"/>
              </a:rPr>
              <a:t>в  </a:t>
            </a:r>
            <a:r>
              <a:rPr sz="1600" spc="-160" dirty="0">
                <a:latin typeface="Microsoft Sans Serif"/>
                <a:cs typeface="Microsoft Sans Serif"/>
              </a:rPr>
              <a:t>области</a:t>
            </a:r>
            <a:endParaRPr sz="1600">
              <a:latin typeface="Microsoft Sans Serif"/>
              <a:cs typeface="Microsoft Sans Serif"/>
            </a:endParaRPr>
          </a:p>
          <a:p>
            <a:pPr marL="12700" marR="5080">
              <a:lnSpc>
                <a:spcPct val="86300"/>
              </a:lnSpc>
            </a:pPr>
            <a:r>
              <a:rPr sz="1600" spc="-165" dirty="0">
                <a:latin typeface="Microsoft Sans Serif"/>
                <a:cs typeface="Microsoft Sans Serif"/>
              </a:rPr>
              <a:t>художественно- 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35" dirty="0">
                <a:latin typeface="Microsoft Sans Serif"/>
                <a:cs typeface="Microsoft Sans Serif"/>
              </a:rPr>
              <a:t>э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40" dirty="0">
                <a:latin typeface="Microsoft Sans Serif"/>
                <a:cs typeface="Microsoft Sans Serif"/>
              </a:rPr>
              <a:t>т</a:t>
            </a:r>
            <a:r>
              <a:rPr sz="1600" spc="-165" dirty="0">
                <a:latin typeface="Microsoft Sans Serif"/>
                <a:cs typeface="Microsoft Sans Serif"/>
              </a:rPr>
              <a:t>е</a:t>
            </a:r>
            <a:r>
              <a:rPr sz="1600" spc="-160" dirty="0">
                <a:latin typeface="Microsoft Sans Serif"/>
                <a:cs typeface="Microsoft Sans Serif"/>
              </a:rPr>
              <a:t>ти</a:t>
            </a:r>
            <a:r>
              <a:rPr sz="1600" spc="-165" dirty="0">
                <a:latin typeface="Microsoft Sans Serif"/>
                <a:cs typeface="Microsoft Sans Serif"/>
              </a:rPr>
              <a:t>ч</a:t>
            </a:r>
            <a:r>
              <a:rPr sz="1600" spc="-170" dirty="0">
                <a:latin typeface="Microsoft Sans Serif"/>
                <a:cs typeface="Microsoft Sans Serif"/>
              </a:rPr>
              <a:t>е</a:t>
            </a:r>
            <a:r>
              <a:rPr sz="1600" spc="-145" dirty="0">
                <a:latin typeface="Microsoft Sans Serif"/>
                <a:cs typeface="Microsoft Sans Serif"/>
              </a:rPr>
              <a:t>с</a:t>
            </a:r>
            <a:r>
              <a:rPr sz="1600" spc="-190" dirty="0">
                <a:latin typeface="Microsoft Sans Serif"/>
                <a:cs typeface="Microsoft Sans Serif"/>
              </a:rPr>
              <a:t>к</a:t>
            </a:r>
            <a:r>
              <a:rPr sz="1600" spc="-204" dirty="0">
                <a:latin typeface="Microsoft Sans Serif"/>
                <a:cs typeface="Microsoft Sans Serif"/>
              </a:rPr>
              <a:t>о</a:t>
            </a:r>
            <a:r>
              <a:rPr sz="1600" spc="-130" dirty="0">
                <a:latin typeface="Microsoft Sans Serif"/>
                <a:cs typeface="Microsoft Sans Serif"/>
              </a:rPr>
              <a:t>г</a:t>
            </a:r>
            <a:r>
              <a:rPr sz="1600" spc="-180" dirty="0">
                <a:latin typeface="Microsoft Sans Serif"/>
                <a:cs typeface="Microsoft Sans Serif"/>
              </a:rPr>
              <a:t>о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р</a:t>
            </a:r>
            <a:r>
              <a:rPr sz="1600" spc="-160" dirty="0">
                <a:latin typeface="Microsoft Sans Serif"/>
                <a:cs typeface="Microsoft Sans Serif"/>
              </a:rPr>
              <a:t>а</a:t>
            </a:r>
            <a:r>
              <a:rPr sz="1600" spc="-165" dirty="0">
                <a:latin typeface="Microsoft Sans Serif"/>
                <a:cs typeface="Microsoft Sans Serif"/>
              </a:rPr>
              <a:t>звит</a:t>
            </a:r>
            <a:r>
              <a:rPr sz="1600" spc="-175" dirty="0">
                <a:latin typeface="Microsoft Sans Serif"/>
                <a:cs typeface="Microsoft Sans Serif"/>
              </a:rPr>
              <a:t>и</a:t>
            </a:r>
            <a:r>
              <a:rPr sz="1600" spc="-105" dirty="0">
                <a:latin typeface="Microsoft Sans Serif"/>
                <a:cs typeface="Microsoft Sans Serif"/>
              </a:rPr>
              <a:t>я  </a:t>
            </a:r>
            <a:r>
              <a:rPr sz="1600" spc="-155" dirty="0">
                <a:latin typeface="Microsoft Sans Serif"/>
                <a:cs typeface="Microsoft Sans Serif"/>
              </a:rPr>
              <a:t>в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с</a:t>
            </a:r>
            <a:r>
              <a:rPr sz="1600" spc="-165" dirty="0">
                <a:latin typeface="Microsoft Sans Serif"/>
                <a:cs typeface="Microsoft Sans Serif"/>
              </a:rPr>
              <a:t>о</a:t>
            </a:r>
            <a:r>
              <a:rPr sz="1600" spc="-170" dirty="0">
                <a:latin typeface="Microsoft Sans Serif"/>
                <a:cs typeface="Microsoft Sans Serif"/>
              </a:rPr>
              <a:t>о</a:t>
            </a:r>
            <a:r>
              <a:rPr sz="1600" spc="-135" dirty="0">
                <a:latin typeface="Microsoft Sans Serif"/>
                <a:cs typeface="Microsoft Sans Serif"/>
              </a:rPr>
              <a:t>т</a:t>
            </a:r>
            <a:r>
              <a:rPr sz="1600" spc="-160" dirty="0">
                <a:latin typeface="Microsoft Sans Serif"/>
                <a:cs typeface="Microsoft Sans Serif"/>
              </a:rPr>
              <a:t>ве</a:t>
            </a:r>
            <a:r>
              <a:rPr sz="1600" spc="-130" dirty="0">
                <a:latin typeface="Microsoft Sans Serif"/>
                <a:cs typeface="Microsoft Sans Serif"/>
              </a:rPr>
              <a:t>т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60" dirty="0">
                <a:latin typeface="Microsoft Sans Serif"/>
                <a:cs typeface="Microsoft Sans Serif"/>
              </a:rPr>
              <a:t>тви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295" dirty="0">
                <a:latin typeface="Microsoft Sans Serif"/>
                <a:cs typeface="Microsoft Sans Serif"/>
              </a:rPr>
              <a:t>ФГ</a:t>
            </a:r>
            <a:r>
              <a:rPr sz="1600" spc="-155" dirty="0">
                <a:latin typeface="Microsoft Sans Serif"/>
                <a:cs typeface="Microsoft Sans Serif"/>
              </a:rPr>
              <a:t>ОС  </a:t>
            </a:r>
            <a:r>
              <a:rPr sz="1600" spc="-295" dirty="0">
                <a:latin typeface="Microsoft Sans Serif"/>
                <a:cs typeface="Microsoft Sans Serif"/>
              </a:rPr>
              <a:t>Д</a:t>
            </a:r>
            <a:r>
              <a:rPr sz="1600" spc="-290" dirty="0">
                <a:latin typeface="Microsoft Sans Serif"/>
                <a:cs typeface="Microsoft Sans Serif"/>
              </a:rPr>
              <a:t>О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285" dirty="0">
                <a:latin typeface="Microsoft Sans Serif"/>
                <a:cs typeface="Microsoft Sans Serif"/>
              </a:rPr>
              <a:t>ФО</a:t>
            </a:r>
            <a:r>
              <a:rPr sz="1600" spc="-245" dirty="0">
                <a:latin typeface="Microsoft Sans Serif"/>
                <a:cs typeface="Microsoft Sans Serif"/>
              </a:rPr>
              <a:t>П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295" dirty="0">
                <a:latin typeface="Microsoft Sans Serif"/>
                <a:cs typeface="Microsoft Sans Serif"/>
              </a:rPr>
              <a:t>ДО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34511" y="1635251"/>
            <a:ext cx="2554605" cy="2473960"/>
          </a:xfrm>
          <a:custGeom>
            <a:avLst/>
            <a:gdLst/>
            <a:ahLst/>
            <a:cxnLst/>
            <a:rect l="l" t="t" r="r" b="b"/>
            <a:pathLst>
              <a:path w="2554604" h="2473960">
                <a:moveTo>
                  <a:pt x="2430526" y="0"/>
                </a:moveTo>
                <a:lnTo>
                  <a:pt x="123698" y="0"/>
                </a:lnTo>
                <a:lnTo>
                  <a:pt x="75545" y="9719"/>
                </a:lnTo>
                <a:lnTo>
                  <a:pt x="36226" y="36226"/>
                </a:lnTo>
                <a:lnTo>
                  <a:pt x="9719" y="75545"/>
                </a:lnTo>
                <a:lnTo>
                  <a:pt x="0" y="123698"/>
                </a:lnTo>
                <a:lnTo>
                  <a:pt x="0" y="2349779"/>
                </a:lnTo>
                <a:lnTo>
                  <a:pt x="9719" y="2397917"/>
                </a:lnTo>
                <a:lnTo>
                  <a:pt x="36226" y="2437228"/>
                </a:lnTo>
                <a:lnTo>
                  <a:pt x="75545" y="2463732"/>
                </a:lnTo>
                <a:lnTo>
                  <a:pt x="123698" y="2473452"/>
                </a:lnTo>
                <a:lnTo>
                  <a:pt x="2430526" y="2473452"/>
                </a:lnTo>
                <a:lnTo>
                  <a:pt x="2478678" y="2463732"/>
                </a:lnTo>
                <a:lnTo>
                  <a:pt x="2517997" y="2437228"/>
                </a:lnTo>
                <a:lnTo>
                  <a:pt x="2544504" y="2397917"/>
                </a:lnTo>
                <a:lnTo>
                  <a:pt x="2554224" y="2349779"/>
                </a:lnTo>
                <a:lnTo>
                  <a:pt x="2554224" y="123698"/>
                </a:lnTo>
                <a:lnTo>
                  <a:pt x="2544504" y="75545"/>
                </a:lnTo>
                <a:lnTo>
                  <a:pt x="2517997" y="36226"/>
                </a:lnTo>
                <a:lnTo>
                  <a:pt x="2478678" y="9719"/>
                </a:lnTo>
                <a:lnTo>
                  <a:pt x="2430526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55957" y="1695933"/>
            <a:ext cx="258445" cy="7258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z="1600" spc="-5" dirty="0">
                <a:latin typeface="Microsoft Sans Serif"/>
                <a:cs typeface="Microsoft Sans Serif"/>
              </a:rPr>
              <a:t>З</a:t>
            </a:r>
            <a:r>
              <a:rPr sz="1600" dirty="0">
                <a:latin typeface="Microsoft Sans Serif"/>
                <a:cs typeface="Microsoft Sans Serif"/>
              </a:rPr>
              <a:t>ад</a:t>
            </a:r>
            <a:r>
              <a:rPr sz="1600" spc="-5" dirty="0">
                <a:latin typeface="Microsoft Sans Serif"/>
                <a:cs typeface="Microsoft Sans Serif"/>
              </a:rPr>
              <a:t>а</a:t>
            </a:r>
            <a:r>
              <a:rPr sz="1600" dirty="0">
                <a:latin typeface="Microsoft Sans Serif"/>
                <a:cs typeface="Microsoft Sans Serif"/>
              </a:rPr>
              <a:t>ча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2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156204" y="1635251"/>
            <a:ext cx="5375275" cy="2473960"/>
            <a:chOff x="3156204" y="1635251"/>
            <a:chExt cx="5375275" cy="2473960"/>
          </a:xfrm>
        </p:grpSpPr>
        <p:sp>
          <p:nvSpPr>
            <p:cNvPr id="10" name="object 10"/>
            <p:cNvSpPr/>
            <p:nvPr/>
          </p:nvSpPr>
          <p:spPr>
            <a:xfrm>
              <a:off x="3156204" y="3573779"/>
              <a:ext cx="382905" cy="364490"/>
            </a:xfrm>
            <a:custGeom>
              <a:avLst/>
              <a:gdLst/>
              <a:ahLst/>
              <a:cxnLst/>
              <a:rect l="l" t="t" r="r" b="b"/>
              <a:pathLst>
                <a:path w="382904" h="364489">
                  <a:moveTo>
                    <a:pt x="0" y="0"/>
                  </a:moveTo>
                  <a:lnTo>
                    <a:pt x="0" y="364236"/>
                  </a:lnTo>
                  <a:lnTo>
                    <a:pt x="382523" y="182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78652" y="1635251"/>
              <a:ext cx="2552700" cy="2473960"/>
            </a:xfrm>
            <a:custGeom>
              <a:avLst/>
              <a:gdLst/>
              <a:ahLst/>
              <a:cxnLst/>
              <a:rect l="l" t="t" r="r" b="b"/>
              <a:pathLst>
                <a:path w="2552700" h="2473960">
                  <a:moveTo>
                    <a:pt x="2429002" y="0"/>
                  </a:moveTo>
                  <a:lnTo>
                    <a:pt x="123698" y="0"/>
                  </a:lnTo>
                  <a:lnTo>
                    <a:pt x="75545" y="9719"/>
                  </a:lnTo>
                  <a:lnTo>
                    <a:pt x="36226" y="36226"/>
                  </a:lnTo>
                  <a:lnTo>
                    <a:pt x="9719" y="75545"/>
                  </a:lnTo>
                  <a:lnTo>
                    <a:pt x="0" y="123698"/>
                  </a:lnTo>
                  <a:lnTo>
                    <a:pt x="0" y="2349779"/>
                  </a:lnTo>
                  <a:lnTo>
                    <a:pt x="9719" y="2397917"/>
                  </a:lnTo>
                  <a:lnTo>
                    <a:pt x="36226" y="2437228"/>
                  </a:lnTo>
                  <a:lnTo>
                    <a:pt x="75545" y="2463732"/>
                  </a:lnTo>
                  <a:lnTo>
                    <a:pt x="123698" y="2473452"/>
                  </a:lnTo>
                  <a:lnTo>
                    <a:pt x="2429002" y="2473452"/>
                  </a:lnTo>
                  <a:lnTo>
                    <a:pt x="2477154" y="2463732"/>
                  </a:lnTo>
                  <a:lnTo>
                    <a:pt x="2516473" y="2437228"/>
                  </a:lnTo>
                  <a:lnTo>
                    <a:pt x="2542980" y="2397917"/>
                  </a:lnTo>
                  <a:lnTo>
                    <a:pt x="2552700" y="2349779"/>
                  </a:lnTo>
                  <a:lnTo>
                    <a:pt x="2552700" y="123698"/>
                  </a:lnTo>
                  <a:lnTo>
                    <a:pt x="2542980" y="75545"/>
                  </a:lnTo>
                  <a:lnTo>
                    <a:pt x="2516473" y="36226"/>
                  </a:lnTo>
                  <a:lnTo>
                    <a:pt x="2477154" y="9719"/>
                  </a:lnTo>
                  <a:lnTo>
                    <a:pt x="2429002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833876" y="1643252"/>
            <a:ext cx="1715770" cy="1948814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>
              <a:lnSpc>
                <a:spcPct val="85900"/>
              </a:lnSpc>
              <a:spcBef>
                <a:spcPts val="365"/>
              </a:spcBef>
            </a:pPr>
            <a:r>
              <a:rPr sz="1600" spc="-215" dirty="0">
                <a:latin typeface="Microsoft Sans Serif"/>
                <a:cs typeface="Microsoft Sans Serif"/>
              </a:rPr>
              <a:t>П</a:t>
            </a:r>
            <a:r>
              <a:rPr sz="1600" spc="-160" dirty="0">
                <a:latin typeface="Microsoft Sans Serif"/>
                <a:cs typeface="Microsoft Sans Serif"/>
              </a:rPr>
              <a:t>о</a:t>
            </a:r>
            <a:r>
              <a:rPr sz="1600" spc="-175" dirty="0">
                <a:latin typeface="Microsoft Sans Serif"/>
                <a:cs typeface="Microsoft Sans Serif"/>
              </a:rPr>
              <a:t>вы</a:t>
            </a:r>
            <a:r>
              <a:rPr sz="1600" spc="-229" dirty="0">
                <a:latin typeface="Microsoft Sans Serif"/>
                <a:cs typeface="Microsoft Sans Serif"/>
              </a:rPr>
              <a:t>ш</a:t>
            </a:r>
            <a:r>
              <a:rPr sz="1600" spc="-170" dirty="0">
                <a:latin typeface="Microsoft Sans Serif"/>
                <a:cs typeface="Microsoft Sans Serif"/>
              </a:rPr>
              <a:t>ени</a:t>
            </a:r>
            <a:r>
              <a:rPr sz="1600" spc="-165" dirty="0">
                <a:latin typeface="Microsoft Sans Serif"/>
                <a:cs typeface="Microsoft Sans Serif"/>
              </a:rPr>
              <a:t>е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инте</a:t>
            </a:r>
            <a:r>
              <a:rPr sz="1600" spc="-160" dirty="0">
                <a:latin typeface="Microsoft Sans Serif"/>
                <a:cs typeface="Microsoft Sans Serif"/>
              </a:rPr>
              <a:t>р</a:t>
            </a:r>
            <a:r>
              <a:rPr sz="1600" spc="-170" dirty="0">
                <a:latin typeface="Microsoft Sans Serif"/>
                <a:cs typeface="Microsoft Sans Serif"/>
              </a:rPr>
              <a:t>е</a:t>
            </a:r>
            <a:r>
              <a:rPr sz="1600" spc="-145" dirty="0">
                <a:latin typeface="Microsoft Sans Serif"/>
                <a:cs typeface="Microsoft Sans Serif"/>
              </a:rPr>
              <a:t>с</a:t>
            </a:r>
            <a:r>
              <a:rPr sz="1600" spc="-110" dirty="0">
                <a:latin typeface="Microsoft Sans Serif"/>
                <a:cs typeface="Microsoft Sans Serif"/>
              </a:rPr>
              <a:t>а  </a:t>
            </a:r>
            <a:r>
              <a:rPr sz="1600" spc="-175" dirty="0">
                <a:latin typeface="Microsoft Sans Serif"/>
                <a:cs typeface="Microsoft Sans Serif"/>
              </a:rPr>
              <a:t>пед</a:t>
            </a:r>
            <a:r>
              <a:rPr sz="1600" spc="-185" dirty="0">
                <a:latin typeface="Microsoft Sans Serif"/>
                <a:cs typeface="Microsoft Sans Serif"/>
              </a:rPr>
              <a:t>а</a:t>
            </a:r>
            <a:r>
              <a:rPr sz="1600" spc="-125" dirty="0">
                <a:latin typeface="Microsoft Sans Serif"/>
                <a:cs typeface="Microsoft Sans Serif"/>
              </a:rPr>
              <a:t>г</a:t>
            </a:r>
            <a:r>
              <a:rPr sz="1600" spc="-185" dirty="0">
                <a:latin typeface="Microsoft Sans Serif"/>
                <a:cs typeface="Microsoft Sans Serif"/>
              </a:rPr>
              <a:t>о</a:t>
            </a:r>
            <a:r>
              <a:rPr sz="1600" spc="-125" dirty="0">
                <a:latin typeface="Microsoft Sans Serif"/>
                <a:cs typeface="Microsoft Sans Serif"/>
              </a:rPr>
              <a:t>г</a:t>
            </a:r>
            <a:r>
              <a:rPr sz="1600" spc="-170" dirty="0">
                <a:latin typeface="Microsoft Sans Serif"/>
                <a:cs typeface="Microsoft Sans Serif"/>
              </a:rPr>
              <a:t>о</a:t>
            </a:r>
            <a:r>
              <a:rPr sz="1600" spc="-155" dirty="0">
                <a:latin typeface="Microsoft Sans Serif"/>
                <a:cs typeface="Microsoft Sans Serif"/>
              </a:rPr>
              <a:t>в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к  </a:t>
            </a:r>
            <a:r>
              <a:rPr sz="1600" spc="-170" dirty="0">
                <a:latin typeface="Microsoft Sans Serif"/>
                <a:cs typeface="Microsoft Sans Serif"/>
              </a:rPr>
              <a:t>использованию</a:t>
            </a:r>
            <a:endParaRPr sz="1600">
              <a:latin typeface="Microsoft Sans Serif"/>
              <a:cs typeface="Microsoft Sans Serif"/>
            </a:endParaRPr>
          </a:p>
          <a:p>
            <a:pPr marL="12700" marR="148590">
              <a:lnSpc>
                <a:spcPct val="86200"/>
              </a:lnSpc>
            </a:pPr>
            <a:r>
              <a:rPr sz="1600" spc="-160" dirty="0">
                <a:latin typeface="Microsoft Sans Serif"/>
                <a:cs typeface="Microsoft Sans Serif"/>
              </a:rPr>
              <a:t>вар</a:t>
            </a:r>
            <a:r>
              <a:rPr sz="1600" spc="-165" dirty="0">
                <a:latin typeface="Microsoft Sans Serif"/>
                <a:cs typeface="Microsoft Sans Serif"/>
              </a:rPr>
              <a:t>иативны</a:t>
            </a:r>
            <a:r>
              <a:rPr sz="1600" spc="-145" dirty="0">
                <a:latin typeface="Microsoft Sans Serif"/>
                <a:cs typeface="Microsoft Sans Serif"/>
              </a:rPr>
              <a:t>х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204" dirty="0">
                <a:latin typeface="Microsoft Sans Serif"/>
                <a:cs typeface="Microsoft Sans Serif"/>
              </a:rPr>
              <a:t>фо</a:t>
            </a:r>
            <a:r>
              <a:rPr sz="1600" spc="-160" dirty="0">
                <a:latin typeface="Microsoft Sans Serif"/>
                <a:cs typeface="Microsoft Sans Serif"/>
              </a:rPr>
              <a:t>р</a:t>
            </a:r>
            <a:r>
              <a:rPr sz="1600" spc="-125" dirty="0">
                <a:latin typeface="Microsoft Sans Serif"/>
                <a:cs typeface="Microsoft Sans Serif"/>
              </a:rPr>
              <a:t>м,  </a:t>
            </a:r>
            <a:r>
              <a:rPr sz="1600" spc="-180" dirty="0">
                <a:latin typeface="Microsoft Sans Serif"/>
                <a:cs typeface="Microsoft Sans Serif"/>
              </a:rPr>
              <a:t>мет</a:t>
            </a:r>
            <a:r>
              <a:rPr sz="1600" spc="-170" dirty="0">
                <a:latin typeface="Microsoft Sans Serif"/>
                <a:cs typeface="Microsoft Sans Serif"/>
              </a:rPr>
              <a:t>о</a:t>
            </a:r>
            <a:r>
              <a:rPr sz="1600" spc="-165" dirty="0">
                <a:latin typeface="Microsoft Sans Serif"/>
                <a:cs typeface="Microsoft Sans Serif"/>
              </a:rPr>
              <a:t>д</a:t>
            </a:r>
            <a:r>
              <a:rPr sz="1600" spc="-170" dirty="0">
                <a:latin typeface="Microsoft Sans Serif"/>
                <a:cs typeface="Microsoft Sans Serif"/>
              </a:rPr>
              <a:t>о</a:t>
            </a:r>
            <a:r>
              <a:rPr sz="1600" spc="-155" dirty="0">
                <a:latin typeface="Microsoft Sans Serif"/>
                <a:cs typeface="Microsoft Sans Serif"/>
              </a:rPr>
              <a:t>в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с</a:t>
            </a:r>
            <a:r>
              <a:rPr sz="1600" spc="-160" dirty="0">
                <a:latin typeface="Microsoft Sans Serif"/>
                <a:cs typeface="Microsoft Sans Serif"/>
              </a:rPr>
              <a:t>р</a:t>
            </a:r>
            <a:r>
              <a:rPr sz="1600" spc="-170" dirty="0">
                <a:latin typeface="Microsoft Sans Serif"/>
                <a:cs typeface="Microsoft Sans Serif"/>
              </a:rPr>
              <a:t>е</a:t>
            </a:r>
            <a:r>
              <a:rPr sz="1600" spc="-165" dirty="0">
                <a:latin typeface="Microsoft Sans Serif"/>
                <a:cs typeface="Microsoft Sans Serif"/>
              </a:rPr>
              <a:t>д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20" dirty="0">
                <a:latin typeface="Microsoft Sans Serif"/>
                <a:cs typeface="Microsoft Sans Serif"/>
              </a:rPr>
              <a:t>тв  </a:t>
            </a:r>
            <a:r>
              <a:rPr sz="1600" spc="-170" dirty="0">
                <a:latin typeface="Microsoft Sans Serif"/>
                <a:cs typeface="Microsoft Sans Serif"/>
              </a:rPr>
              <a:t>изобразительной </a:t>
            </a:r>
            <a:r>
              <a:rPr sz="1600" spc="-16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д</a:t>
            </a:r>
            <a:r>
              <a:rPr sz="1600" spc="-165" dirty="0">
                <a:latin typeface="Microsoft Sans Serif"/>
                <a:cs typeface="Microsoft Sans Serif"/>
              </a:rPr>
              <a:t>ея</a:t>
            </a:r>
            <a:r>
              <a:rPr sz="1600" spc="-135" dirty="0">
                <a:latin typeface="Microsoft Sans Serif"/>
                <a:cs typeface="Microsoft Sans Serif"/>
              </a:rPr>
              <a:t>т</a:t>
            </a:r>
            <a:r>
              <a:rPr sz="1600" spc="-160" dirty="0">
                <a:latin typeface="Microsoft Sans Serif"/>
                <a:cs typeface="Microsoft Sans Serif"/>
              </a:rPr>
              <a:t>е</a:t>
            </a:r>
            <a:r>
              <a:rPr sz="1600" spc="-155" dirty="0">
                <a:latin typeface="Microsoft Sans Serif"/>
                <a:cs typeface="Microsoft Sans Serif"/>
              </a:rPr>
              <a:t>л</a:t>
            </a:r>
            <a:r>
              <a:rPr sz="1600" spc="-170" dirty="0">
                <a:latin typeface="Microsoft Sans Serif"/>
                <a:cs typeface="Microsoft Sans Serif"/>
              </a:rPr>
              <a:t>ьно</a:t>
            </a:r>
            <a:r>
              <a:rPr sz="1600" spc="-145" dirty="0">
                <a:latin typeface="Microsoft Sans Serif"/>
                <a:cs typeface="Microsoft Sans Serif"/>
              </a:rPr>
              <a:t>с</a:t>
            </a:r>
            <a:r>
              <a:rPr sz="1600" spc="-140" dirty="0">
                <a:latin typeface="Microsoft Sans Serif"/>
                <a:cs typeface="Microsoft Sans Serif"/>
              </a:rPr>
              <a:t>т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05" dirty="0">
                <a:latin typeface="Microsoft Sans Serif"/>
                <a:cs typeface="Microsoft Sans Serif"/>
              </a:rPr>
              <a:t>в  </a:t>
            </a:r>
            <a:r>
              <a:rPr sz="1600" spc="-170" dirty="0">
                <a:latin typeface="Microsoft Sans Serif"/>
                <a:cs typeface="Microsoft Sans Serif"/>
              </a:rPr>
              <a:t>педагогической </a:t>
            </a:r>
            <a:r>
              <a:rPr sz="1600" spc="-165" dirty="0">
                <a:latin typeface="Microsoft Sans Serif"/>
                <a:cs typeface="Microsoft Sans Serif"/>
              </a:rPr>
              <a:t> </a:t>
            </a:r>
            <a:r>
              <a:rPr sz="1600" spc="-185" dirty="0">
                <a:latin typeface="Microsoft Sans Serif"/>
                <a:cs typeface="Microsoft Sans Serif"/>
              </a:rPr>
              <a:t>практике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99463" y="1695933"/>
            <a:ext cx="258445" cy="7258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z="1600" spc="-5" dirty="0">
                <a:latin typeface="Microsoft Sans Serif"/>
                <a:cs typeface="Microsoft Sans Serif"/>
              </a:rPr>
              <a:t>З</a:t>
            </a:r>
            <a:r>
              <a:rPr sz="1600" dirty="0">
                <a:latin typeface="Microsoft Sans Serif"/>
                <a:cs typeface="Microsoft Sans Serif"/>
              </a:rPr>
              <a:t>ад</a:t>
            </a:r>
            <a:r>
              <a:rPr sz="1600" spc="-5" dirty="0">
                <a:latin typeface="Microsoft Sans Serif"/>
                <a:cs typeface="Microsoft Sans Serif"/>
              </a:rPr>
              <a:t>а</a:t>
            </a:r>
            <a:r>
              <a:rPr sz="1600" dirty="0">
                <a:latin typeface="Microsoft Sans Serif"/>
                <a:cs typeface="Microsoft Sans Serif"/>
              </a:rPr>
              <a:t>ча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3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98820" y="3573779"/>
            <a:ext cx="384175" cy="364490"/>
          </a:xfrm>
          <a:custGeom>
            <a:avLst/>
            <a:gdLst/>
            <a:ahLst/>
            <a:cxnLst/>
            <a:rect l="l" t="t" r="r" b="b"/>
            <a:pathLst>
              <a:path w="384175" h="364489">
                <a:moveTo>
                  <a:pt x="0" y="0"/>
                </a:moveTo>
                <a:lnTo>
                  <a:pt x="0" y="364236"/>
                </a:lnTo>
                <a:lnTo>
                  <a:pt x="384047" y="18211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477380" y="1643252"/>
            <a:ext cx="1818005" cy="215963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243204">
              <a:lnSpc>
                <a:spcPct val="86000"/>
              </a:lnSpc>
              <a:spcBef>
                <a:spcPts val="365"/>
              </a:spcBef>
            </a:pPr>
            <a:r>
              <a:rPr sz="1600" spc="-180" dirty="0">
                <a:latin typeface="Microsoft Sans Serif"/>
                <a:cs typeface="Microsoft Sans Serif"/>
              </a:rPr>
              <a:t>Обогащение </a:t>
            </a:r>
            <a:r>
              <a:rPr sz="1600" spc="-17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представлений 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пед</a:t>
            </a:r>
            <a:r>
              <a:rPr sz="1600" spc="-185" dirty="0">
                <a:latin typeface="Microsoft Sans Serif"/>
                <a:cs typeface="Microsoft Sans Serif"/>
              </a:rPr>
              <a:t>а</a:t>
            </a:r>
            <a:r>
              <a:rPr sz="1600" spc="-125" dirty="0">
                <a:latin typeface="Microsoft Sans Serif"/>
                <a:cs typeface="Microsoft Sans Serif"/>
              </a:rPr>
              <a:t>г</a:t>
            </a:r>
            <a:r>
              <a:rPr sz="1600" spc="-185" dirty="0">
                <a:latin typeface="Microsoft Sans Serif"/>
                <a:cs typeface="Microsoft Sans Serif"/>
              </a:rPr>
              <a:t>о</a:t>
            </a:r>
            <a:r>
              <a:rPr sz="1600" spc="-125" dirty="0">
                <a:latin typeface="Microsoft Sans Serif"/>
                <a:cs typeface="Microsoft Sans Serif"/>
              </a:rPr>
              <a:t>г</a:t>
            </a:r>
            <a:r>
              <a:rPr sz="1600" spc="-170" dirty="0">
                <a:latin typeface="Microsoft Sans Serif"/>
                <a:cs typeface="Microsoft Sans Serif"/>
              </a:rPr>
              <a:t>о</a:t>
            </a:r>
            <a:r>
              <a:rPr sz="1600" spc="-155" dirty="0">
                <a:latin typeface="Microsoft Sans Serif"/>
                <a:cs typeface="Microsoft Sans Serif"/>
              </a:rPr>
              <a:t>в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30" dirty="0">
                <a:latin typeface="Microsoft Sans Serif"/>
                <a:cs typeface="Microsoft Sans Serif"/>
              </a:rPr>
              <a:t>об  </a:t>
            </a:r>
            <a:r>
              <a:rPr sz="1600" spc="-175" dirty="0">
                <a:latin typeface="Microsoft Sans Serif"/>
                <a:cs typeface="Microsoft Sans Serif"/>
              </a:rPr>
              <a:t>изобразительном </a:t>
            </a:r>
            <a:r>
              <a:rPr sz="1600" spc="-170" dirty="0">
                <a:latin typeface="Microsoft Sans Serif"/>
                <a:cs typeface="Microsoft Sans Serif"/>
              </a:rPr>
              <a:t> и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95" dirty="0">
                <a:latin typeface="Microsoft Sans Serif"/>
                <a:cs typeface="Microsoft Sans Serif"/>
              </a:rPr>
              <a:t>к</a:t>
            </a:r>
            <a:r>
              <a:rPr sz="1600" spc="-185" dirty="0">
                <a:latin typeface="Microsoft Sans Serif"/>
                <a:cs typeface="Microsoft Sans Serif"/>
              </a:rPr>
              <a:t>у</a:t>
            </a:r>
            <a:r>
              <a:rPr sz="1600" spc="-150" dirty="0">
                <a:latin typeface="Microsoft Sans Serif"/>
                <a:cs typeface="Microsoft Sans Serif"/>
              </a:rPr>
              <a:t>сств</a:t>
            </a:r>
            <a:r>
              <a:rPr sz="1600" spc="-165" dirty="0">
                <a:latin typeface="Microsoft Sans Serif"/>
                <a:cs typeface="Microsoft Sans Serif"/>
              </a:rPr>
              <a:t>е</a:t>
            </a:r>
            <a:r>
              <a:rPr sz="1600" spc="-85" dirty="0">
                <a:latin typeface="Microsoft Sans Serif"/>
                <a:cs typeface="Microsoft Sans Serif"/>
              </a:rPr>
              <a:t>,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р</a:t>
            </a:r>
            <a:r>
              <a:rPr sz="1600" spc="-160" dirty="0">
                <a:latin typeface="Microsoft Sans Serif"/>
                <a:cs typeface="Microsoft Sans Serif"/>
              </a:rPr>
              <a:t>а</a:t>
            </a:r>
            <a:r>
              <a:rPr sz="1600" spc="-165" dirty="0">
                <a:latin typeface="Microsoft Sans Serif"/>
                <a:cs typeface="Microsoft Sans Serif"/>
              </a:rPr>
              <a:t>звит</a:t>
            </a:r>
            <a:r>
              <a:rPr sz="1600" spc="-175" dirty="0">
                <a:latin typeface="Microsoft Sans Serif"/>
                <a:cs typeface="Microsoft Sans Serif"/>
              </a:rPr>
              <a:t>и</a:t>
            </a:r>
            <a:r>
              <a:rPr sz="1600" spc="-165" dirty="0">
                <a:latin typeface="Microsoft Sans Serif"/>
                <a:cs typeface="Microsoft Sans Serif"/>
              </a:rPr>
              <a:t>е</a:t>
            </a:r>
            <a:endParaRPr sz="1600">
              <a:latin typeface="Microsoft Sans Serif"/>
              <a:cs typeface="Microsoft Sans Serif"/>
            </a:endParaRPr>
          </a:p>
          <a:p>
            <a:pPr marL="12700" marR="5080">
              <a:lnSpc>
                <a:spcPct val="86300"/>
              </a:lnSpc>
            </a:pPr>
            <a:r>
              <a:rPr sz="1600" spc="-165" dirty="0">
                <a:latin typeface="Microsoft Sans Serif"/>
                <a:cs typeface="Microsoft Sans Serif"/>
              </a:rPr>
              <a:t>ценностно-смыслового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восприятия 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произведений </a:t>
            </a:r>
            <a:r>
              <a:rPr sz="1600" spc="-170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искусства, </a:t>
            </a:r>
            <a:r>
              <a:rPr sz="1600" spc="-150" dirty="0">
                <a:latin typeface="Microsoft Sans Serif"/>
                <a:cs typeface="Microsoft Sans Serif"/>
              </a:rPr>
              <a:t> </a:t>
            </a:r>
            <a:r>
              <a:rPr sz="1600" spc="-135" dirty="0">
                <a:latin typeface="Microsoft Sans Serif"/>
                <a:cs typeface="Microsoft Sans Serif"/>
              </a:rPr>
              <a:t>э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40" dirty="0">
                <a:latin typeface="Microsoft Sans Serif"/>
                <a:cs typeface="Microsoft Sans Serif"/>
              </a:rPr>
              <a:t>т</a:t>
            </a:r>
            <a:r>
              <a:rPr sz="1600" spc="-165" dirty="0">
                <a:latin typeface="Microsoft Sans Serif"/>
                <a:cs typeface="Microsoft Sans Serif"/>
              </a:rPr>
              <a:t>е</a:t>
            </a:r>
            <a:r>
              <a:rPr sz="1600" spc="-160" dirty="0">
                <a:latin typeface="Microsoft Sans Serif"/>
                <a:cs typeface="Microsoft Sans Serif"/>
              </a:rPr>
              <a:t>ти</a:t>
            </a:r>
            <a:r>
              <a:rPr sz="1600" spc="-165" dirty="0">
                <a:latin typeface="Microsoft Sans Serif"/>
                <a:cs typeface="Microsoft Sans Serif"/>
              </a:rPr>
              <a:t>ч</a:t>
            </a:r>
            <a:r>
              <a:rPr sz="1600" spc="-170" dirty="0">
                <a:latin typeface="Microsoft Sans Serif"/>
                <a:cs typeface="Microsoft Sans Serif"/>
              </a:rPr>
              <a:t>е</a:t>
            </a:r>
            <a:r>
              <a:rPr sz="1600" spc="-145" dirty="0">
                <a:latin typeface="Microsoft Sans Serif"/>
                <a:cs typeface="Microsoft Sans Serif"/>
              </a:rPr>
              <a:t>с</a:t>
            </a:r>
            <a:r>
              <a:rPr sz="1600" spc="-190" dirty="0">
                <a:latin typeface="Microsoft Sans Serif"/>
                <a:cs typeface="Microsoft Sans Serif"/>
              </a:rPr>
              <a:t>к</a:t>
            </a:r>
            <a:r>
              <a:rPr sz="1600" spc="-204" dirty="0">
                <a:latin typeface="Microsoft Sans Serif"/>
                <a:cs typeface="Microsoft Sans Serif"/>
              </a:rPr>
              <a:t>о</a:t>
            </a:r>
            <a:r>
              <a:rPr sz="1600" spc="-130" dirty="0">
                <a:latin typeface="Microsoft Sans Serif"/>
                <a:cs typeface="Microsoft Sans Serif"/>
              </a:rPr>
              <a:t>г</a:t>
            </a:r>
            <a:r>
              <a:rPr sz="1600" spc="-180" dirty="0">
                <a:latin typeface="Microsoft Sans Serif"/>
                <a:cs typeface="Microsoft Sans Serif"/>
              </a:rPr>
              <a:t>о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80" dirty="0">
                <a:latin typeface="Microsoft Sans Serif"/>
                <a:cs typeface="Microsoft Sans Serif"/>
              </a:rPr>
              <a:t>вк</a:t>
            </a:r>
            <a:r>
              <a:rPr sz="1600" spc="-165" dirty="0">
                <a:latin typeface="Microsoft Sans Serif"/>
                <a:cs typeface="Microsoft Sans Serif"/>
              </a:rPr>
              <a:t>у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65" dirty="0">
                <a:latin typeface="Microsoft Sans Serif"/>
                <a:cs typeface="Microsoft Sans Serif"/>
              </a:rPr>
              <a:t>а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761" y="594704"/>
            <a:ext cx="7082155" cy="1930400"/>
          </a:xfrm>
          <a:prstGeom prst="rect">
            <a:avLst/>
          </a:prstGeom>
        </p:spPr>
        <p:txBody>
          <a:bodyPr vert="horz" wrap="square" lIns="0" tIns="1200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5"/>
              </a:spcBef>
            </a:pPr>
            <a:r>
              <a:rPr sz="1400" b="1" spc="-160" dirty="0">
                <a:solidFill>
                  <a:srgbClr val="C00000"/>
                </a:solidFill>
                <a:latin typeface="Arial"/>
                <a:cs typeface="Arial"/>
              </a:rPr>
              <a:t>Планируемые</a:t>
            </a:r>
            <a:r>
              <a:rPr sz="1400" b="1" spc="-1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результаты</a:t>
            </a:r>
            <a:r>
              <a:rPr sz="14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4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области</a:t>
            </a:r>
            <a:r>
              <a:rPr sz="14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художественно-эстетического</a:t>
            </a:r>
            <a:r>
              <a:rPr sz="14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40" dirty="0">
                <a:solidFill>
                  <a:srgbClr val="C00000"/>
                </a:solidFill>
                <a:latin typeface="Arial"/>
                <a:cs typeface="Arial"/>
              </a:rPr>
              <a:t>развития.</a:t>
            </a:r>
            <a:r>
              <a:rPr sz="14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95" dirty="0">
                <a:solidFill>
                  <a:srgbClr val="C00000"/>
                </a:solidFill>
                <a:latin typeface="Arial"/>
                <a:cs typeface="Arial"/>
              </a:rPr>
              <a:t>ФОП</a:t>
            </a:r>
            <a:r>
              <a:rPr sz="14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90" dirty="0">
                <a:solidFill>
                  <a:srgbClr val="C00000"/>
                </a:solidFill>
                <a:latin typeface="Arial"/>
                <a:cs typeface="Arial"/>
              </a:rPr>
              <a:t>ДО</a:t>
            </a:r>
            <a:endParaRPr sz="1400">
              <a:latin typeface="Arial"/>
              <a:cs typeface="Arial"/>
            </a:endParaRPr>
          </a:p>
          <a:p>
            <a:pPr marL="330200">
              <a:lnSpc>
                <a:spcPct val="100000"/>
              </a:lnSpc>
              <a:spcBef>
                <a:spcPts val="950"/>
              </a:spcBef>
            </a:pPr>
            <a:r>
              <a:rPr sz="1600" spc="-180" dirty="0">
                <a:latin typeface="Microsoft Sans Serif"/>
                <a:cs typeface="Microsoft Sans Serif"/>
              </a:rPr>
              <a:t>ребёнок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проявляет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интерес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35" dirty="0">
                <a:latin typeface="Microsoft Sans Serif"/>
                <a:cs typeface="Microsoft Sans Serif"/>
              </a:rPr>
              <a:t>(или)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90" dirty="0">
                <a:latin typeface="Microsoft Sans Serif"/>
                <a:cs typeface="Microsoft Sans Serif"/>
              </a:rPr>
              <a:t>желанием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занимается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изобразительной;</a:t>
            </a:r>
            <a:endParaRPr sz="1600">
              <a:latin typeface="Microsoft Sans Serif"/>
              <a:cs typeface="Microsoft Sans Serif"/>
            </a:endParaRPr>
          </a:p>
          <a:p>
            <a:pPr marL="330200" marR="5080">
              <a:lnSpc>
                <a:spcPct val="100000"/>
              </a:lnSpc>
            </a:pPr>
            <a:r>
              <a:rPr sz="1600" b="1" spc="-170" dirty="0">
                <a:latin typeface="Arial"/>
                <a:cs typeface="Arial"/>
              </a:rPr>
              <a:t>различает виды,</a:t>
            </a:r>
            <a:r>
              <a:rPr sz="1600" b="1" spc="-165" dirty="0">
                <a:latin typeface="Arial"/>
                <a:cs typeface="Arial"/>
              </a:rPr>
              <a:t> </a:t>
            </a:r>
            <a:r>
              <a:rPr sz="1600" b="1" spc="-170" dirty="0">
                <a:latin typeface="Arial"/>
                <a:cs typeface="Arial"/>
              </a:rPr>
              <a:t>жанры, </a:t>
            </a:r>
            <a:r>
              <a:rPr sz="1600" b="1" spc="-210" dirty="0">
                <a:latin typeface="Arial"/>
                <a:cs typeface="Arial"/>
              </a:rPr>
              <a:t>формы</a:t>
            </a:r>
            <a:r>
              <a:rPr sz="1600" b="1" spc="-204" dirty="0">
                <a:latin typeface="Arial"/>
                <a:cs typeface="Arial"/>
              </a:rPr>
              <a:t> </a:t>
            </a:r>
            <a:r>
              <a:rPr sz="1600" b="1" spc="-180" dirty="0">
                <a:latin typeface="Arial"/>
                <a:cs typeface="Arial"/>
              </a:rPr>
              <a:t>в</a:t>
            </a:r>
            <a:r>
              <a:rPr sz="1600" b="1" spc="-175" dirty="0">
                <a:latin typeface="Arial"/>
                <a:cs typeface="Arial"/>
              </a:rPr>
              <a:t> </a:t>
            </a:r>
            <a:r>
              <a:rPr sz="1600" b="1" spc="-160" dirty="0">
                <a:latin typeface="Arial"/>
                <a:cs typeface="Arial"/>
              </a:rPr>
              <a:t>музыке, </a:t>
            </a:r>
            <a:r>
              <a:rPr sz="1600" b="1" spc="-175" dirty="0">
                <a:latin typeface="Arial"/>
                <a:cs typeface="Arial"/>
              </a:rPr>
              <a:t>изобразительном</a:t>
            </a:r>
            <a:r>
              <a:rPr sz="1600" b="1" spc="-170" dirty="0">
                <a:latin typeface="Arial"/>
                <a:cs typeface="Arial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театральном 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искусстве;</a:t>
            </a:r>
            <a:r>
              <a:rPr sz="1600" spc="-15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проявляет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180" dirty="0">
                <a:latin typeface="Microsoft Sans Serif"/>
                <a:cs typeface="Microsoft Sans Serif"/>
              </a:rPr>
              <a:t>музыкальные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художественно-творческие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способности; </a:t>
            </a:r>
            <a:r>
              <a:rPr sz="1600" spc="-150" dirty="0">
                <a:latin typeface="Microsoft Sans Serif"/>
                <a:cs typeface="Microsoft Sans Serif"/>
              </a:rPr>
              <a:t> </a:t>
            </a:r>
            <a:r>
              <a:rPr sz="1600" spc="-180" dirty="0">
                <a:latin typeface="Microsoft Sans Serif"/>
                <a:cs typeface="Microsoft Sans Serif"/>
              </a:rPr>
              <a:t>ребёнок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самостоятельно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определяет</a:t>
            </a:r>
            <a:r>
              <a:rPr sz="1600" spc="-90" dirty="0">
                <a:latin typeface="Microsoft Sans Serif"/>
                <a:cs typeface="Microsoft Sans Serif"/>
              </a:rPr>
              <a:t> </a:t>
            </a:r>
            <a:r>
              <a:rPr sz="1600" spc="-180" dirty="0">
                <a:latin typeface="Microsoft Sans Serif"/>
                <a:cs typeface="Microsoft Sans Serif"/>
              </a:rPr>
              <a:t>замысел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рисунка,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аппликации,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лепки,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постройки, </a:t>
            </a:r>
            <a:r>
              <a:rPr sz="1600" spc="-15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создает </a:t>
            </a:r>
            <a:r>
              <a:rPr sz="1600" spc="-175" dirty="0">
                <a:latin typeface="Microsoft Sans Serif"/>
                <a:cs typeface="Microsoft Sans Serif"/>
              </a:rPr>
              <a:t>образы</a:t>
            </a:r>
            <a:r>
              <a:rPr sz="1600" spc="-17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85" dirty="0">
                <a:latin typeface="Microsoft Sans Serif"/>
                <a:cs typeface="Microsoft Sans Serif"/>
              </a:rPr>
              <a:t>композиционные</a:t>
            </a:r>
            <a:r>
              <a:rPr sz="1600" spc="-180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изображения,</a:t>
            </a:r>
            <a:r>
              <a:rPr sz="1600" spc="-165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интегрируя </a:t>
            </a:r>
            <a:r>
              <a:rPr sz="1600" spc="-165" dirty="0">
                <a:latin typeface="Microsoft Sans Serif"/>
                <a:cs typeface="Microsoft Sans Serif"/>
              </a:rPr>
              <a:t>освоенные </a:t>
            </a:r>
            <a:r>
              <a:rPr sz="1600" spc="-170" dirty="0">
                <a:latin typeface="Microsoft Sans Serif"/>
                <a:cs typeface="Microsoft Sans Serif"/>
              </a:rPr>
              <a:t>техники</a:t>
            </a:r>
            <a:r>
              <a:rPr sz="1600" spc="-165" dirty="0">
                <a:latin typeface="Microsoft Sans Serif"/>
                <a:cs typeface="Microsoft Sans Serif"/>
              </a:rPr>
              <a:t> и </a:t>
            </a:r>
            <a:r>
              <a:rPr sz="1600" spc="-160" dirty="0">
                <a:latin typeface="Microsoft Sans Serif"/>
                <a:cs typeface="Microsoft Sans Serif"/>
              </a:rPr>
              <a:t> средства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выразительности,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использует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разнообразные</a:t>
            </a:r>
            <a:r>
              <a:rPr sz="1600" spc="-50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материалы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8579" y="1037335"/>
            <a:ext cx="762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0" dirty="0">
                <a:solidFill>
                  <a:srgbClr val="C00000"/>
                </a:solidFill>
              </a:rPr>
              <a:t>К</a:t>
            </a:r>
            <a:r>
              <a:rPr sz="1800" spc="-90" dirty="0">
                <a:solidFill>
                  <a:srgbClr val="C00000"/>
                </a:solidFill>
              </a:rPr>
              <a:t> </a:t>
            </a:r>
            <a:r>
              <a:rPr sz="1800" spc="-285" dirty="0">
                <a:solidFill>
                  <a:srgbClr val="C00000"/>
                </a:solidFill>
              </a:rPr>
              <a:t>ш</a:t>
            </a:r>
            <a:r>
              <a:rPr sz="1800" spc="-190" dirty="0">
                <a:solidFill>
                  <a:srgbClr val="C00000"/>
                </a:solidFill>
              </a:rPr>
              <a:t>е</a:t>
            </a:r>
            <a:r>
              <a:rPr sz="1800" spc="-195" dirty="0">
                <a:solidFill>
                  <a:srgbClr val="C00000"/>
                </a:solidFill>
              </a:rPr>
              <a:t>с</a:t>
            </a:r>
            <a:r>
              <a:rPr sz="1800" spc="-135" dirty="0">
                <a:solidFill>
                  <a:srgbClr val="C00000"/>
                </a:solidFill>
              </a:rPr>
              <a:t>ти  </a:t>
            </a:r>
            <a:r>
              <a:rPr sz="1800" spc="-200" dirty="0">
                <a:solidFill>
                  <a:srgbClr val="C00000"/>
                </a:solidFill>
              </a:rPr>
              <a:t>годам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851786" y="2606497"/>
            <a:ext cx="6891020" cy="2374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58140">
              <a:lnSpc>
                <a:spcPct val="100000"/>
              </a:lnSpc>
              <a:spcBef>
                <a:spcPts val="105"/>
              </a:spcBef>
            </a:pPr>
            <a:r>
              <a:rPr sz="1400" spc="-155" dirty="0">
                <a:latin typeface="Microsoft Sans Serif"/>
                <a:cs typeface="Microsoft Sans Serif"/>
              </a:rPr>
              <a:t>ребёнок</a:t>
            </a:r>
            <a:r>
              <a:rPr sz="1400" spc="-15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способен </a:t>
            </a:r>
            <a:r>
              <a:rPr sz="1400" spc="-150" dirty="0">
                <a:latin typeface="Microsoft Sans Serif"/>
                <a:cs typeface="Microsoft Sans Serif"/>
              </a:rPr>
              <a:t>решать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адекватные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возрасту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00" dirty="0">
                <a:latin typeface="Microsoft Sans Serif"/>
                <a:cs typeface="Microsoft Sans Serif"/>
              </a:rPr>
              <a:t>…творческие </a:t>
            </a:r>
            <a:r>
              <a:rPr sz="1400" spc="-140" dirty="0">
                <a:latin typeface="Microsoft Sans Serif"/>
                <a:cs typeface="Microsoft Sans Serif"/>
              </a:rPr>
              <a:t>и личностные задачи; </a:t>
            </a:r>
            <a:r>
              <a:rPr sz="1400" spc="-150" dirty="0">
                <a:latin typeface="Microsoft Sans Serif"/>
                <a:cs typeface="Microsoft Sans Serif"/>
              </a:rPr>
              <a:t>применять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накопленный</a:t>
            </a:r>
            <a:r>
              <a:rPr sz="1400" spc="-15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опыт</a:t>
            </a:r>
            <a:r>
              <a:rPr sz="1400" spc="-140" dirty="0">
                <a:latin typeface="Microsoft Sans Serif"/>
                <a:cs typeface="Microsoft Sans Serif"/>
              </a:rPr>
              <a:t> для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осуществления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различных </a:t>
            </a:r>
            <a:r>
              <a:rPr sz="1400" spc="-140" dirty="0">
                <a:latin typeface="Microsoft Sans Serif"/>
                <a:cs typeface="Microsoft Sans Serif"/>
              </a:rPr>
              <a:t>видов </a:t>
            </a:r>
            <a:r>
              <a:rPr sz="1400" spc="-145" dirty="0">
                <a:latin typeface="Microsoft Sans Serif"/>
                <a:cs typeface="Microsoft Sans Serif"/>
              </a:rPr>
              <a:t>детской </a:t>
            </a:r>
            <a:r>
              <a:rPr sz="1400" spc="-135" dirty="0">
                <a:latin typeface="Microsoft Sans Serif"/>
                <a:cs typeface="Microsoft Sans Serif"/>
              </a:rPr>
              <a:t>деятельности, </a:t>
            </a:r>
            <a:r>
              <a:rPr sz="1400" spc="-150" dirty="0">
                <a:latin typeface="Microsoft Sans Serif"/>
                <a:cs typeface="Microsoft Sans Serif"/>
              </a:rPr>
              <a:t>принимать 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собств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35" dirty="0">
                <a:latin typeface="Microsoft Sans Serif"/>
                <a:cs typeface="Microsoft Sans Serif"/>
              </a:rPr>
              <a:t>нн</a:t>
            </a:r>
            <a:r>
              <a:rPr sz="1400" spc="-175" dirty="0">
                <a:latin typeface="Microsoft Sans Serif"/>
                <a:cs typeface="Microsoft Sans Serif"/>
              </a:rPr>
              <a:t>ы</a:t>
            </a:r>
            <a:r>
              <a:rPr sz="1400" spc="-140" dirty="0">
                <a:latin typeface="Microsoft Sans Serif"/>
                <a:cs typeface="Microsoft Sans Serif"/>
              </a:rPr>
              <a:t>е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ре</a:t>
            </a:r>
            <a:r>
              <a:rPr sz="1400" spc="-155" dirty="0">
                <a:latin typeface="Microsoft Sans Serif"/>
                <a:cs typeface="Microsoft Sans Serif"/>
              </a:rPr>
              <a:t>шения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пр</a:t>
            </a:r>
            <a:r>
              <a:rPr sz="1400" spc="-155" dirty="0">
                <a:latin typeface="Microsoft Sans Serif"/>
                <a:cs typeface="Microsoft Sans Serif"/>
              </a:rPr>
              <a:t>о</a:t>
            </a:r>
            <a:r>
              <a:rPr sz="1400" spc="-135" dirty="0">
                <a:latin typeface="Microsoft Sans Serif"/>
                <a:cs typeface="Microsoft Sans Serif"/>
              </a:rPr>
              <a:t>являт</a:t>
            </a:r>
            <a:r>
              <a:rPr sz="1400" spc="-130" dirty="0">
                <a:latin typeface="Microsoft Sans Serif"/>
                <a:cs typeface="Microsoft Sans Serif"/>
              </a:rPr>
              <a:t>ь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45" dirty="0">
                <a:latin typeface="Microsoft Sans Serif"/>
                <a:cs typeface="Microsoft Sans Serif"/>
              </a:rPr>
              <a:t>ници</a:t>
            </a:r>
            <a:r>
              <a:rPr sz="1400" spc="-135" dirty="0">
                <a:latin typeface="Microsoft Sans Serif"/>
                <a:cs typeface="Microsoft Sans Serif"/>
              </a:rPr>
              <a:t>ат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114" dirty="0">
                <a:latin typeface="Microsoft Sans Serif"/>
                <a:cs typeface="Microsoft Sans Serif"/>
              </a:rPr>
              <a:t>у</a:t>
            </a:r>
            <a:r>
              <a:rPr sz="1400" spc="-70" dirty="0">
                <a:latin typeface="Microsoft Sans Serif"/>
                <a:cs typeface="Microsoft Sans Serif"/>
              </a:rPr>
              <a:t>;</a:t>
            </a:r>
            <a:endParaRPr sz="14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400" spc="-155" dirty="0">
                <a:latin typeface="Microsoft Sans Serif"/>
                <a:cs typeface="Microsoft Sans Serif"/>
              </a:rPr>
              <a:t>ребёнок</a:t>
            </a:r>
            <a:r>
              <a:rPr sz="1400" spc="-15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владеет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умениями, </a:t>
            </a:r>
            <a:r>
              <a:rPr sz="1400" spc="-160" dirty="0">
                <a:latin typeface="Microsoft Sans Serif"/>
                <a:cs typeface="Microsoft Sans Serif"/>
              </a:rPr>
              <a:t>навыками</a:t>
            </a:r>
            <a:r>
              <a:rPr sz="1400" spc="-15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 </a:t>
            </a:r>
            <a:r>
              <a:rPr sz="1400" spc="-145" dirty="0">
                <a:latin typeface="Microsoft Sans Serif"/>
                <a:cs typeface="Microsoft Sans Serif"/>
              </a:rPr>
              <a:t>средствами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художественной</a:t>
            </a:r>
            <a:r>
              <a:rPr sz="1400" spc="-145" dirty="0">
                <a:latin typeface="Microsoft Sans Serif"/>
                <a:cs typeface="Microsoft Sans Serif"/>
              </a:rPr>
              <a:t> выразительности </a:t>
            </a:r>
            <a:r>
              <a:rPr sz="1400" spc="-135" dirty="0">
                <a:latin typeface="Microsoft Sans Serif"/>
                <a:cs typeface="Microsoft Sans Serif"/>
              </a:rPr>
              <a:t>в </a:t>
            </a:r>
            <a:r>
              <a:rPr sz="1400" spc="-150" dirty="0">
                <a:latin typeface="Microsoft Sans Serif"/>
                <a:cs typeface="Microsoft Sans Serif"/>
              </a:rPr>
              <a:t>различных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видах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деятельности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 </a:t>
            </a:r>
            <a:r>
              <a:rPr sz="1400" spc="-135" dirty="0">
                <a:latin typeface="Microsoft Sans Serif"/>
                <a:cs typeface="Microsoft Sans Serif"/>
              </a:rPr>
              <a:t>искусства; </a:t>
            </a:r>
            <a:r>
              <a:rPr sz="1400" spc="-145" dirty="0">
                <a:latin typeface="Microsoft Sans Serif"/>
                <a:cs typeface="Microsoft Sans Serif"/>
              </a:rPr>
              <a:t>использует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различные</a:t>
            </a:r>
            <a:r>
              <a:rPr sz="1400" spc="-145" dirty="0">
                <a:latin typeface="Microsoft Sans Serif"/>
                <a:cs typeface="Microsoft Sans Serif"/>
              </a:rPr>
              <a:t> технические </a:t>
            </a:r>
            <a:r>
              <a:rPr sz="1400" spc="-160" dirty="0">
                <a:latin typeface="Microsoft Sans Serif"/>
                <a:cs typeface="Microsoft Sans Serif"/>
              </a:rPr>
              <a:t>приемы</a:t>
            </a:r>
            <a:r>
              <a:rPr sz="1400" spc="-155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 </a:t>
            </a:r>
            <a:r>
              <a:rPr sz="1400" spc="-145" dirty="0">
                <a:latin typeface="Microsoft Sans Serif"/>
                <a:cs typeface="Microsoft Sans Serif"/>
              </a:rPr>
              <a:t>свободной 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художественной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деятельности;</a:t>
            </a:r>
            <a:endParaRPr sz="1400">
              <a:latin typeface="Microsoft Sans Serif"/>
              <a:cs typeface="Microsoft Sans Serif"/>
            </a:endParaRPr>
          </a:p>
          <a:p>
            <a:pPr marL="12700" marR="274955">
              <a:lnSpc>
                <a:spcPct val="100000"/>
              </a:lnSpc>
              <a:spcBef>
                <a:spcPts val="5"/>
              </a:spcBef>
            </a:pPr>
            <a:r>
              <a:rPr sz="1400" spc="-155" dirty="0">
                <a:latin typeface="Microsoft Sans Serif"/>
                <a:cs typeface="Microsoft Sans Serif"/>
              </a:rPr>
              <a:t>ребёнок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участвует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создании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индивидуальных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коллективных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творческих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работ,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тематических 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65" dirty="0">
                <a:latin typeface="Microsoft Sans Serif"/>
                <a:cs typeface="Microsoft Sans Serif"/>
              </a:rPr>
              <a:t>композиций</a:t>
            </a:r>
            <a:r>
              <a:rPr sz="1400" spc="-80" dirty="0">
                <a:latin typeface="Microsoft Sans Serif"/>
                <a:cs typeface="Microsoft Sans Serif"/>
              </a:rPr>
              <a:t> </a:t>
            </a:r>
            <a:r>
              <a:rPr sz="1400" spc="-200" dirty="0">
                <a:latin typeface="Microsoft Sans Serif"/>
                <a:cs typeface="Microsoft Sans Serif"/>
              </a:rPr>
              <a:t>к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60" dirty="0">
                <a:latin typeface="Microsoft Sans Serif"/>
                <a:cs typeface="Microsoft Sans Serif"/>
              </a:rPr>
              <a:t>праздничным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утренникам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развлечениям,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художественных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проектах;</a:t>
            </a:r>
            <a:endParaRPr sz="1400">
              <a:latin typeface="Microsoft Sans Serif"/>
              <a:cs typeface="Microsoft Sans Serif"/>
            </a:endParaRPr>
          </a:p>
          <a:p>
            <a:pPr marL="12700" marR="20320">
              <a:lnSpc>
                <a:spcPct val="100000"/>
              </a:lnSpc>
            </a:pPr>
            <a:r>
              <a:rPr sz="1400" b="1" spc="-150" dirty="0">
                <a:latin typeface="Arial"/>
                <a:cs typeface="Arial"/>
              </a:rPr>
              <a:t>ребёнок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самостоятельно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выбирает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технику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и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выразительные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средства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для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наиболее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точной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передачи </a:t>
            </a:r>
            <a:r>
              <a:rPr sz="1400" b="1" spc="-145" dirty="0">
                <a:latin typeface="Arial"/>
                <a:cs typeface="Arial"/>
              </a:rPr>
              <a:t>образа </a:t>
            </a:r>
            <a:r>
              <a:rPr sz="1400" b="1" spc="-155" dirty="0">
                <a:latin typeface="Arial"/>
                <a:cs typeface="Arial"/>
              </a:rPr>
              <a:t>и</a:t>
            </a:r>
            <a:r>
              <a:rPr sz="1400" b="1" spc="-150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своего замысла,</a:t>
            </a:r>
            <a:r>
              <a:rPr sz="1400" b="1" spc="-140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способен </a:t>
            </a:r>
            <a:r>
              <a:rPr sz="1400" b="1" spc="-145" dirty="0">
                <a:latin typeface="Arial"/>
                <a:cs typeface="Arial"/>
              </a:rPr>
              <a:t>создавать </a:t>
            </a:r>
            <a:r>
              <a:rPr sz="1400" b="1" spc="-160" dirty="0">
                <a:latin typeface="Arial"/>
                <a:cs typeface="Arial"/>
              </a:rPr>
              <a:t>сложные </a:t>
            </a:r>
            <a:r>
              <a:rPr sz="1400" b="1" spc="-155" dirty="0">
                <a:latin typeface="Arial"/>
                <a:cs typeface="Arial"/>
              </a:rPr>
              <a:t>объекты</a:t>
            </a:r>
            <a:r>
              <a:rPr sz="1400" b="1" spc="-150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и</a:t>
            </a:r>
            <a:r>
              <a:rPr sz="1400" b="1" spc="-150" dirty="0">
                <a:latin typeface="Arial"/>
                <a:cs typeface="Arial"/>
              </a:rPr>
              <a:t> композиции, </a:t>
            </a:r>
            <a:r>
              <a:rPr sz="1400" b="1" spc="-145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преобразовывать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и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использовать</a:t>
            </a:r>
            <a:r>
              <a:rPr sz="1400" b="1" spc="-114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с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учётом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игровой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ситуации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3209" y="2697860"/>
            <a:ext cx="652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8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800" b="1" spc="-185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800" b="1" spc="-250" dirty="0">
                <a:solidFill>
                  <a:srgbClr val="C00000"/>
                </a:solidFill>
                <a:latin typeface="Arial"/>
                <a:cs typeface="Arial"/>
              </a:rPr>
              <a:t>м</a:t>
            </a:r>
            <a:r>
              <a:rPr sz="1800" b="1" spc="-130" dirty="0">
                <a:solidFill>
                  <a:srgbClr val="C00000"/>
                </a:solidFill>
                <a:latin typeface="Arial"/>
                <a:cs typeface="Arial"/>
              </a:rPr>
              <a:t>и 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годам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1101852"/>
            <a:ext cx="172212" cy="17221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1874520"/>
            <a:ext cx="172212" cy="17373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2662427"/>
            <a:ext cx="172212" cy="17221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6483" y="3320796"/>
            <a:ext cx="172211" cy="1737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3968496"/>
            <a:ext cx="172212" cy="17373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4772" y="4611623"/>
            <a:ext cx="172211" cy="173735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684276" y="2567939"/>
            <a:ext cx="8022590" cy="10160"/>
          </a:xfrm>
          <a:custGeom>
            <a:avLst/>
            <a:gdLst/>
            <a:ahLst/>
            <a:cxnLst/>
            <a:rect l="l" t="t" r="r" b="b"/>
            <a:pathLst>
              <a:path w="8022590" h="10160">
                <a:moveTo>
                  <a:pt x="0" y="0"/>
                </a:moveTo>
                <a:lnTo>
                  <a:pt x="8022082" y="1016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74570" y="707897"/>
            <a:ext cx="4340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35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1800" b="1" spc="-215" dirty="0">
                <a:solidFill>
                  <a:srgbClr val="C00000"/>
                </a:solidFill>
                <a:latin typeface="Arial"/>
                <a:cs typeface="Arial"/>
              </a:rPr>
              <a:t>ды</a:t>
            </a:r>
            <a:r>
              <a:rPr sz="18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з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уа</a:t>
            </a:r>
            <a:r>
              <a:rPr sz="1800" b="1" spc="-220" dirty="0">
                <a:solidFill>
                  <a:srgbClr val="C00000"/>
                </a:solidFill>
                <a:latin typeface="Arial"/>
                <a:cs typeface="Arial"/>
              </a:rPr>
              <a:t>л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ьн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800" b="1" spc="-110" dirty="0">
                <a:solidFill>
                  <a:srgbClr val="C00000"/>
                </a:solidFill>
                <a:latin typeface="Arial"/>
                <a:cs typeface="Arial"/>
              </a:rPr>
              <a:t>-</a:t>
            </a: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пр</a:t>
            </a:r>
            <a:r>
              <a:rPr sz="1800" b="1" spc="-21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800" b="1" spc="-18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800" b="1" spc="-16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ве</a:t>
            </a:r>
            <a:r>
              <a:rPr sz="1800" b="1" spc="-210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800" b="1" spc="-225" dirty="0">
                <a:solidFill>
                  <a:srgbClr val="C00000"/>
                </a:solidFill>
                <a:latin typeface="Arial"/>
                <a:cs typeface="Arial"/>
              </a:rPr>
              <a:t>ны</a:t>
            </a:r>
            <a:r>
              <a:rPr sz="1800" b="1" spc="-165" dirty="0">
                <a:solidFill>
                  <a:srgbClr val="C00000"/>
                </a:solidFill>
                <a:latin typeface="Arial"/>
                <a:cs typeface="Arial"/>
              </a:rPr>
              <a:t>х</a:t>
            </a:r>
            <a:r>
              <a:rPr sz="18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85" dirty="0">
                <a:solidFill>
                  <a:srgbClr val="C00000"/>
                </a:solidFill>
                <a:latin typeface="Arial"/>
                <a:cs typeface="Arial"/>
              </a:rPr>
              <a:t>иск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у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800" b="1" spc="-18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4988" y="1121663"/>
            <a:ext cx="8686800" cy="3819525"/>
            <a:chOff x="284988" y="1121663"/>
            <a:chExt cx="8686800" cy="3819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924" y="2325624"/>
              <a:ext cx="2449068" cy="25709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9776" y="2145791"/>
              <a:ext cx="2202179" cy="27950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3452" y="2746247"/>
              <a:ext cx="2549652" cy="21945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05984" y="1542287"/>
              <a:ext cx="2284475" cy="22357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43528" y="1121663"/>
              <a:ext cx="2787396" cy="20909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38343" y="2252472"/>
              <a:ext cx="3128772" cy="20863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46604" y="1365504"/>
              <a:ext cx="2592323" cy="21122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4988" y="1121663"/>
              <a:ext cx="2868168" cy="21503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39640" y="2811780"/>
              <a:ext cx="2078736" cy="20787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08191" y="1191767"/>
              <a:ext cx="2863595" cy="190957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246111" y="653033"/>
            <a:ext cx="112585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45" dirty="0">
                <a:latin typeface="Arial"/>
                <a:cs typeface="Arial"/>
              </a:rPr>
              <a:t>Новое.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170" dirty="0">
                <a:latin typeface="Arial"/>
                <a:cs typeface="Arial"/>
              </a:rPr>
              <a:t>ФГ</a:t>
            </a:r>
            <a:r>
              <a:rPr sz="1400" b="1" spc="-180" dirty="0">
                <a:latin typeface="Arial"/>
                <a:cs typeface="Arial"/>
              </a:rPr>
              <a:t>ОС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spc="-190" dirty="0">
                <a:latin typeface="Arial"/>
                <a:cs typeface="Arial"/>
              </a:rPr>
              <a:t>Д</a:t>
            </a:r>
            <a:r>
              <a:rPr sz="1400" b="1" spc="-200" dirty="0">
                <a:latin typeface="Arial"/>
                <a:cs typeface="Arial"/>
              </a:rPr>
              <a:t>О</a:t>
            </a:r>
            <a:r>
              <a:rPr sz="1400" b="1" spc="-70" dirty="0">
                <a:latin typeface="Arial"/>
                <a:cs typeface="Arial"/>
              </a:rPr>
              <a:t>.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20" dirty="0">
                <a:latin typeface="Arial"/>
                <a:cs typeface="Arial"/>
              </a:rPr>
              <a:t>п.2.6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8078" y="927303"/>
            <a:ext cx="417702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80" dirty="0">
                <a:latin typeface="Microsoft Sans Serif"/>
                <a:cs typeface="Microsoft Sans Serif"/>
              </a:rPr>
              <a:t>Ра</a:t>
            </a:r>
            <a:r>
              <a:rPr sz="1600" spc="-170" dirty="0">
                <a:latin typeface="Microsoft Sans Serif"/>
                <a:cs typeface="Microsoft Sans Serif"/>
              </a:rPr>
              <a:t>звива</a:t>
            </a:r>
            <a:r>
              <a:rPr sz="1600" spc="-175" dirty="0">
                <a:latin typeface="Microsoft Sans Serif"/>
                <a:cs typeface="Microsoft Sans Serif"/>
              </a:rPr>
              <a:t>е</a:t>
            </a:r>
            <a:r>
              <a:rPr sz="1600" spc="-140" dirty="0">
                <a:latin typeface="Microsoft Sans Serif"/>
                <a:cs typeface="Microsoft Sans Serif"/>
              </a:rPr>
              <a:t>т</a:t>
            </a:r>
            <a:r>
              <a:rPr sz="1600" spc="-145" dirty="0">
                <a:latin typeface="Microsoft Sans Serif"/>
                <a:cs typeface="Microsoft Sans Serif"/>
              </a:rPr>
              <a:t>с</a:t>
            </a:r>
            <a:r>
              <a:rPr sz="1600" spc="-160" dirty="0">
                <a:latin typeface="Microsoft Sans Serif"/>
                <a:cs typeface="Microsoft Sans Serif"/>
              </a:rPr>
              <a:t>я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85" dirty="0">
                <a:latin typeface="Microsoft Sans Serif"/>
                <a:cs typeface="Microsoft Sans Serif"/>
              </a:rPr>
              <a:t>мел</a:t>
            </a:r>
            <a:r>
              <a:rPr sz="1600" spc="-190" dirty="0">
                <a:latin typeface="Microsoft Sans Serif"/>
                <a:cs typeface="Microsoft Sans Serif"/>
              </a:rPr>
              <a:t>к</a:t>
            </a:r>
            <a:r>
              <a:rPr sz="1600" spc="-204" dirty="0">
                <a:latin typeface="Microsoft Sans Serif"/>
                <a:cs typeface="Microsoft Sans Serif"/>
              </a:rPr>
              <a:t>а</a:t>
            </a:r>
            <a:r>
              <a:rPr sz="1600" spc="-160" dirty="0">
                <a:latin typeface="Microsoft Sans Serif"/>
                <a:cs typeface="Microsoft Sans Serif"/>
              </a:rPr>
              <a:t>я</a:t>
            </a:r>
            <a:r>
              <a:rPr sz="1600" spc="-80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мото</a:t>
            </a:r>
            <a:r>
              <a:rPr sz="1600" spc="-195" dirty="0">
                <a:latin typeface="Microsoft Sans Serif"/>
                <a:cs typeface="Microsoft Sans Serif"/>
              </a:rPr>
              <a:t>ри</a:t>
            </a:r>
            <a:r>
              <a:rPr sz="1600" spc="-175" dirty="0">
                <a:latin typeface="Microsoft Sans Serif"/>
                <a:cs typeface="Microsoft Sans Serif"/>
              </a:rPr>
              <a:t>к</a:t>
            </a:r>
            <a:r>
              <a:rPr sz="1600" spc="-170" dirty="0">
                <a:latin typeface="Microsoft Sans Serif"/>
                <a:cs typeface="Microsoft Sans Serif"/>
              </a:rPr>
              <a:t>а</a:t>
            </a:r>
            <a:r>
              <a:rPr sz="1600" spc="-85" dirty="0">
                <a:latin typeface="Microsoft Sans Serif"/>
                <a:cs typeface="Microsoft Sans Serif"/>
              </a:rPr>
              <a:t>,</a:t>
            </a:r>
            <a:r>
              <a:rPr sz="1600" spc="-95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опо</a:t>
            </a:r>
            <a:r>
              <a:rPr sz="1600" spc="-145" dirty="0">
                <a:latin typeface="Microsoft Sans Serif"/>
                <a:cs typeface="Microsoft Sans Serif"/>
              </a:rPr>
              <a:t>с</a:t>
            </a:r>
            <a:r>
              <a:rPr sz="1600" spc="-170" dirty="0">
                <a:latin typeface="Microsoft Sans Serif"/>
                <a:cs typeface="Microsoft Sans Serif"/>
              </a:rPr>
              <a:t>р</a:t>
            </a:r>
            <a:r>
              <a:rPr sz="1600" spc="-165" dirty="0">
                <a:latin typeface="Microsoft Sans Serif"/>
                <a:cs typeface="Microsoft Sans Serif"/>
              </a:rPr>
              <a:t>едован</a:t>
            </a:r>
            <a:r>
              <a:rPr sz="1600" spc="-175" dirty="0">
                <a:latin typeface="Microsoft Sans Serif"/>
                <a:cs typeface="Microsoft Sans Serif"/>
              </a:rPr>
              <a:t>н</a:t>
            </a:r>
            <a:r>
              <a:rPr sz="1600" spc="-165" dirty="0">
                <a:latin typeface="Microsoft Sans Serif"/>
                <a:cs typeface="Microsoft Sans Serif"/>
              </a:rPr>
              <a:t>о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00" dirty="0">
                <a:latin typeface="Microsoft Sans Serif"/>
                <a:cs typeface="Microsoft Sans Serif"/>
              </a:rPr>
              <a:t>-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р</a:t>
            </a:r>
            <a:r>
              <a:rPr sz="1600" spc="-165" dirty="0">
                <a:latin typeface="Microsoft Sans Serif"/>
                <a:cs typeface="Microsoft Sans Serif"/>
              </a:rPr>
              <a:t>е</a:t>
            </a:r>
            <a:r>
              <a:rPr sz="1600" spc="-170" dirty="0">
                <a:latin typeface="Microsoft Sans Serif"/>
                <a:cs typeface="Microsoft Sans Serif"/>
              </a:rPr>
              <a:t>чь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18078" y="1412874"/>
            <a:ext cx="41859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95" dirty="0">
                <a:latin typeface="Microsoft Sans Serif"/>
                <a:cs typeface="Microsoft Sans Serif"/>
              </a:rPr>
              <a:t>Р</a:t>
            </a:r>
            <a:r>
              <a:rPr sz="1600" spc="-160" dirty="0">
                <a:latin typeface="Microsoft Sans Serif"/>
                <a:cs typeface="Microsoft Sans Serif"/>
              </a:rPr>
              <a:t>а</a:t>
            </a:r>
            <a:r>
              <a:rPr sz="1600" spc="-175" dirty="0">
                <a:latin typeface="Microsoft Sans Serif"/>
                <a:cs typeface="Microsoft Sans Serif"/>
              </a:rPr>
              <a:t>звива</a:t>
            </a:r>
            <a:r>
              <a:rPr sz="1600" spc="-170" dirty="0">
                <a:latin typeface="Microsoft Sans Serif"/>
                <a:cs typeface="Microsoft Sans Serif"/>
              </a:rPr>
              <a:t>е</a:t>
            </a:r>
            <a:r>
              <a:rPr sz="1600" spc="-135" dirty="0">
                <a:latin typeface="Microsoft Sans Serif"/>
                <a:cs typeface="Microsoft Sans Serif"/>
              </a:rPr>
              <a:t>т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60" dirty="0">
                <a:latin typeface="Microsoft Sans Serif"/>
                <a:cs typeface="Microsoft Sans Serif"/>
              </a:rPr>
              <a:t>я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95" dirty="0">
                <a:latin typeface="Microsoft Sans Serif"/>
                <a:cs typeface="Microsoft Sans Serif"/>
              </a:rPr>
              <a:t>п</a:t>
            </a:r>
            <a:r>
              <a:rPr sz="1600" spc="-190" dirty="0">
                <a:latin typeface="Microsoft Sans Serif"/>
                <a:cs typeface="Microsoft Sans Serif"/>
              </a:rPr>
              <a:t>оним</a:t>
            </a:r>
            <a:r>
              <a:rPr sz="1600" spc="-170" dirty="0">
                <a:latin typeface="Microsoft Sans Serif"/>
                <a:cs typeface="Microsoft Sans Serif"/>
              </a:rPr>
              <a:t>а</a:t>
            </a:r>
            <a:r>
              <a:rPr sz="1600" spc="-165" dirty="0">
                <a:latin typeface="Microsoft Sans Serif"/>
                <a:cs typeface="Microsoft Sans Serif"/>
              </a:rPr>
              <a:t>ние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пр</a:t>
            </a:r>
            <a:r>
              <a:rPr sz="1600" spc="-165" dirty="0">
                <a:latin typeface="Microsoft Sans Serif"/>
                <a:cs typeface="Microsoft Sans Serif"/>
              </a:rPr>
              <a:t>о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40" dirty="0">
                <a:latin typeface="Microsoft Sans Serif"/>
                <a:cs typeface="Microsoft Sans Serif"/>
              </a:rPr>
              <a:t>т</a:t>
            </a:r>
            <a:r>
              <a:rPr sz="1600" spc="-165" dirty="0">
                <a:latin typeface="Microsoft Sans Serif"/>
                <a:cs typeface="Microsoft Sans Serif"/>
              </a:rPr>
              <a:t>р</a:t>
            </a:r>
            <a:r>
              <a:rPr sz="1600" spc="-170" dirty="0">
                <a:latin typeface="Microsoft Sans Serif"/>
                <a:cs typeface="Microsoft Sans Serif"/>
              </a:rPr>
              <a:t>ан</a:t>
            </a:r>
            <a:r>
              <a:rPr sz="1600" spc="-150" dirty="0">
                <a:latin typeface="Microsoft Sans Serif"/>
                <a:cs typeface="Microsoft Sans Serif"/>
              </a:rPr>
              <a:t>ств</a:t>
            </a:r>
            <a:r>
              <a:rPr sz="1600" spc="-165" dirty="0">
                <a:latin typeface="Microsoft Sans Serif"/>
                <a:cs typeface="Microsoft Sans Serif"/>
              </a:rPr>
              <a:t>а</a:t>
            </a:r>
            <a:r>
              <a:rPr sz="1600" spc="-85" dirty="0">
                <a:latin typeface="Microsoft Sans Serif"/>
                <a:cs typeface="Microsoft Sans Serif"/>
              </a:rPr>
              <a:t>, 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75" dirty="0">
                <a:latin typeface="Microsoft Sans Serif"/>
                <a:cs typeface="Microsoft Sans Serif"/>
              </a:rPr>
              <a:t>по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75" dirty="0">
                <a:latin typeface="Microsoft Sans Serif"/>
                <a:cs typeface="Microsoft Sans Serif"/>
              </a:rPr>
              <a:t>обн</a:t>
            </a:r>
            <a:r>
              <a:rPr sz="1600" spc="-170" dirty="0">
                <a:latin typeface="Microsoft Sans Serif"/>
                <a:cs typeface="Microsoft Sans Serif"/>
              </a:rPr>
              <a:t>о</a:t>
            </a:r>
            <a:r>
              <a:rPr sz="1600" spc="-145" dirty="0">
                <a:latin typeface="Microsoft Sans Serif"/>
                <a:cs typeface="Microsoft Sans Serif"/>
              </a:rPr>
              <a:t>с</a:t>
            </a:r>
            <a:r>
              <a:rPr sz="1600" spc="-140" dirty="0">
                <a:latin typeface="Microsoft Sans Serif"/>
                <a:cs typeface="Microsoft Sans Serif"/>
              </a:rPr>
              <a:t>т</a:t>
            </a:r>
            <a:r>
              <a:rPr sz="1600" spc="-155" dirty="0">
                <a:latin typeface="Microsoft Sans Serif"/>
                <a:cs typeface="Microsoft Sans Serif"/>
              </a:rPr>
              <a:t>ь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к  </a:t>
            </a:r>
            <a:r>
              <a:rPr sz="1600" spc="-170" dirty="0">
                <a:latin typeface="Microsoft Sans Serif"/>
                <a:cs typeface="Microsoft Sans Serif"/>
              </a:rPr>
              <a:t>анализу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4350" y="3370834"/>
            <a:ext cx="24530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20" dirty="0">
                <a:latin typeface="Arial"/>
                <a:cs typeface="Arial"/>
              </a:rPr>
              <a:t>Какую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spc="-215" dirty="0">
                <a:latin typeface="Arial"/>
                <a:cs typeface="Arial"/>
              </a:rPr>
              <a:t>ценно</a:t>
            </a:r>
            <a:r>
              <a:rPr sz="2000" b="1" spc="-195" dirty="0">
                <a:latin typeface="Arial"/>
                <a:cs typeface="Arial"/>
              </a:rPr>
              <a:t>ст</a:t>
            </a:r>
            <a:r>
              <a:rPr sz="2000" b="1" spc="-220" dirty="0">
                <a:latin typeface="Arial"/>
                <a:cs typeface="Arial"/>
              </a:rPr>
              <a:t>ь</a:t>
            </a:r>
            <a:r>
              <a:rPr sz="2000" b="1" spc="-130" dirty="0">
                <a:latin typeface="Arial"/>
                <a:cs typeface="Arial"/>
              </a:rPr>
              <a:t> </a:t>
            </a:r>
            <a:r>
              <a:rPr sz="2000" b="1" spc="-210" dirty="0">
                <a:latin typeface="Arial"/>
                <a:cs typeface="Arial"/>
              </a:rPr>
              <a:t>несет?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3928" y="1310766"/>
            <a:ext cx="1853564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15" dirty="0">
                <a:solidFill>
                  <a:srgbClr val="C00000"/>
                </a:solidFill>
              </a:rPr>
              <a:t>Изобразительная</a:t>
            </a:r>
            <a:endParaRPr sz="2000"/>
          </a:p>
          <a:p>
            <a:pPr marL="12700">
              <a:lnSpc>
                <a:spcPct val="100000"/>
              </a:lnSpc>
            </a:pPr>
            <a:r>
              <a:rPr sz="2000" spc="-210" dirty="0">
                <a:solidFill>
                  <a:srgbClr val="C00000"/>
                </a:solidFill>
              </a:rPr>
              <a:t>деятельность</a:t>
            </a:r>
            <a:endParaRPr sz="2000"/>
          </a:p>
        </p:txBody>
      </p:sp>
      <p:sp>
        <p:nvSpPr>
          <p:cNvPr id="6" name="object 6"/>
          <p:cNvSpPr txBox="1"/>
          <p:nvPr/>
        </p:nvSpPr>
        <p:spPr>
          <a:xfrm>
            <a:off x="293928" y="1920621"/>
            <a:ext cx="22656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20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20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204" dirty="0">
                <a:solidFill>
                  <a:srgbClr val="C00000"/>
                </a:solidFill>
                <a:latin typeface="Arial"/>
                <a:cs typeface="Arial"/>
              </a:rPr>
              <a:t>конте</a:t>
            </a:r>
            <a:r>
              <a:rPr sz="2000" b="1" spc="-190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2000" b="1" spc="-195" dirty="0">
                <a:solidFill>
                  <a:srgbClr val="C00000"/>
                </a:solidFill>
                <a:latin typeface="Arial"/>
                <a:cs typeface="Arial"/>
              </a:rPr>
              <a:t>ст</a:t>
            </a:r>
            <a:r>
              <a:rPr sz="2000" b="1" spc="-20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2000" b="1" spc="-1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254" dirty="0">
                <a:solidFill>
                  <a:srgbClr val="C00000"/>
                </a:solidFill>
                <a:latin typeface="Arial"/>
                <a:cs typeface="Arial"/>
              </a:rPr>
              <a:t>ФГО</a:t>
            </a:r>
            <a:r>
              <a:rPr sz="2000" b="1" spc="-24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2000" b="1" spc="-1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270" dirty="0">
                <a:solidFill>
                  <a:srgbClr val="C00000"/>
                </a:solidFill>
                <a:latin typeface="Arial"/>
                <a:cs typeface="Arial"/>
              </a:rPr>
              <a:t>ДО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95853" y="2204973"/>
            <a:ext cx="4387850" cy="2489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80" dirty="0">
                <a:latin typeface="Microsoft Sans Serif"/>
                <a:cs typeface="Microsoft Sans Serif"/>
              </a:rPr>
              <a:t>Ребенок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проявляет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свою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индивидуальность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>
              <a:latin typeface="Microsoft Sans Serif"/>
              <a:cs typeface="Microsoft Sans Serif"/>
            </a:endParaRPr>
          </a:p>
          <a:p>
            <a:pPr marL="26670">
              <a:lnSpc>
                <a:spcPct val="100000"/>
              </a:lnSpc>
            </a:pPr>
            <a:r>
              <a:rPr sz="1600" spc="-180" dirty="0">
                <a:latin typeface="Microsoft Sans Serif"/>
                <a:cs typeface="Microsoft Sans Serif"/>
              </a:rPr>
              <a:t>Ра</a:t>
            </a:r>
            <a:r>
              <a:rPr sz="1600" spc="-170" dirty="0">
                <a:latin typeface="Microsoft Sans Serif"/>
                <a:cs typeface="Microsoft Sans Serif"/>
              </a:rPr>
              <a:t>звива</a:t>
            </a:r>
            <a:r>
              <a:rPr sz="1600" spc="-175" dirty="0">
                <a:latin typeface="Microsoft Sans Serif"/>
                <a:cs typeface="Microsoft Sans Serif"/>
              </a:rPr>
              <a:t>е</a:t>
            </a:r>
            <a:r>
              <a:rPr sz="1600" spc="-140" dirty="0">
                <a:latin typeface="Microsoft Sans Serif"/>
                <a:cs typeface="Microsoft Sans Serif"/>
              </a:rPr>
              <a:t>т</a:t>
            </a:r>
            <a:r>
              <a:rPr sz="1600" spc="-145" dirty="0">
                <a:latin typeface="Microsoft Sans Serif"/>
                <a:cs typeface="Microsoft Sans Serif"/>
              </a:rPr>
              <a:t>с</a:t>
            </a:r>
            <a:r>
              <a:rPr sz="1600" spc="-160" dirty="0">
                <a:latin typeface="Microsoft Sans Serif"/>
                <a:cs typeface="Microsoft Sans Serif"/>
              </a:rPr>
              <a:t>я</a:t>
            </a:r>
            <a:r>
              <a:rPr sz="1600" spc="-70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воо</a:t>
            </a:r>
            <a:r>
              <a:rPr sz="1600" spc="-180" dirty="0">
                <a:latin typeface="Microsoft Sans Serif"/>
                <a:cs typeface="Microsoft Sans Serif"/>
              </a:rPr>
              <a:t>б</a:t>
            </a:r>
            <a:r>
              <a:rPr sz="1600" spc="-170" dirty="0">
                <a:latin typeface="Microsoft Sans Serif"/>
                <a:cs typeface="Microsoft Sans Serif"/>
              </a:rPr>
              <a:t>р</a:t>
            </a:r>
            <a:r>
              <a:rPr sz="1600" spc="-165" dirty="0">
                <a:latin typeface="Microsoft Sans Serif"/>
                <a:cs typeface="Microsoft Sans Serif"/>
              </a:rPr>
              <a:t>а</a:t>
            </a:r>
            <a:r>
              <a:rPr sz="1600" spc="-190" dirty="0">
                <a:latin typeface="Microsoft Sans Serif"/>
                <a:cs typeface="Microsoft Sans Serif"/>
              </a:rPr>
              <a:t>жени</a:t>
            </a:r>
            <a:r>
              <a:rPr sz="1600" spc="-175" dirty="0">
                <a:latin typeface="Microsoft Sans Serif"/>
                <a:cs typeface="Microsoft Sans Serif"/>
              </a:rPr>
              <a:t>е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260" dirty="0">
                <a:latin typeface="Microsoft Sans Serif"/>
                <a:cs typeface="Microsoft Sans Serif"/>
              </a:rPr>
              <a:t>–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85" dirty="0">
                <a:latin typeface="Microsoft Sans Serif"/>
                <a:cs typeface="Microsoft Sans Serif"/>
              </a:rPr>
              <a:t>к</a:t>
            </a:r>
            <a:r>
              <a:rPr sz="1600" spc="-200" dirty="0">
                <a:latin typeface="Microsoft Sans Serif"/>
                <a:cs typeface="Microsoft Sans Serif"/>
              </a:rPr>
              <a:t>л</a:t>
            </a:r>
            <a:r>
              <a:rPr sz="1600" spc="-190" dirty="0">
                <a:latin typeface="Microsoft Sans Serif"/>
                <a:cs typeface="Microsoft Sans Serif"/>
              </a:rPr>
              <a:t>юч</a:t>
            </a:r>
            <a:r>
              <a:rPr sz="1600" spc="-160" dirty="0">
                <a:latin typeface="Microsoft Sans Serif"/>
                <a:cs typeface="Microsoft Sans Serif"/>
              </a:rPr>
              <a:t>евой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познавате</a:t>
            </a:r>
            <a:r>
              <a:rPr sz="1600" spc="-155" dirty="0">
                <a:latin typeface="Microsoft Sans Serif"/>
                <a:cs typeface="Microsoft Sans Serif"/>
              </a:rPr>
              <a:t>ль</a:t>
            </a:r>
            <a:r>
              <a:rPr sz="1600" spc="-150" dirty="0">
                <a:latin typeface="Microsoft Sans Serif"/>
                <a:cs typeface="Microsoft Sans Serif"/>
              </a:rPr>
              <a:t>н</a:t>
            </a:r>
            <a:r>
              <a:rPr sz="1600" spc="-204" dirty="0">
                <a:latin typeface="Microsoft Sans Serif"/>
                <a:cs typeface="Microsoft Sans Serif"/>
              </a:rPr>
              <a:t>ы</a:t>
            </a:r>
            <a:r>
              <a:rPr sz="1600" spc="-170" dirty="0">
                <a:latin typeface="Microsoft Sans Serif"/>
                <a:cs typeface="Microsoft Sans Serif"/>
              </a:rPr>
              <a:t>й</a:t>
            </a:r>
            <a:endParaRPr sz="1600">
              <a:latin typeface="Microsoft Sans Serif"/>
              <a:cs typeface="Microsoft Sans Serif"/>
            </a:endParaRPr>
          </a:p>
          <a:p>
            <a:pPr marL="26670">
              <a:lnSpc>
                <a:spcPct val="100000"/>
              </a:lnSpc>
              <a:spcBef>
                <a:spcPts val="5"/>
              </a:spcBef>
            </a:pPr>
            <a:r>
              <a:rPr sz="1600" spc="-175" dirty="0">
                <a:latin typeface="Microsoft Sans Serif"/>
                <a:cs typeface="Microsoft Sans Serif"/>
              </a:rPr>
              <a:t>пр</a:t>
            </a:r>
            <a:r>
              <a:rPr sz="1600" spc="-165" dirty="0">
                <a:latin typeface="Microsoft Sans Serif"/>
                <a:cs typeface="Microsoft Sans Serif"/>
              </a:rPr>
              <a:t>о</a:t>
            </a:r>
            <a:r>
              <a:rPr sz="1600" spc="-180" dirty="0">
                <a:latin typeface="Microsoft Sans Serif"/>
                <a:cs typeface="Microsoft Sans Serif"/>
              </a:rPr>
              <a:t>ц</a:t>
            </a:r>
            <a:r>
              <a:rPr sz="1600" spc="-170" dirty="0">
                <a:latin typeface="Microsoft Sans Serif"/>
                <a:cs typeface="Microsoft Sans Serif"/>
              </a:rPr>
              <a:t>е</a:t>
            </a:r>
            <a:r>
              <a:rPr sz="1600" spc="-145" dirty="0">
                <a:latin typeface="Microsoft Sans Serif"/>
                <a:cs typeface="Microsoft Sans Serif"/>
              </a:rPr>
              <a:t>с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де</a:t>
            </a:r>
            <a:r>
              <a:rPr sz="1600" spc="-140" dirty="0">
                <a:latin typeface="Microsoft Sans Serif"/>
                <a:cs typeface="Microsoft Sans Serif"/>
              </a:rPr>
              <a:t>т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55" dirty="0">
                <a:latin typeface="Microsoft Sans Serif"/>
                <a:cs typeface="Microsoft Sans Serif"/>
              </a:rPr>
              <a:t>тва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>
              <a:latin typeface="Microsoft Sans Serif"/>
              <a:cs typeface="Microsoft Sans Serif"/>
            </a:endParaRPr>
          </a:p>
          <a:p>
            <a:pPr marL="52069">
              <a:lnSpc>
                <a:spcPct val="100000"/>
              </a:lnSpc>
              <a:spcBef>
                <a:spcPts val="5"/>
              </a:spcBef>
            </a:pPr>
            <a:r>
              <a:rPr sz="1600" spc="-195" dirty="0">
                <a:latin typeface="Microsoft Sans Serif"/>
                <a:cs typeface="Microsoft Sans Serif"/>
              </a:rPr>
              <a:t>Формирует</a:t>
            </a:r>
            <a:r>
              <a:rPr sz="1600" spc="-7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самоуважение,</a:t>
            </a:r>
            <a:r>
              <a:rPr sz="1600" spc="-80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уверенность</a:t>
            </a:r>
            <a:r>
              <a:rPr sz="1600" spc="-60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в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своих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spc="-145" dirty="0">
                <a:latin typeface="Microsoft Sans Serif"/>
                <a:cs typeface="Microsoft Sans Serif"/>
              </a:rPr>
              <a:t>силах,</a:t>
            </a:r>
            <a:endParaRPr sz="1600">
              <a:latin typeface="Microsoft Sans Serif"/>
              <a:cs typeface="Microsoft Sans Serif"/>
            </a:endParaRPr>
          </a:p>
          <a:p>
            <a:pPr marL="52069">
              <a:lnSpc>
                <a:spcPct val="100000"/>
              </a:lnSpc>
            </a:pPr>
            <a:r>
              <a:rPr sz="1600" spc="-165" dirty="0">
                <a:latin typeface="Microsoft Sans Serif"/>
                <a:cs typeface="Microsoft Sans Serif"/>
              </a:rPr>
              <a:t>правил</a:t>
            </a:r>
            <a:r>
              <a:rPr sz="1600" spc="-160" dirty="0">
                <a:latin typeface="Microsoft Sans Serif"/>
                <a:cs typeface="Microsoft Sans Serif"/>
              </a:rPr>
              <a:t>ьну</a:t>
            </a:r>
            <a:r>
              <a:rPr sz="1600" spc="-220" dirty="0">
                <a:latin typeface="Microsoft Sans Serif"/>
                <a:cs typeface="Microsoft Sans Serif"/>
              </a:rPr>
              <a:t>ю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60" dirty="0">
                <a:latin typeface="Microsoft Sans Serif"/>
                <a:cs typeface="Microsoft Sans Serif"/>
              </a:rPr>
              <a:t>а</a:t>
            </a:r>
            <a:r>
              <a:rPr sz="1600" spc="-180" dirty="0">
                <a:latin typeface="Microsoft Sans Serif"/>
                <a:cs typeface="Microsoft Sans Serif"/>
              </a:rPr>
              <a:t>мооценку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Microsoft Sans Serif"/>
              <a:cs typeface="Microsoft Sans Serif"/>
            </a:endParaRPr>
          </a:p>
          <a:p>
            <a:pPr marL="13970">
              <a:lnSpc>
                <a:spcPct val="100000"/>
              </a:lnSpc>
              <a:spcBef>
                <a:spcPts val="5"/>
              </a:spcBef>
            </a:pPr>
            <a:r>
              <a:rPr sz="1600" spc="-175" dirty="0">
                <a:latin typeface="Microsoft Sans Serif"/>
                <a:cs typeface="Microsoft Sans Serif"/>
              </a:rPr>
              <a:t>Помогает</a:t>
            </a:r>
            <a:r>
              <a:rPr sz="1600" spc="-85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справляться</a:t>
            </a:r>
            <a:r>
              <a:rPr sz="1600" spc="-55" dirty="0">
                <a:latin typeface="Microsoft Sans Serif"/>
                <a:cs typeface="Microsoft Sans Serif"/>
              </a:rPr>
              <a:t> 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эмоциями,</a:t>
            </a:r>
            <a:r>
              <a:rPr sz="1600" spc="-45" dirty="0">
                <a:latin typeface="Microsoft Sans Serif"/>
                <a:cs typeface="Microsoft Sans Serif"/>
              </a:rPr>
              <a:t> </a:t>
            </a:r>
            <a:r>
              <a:rPr sz="1600" spc="-160" dirty="0">
                <a:latin typeface="Microsoft Sans Serif"/>
                <a:cs typeface="Microsoft Sans Serif"/>
              </a:rPr>
              <a:t>делает</a:t>
            </a:r>
            <a:r>
              <a:rPr sz="1600" spc="-9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свободней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endParaRPr sz="1600">
              <a:latin typeface="Microsoft Sans Serif"/>
              <a:cs typeface="Microsoft Sans Serif"/>
            </a:endParaRPr>
          </a:p>
          <a:p>
            <a:pPr marL="13970">
              <a:lnSpc>
                <a:spcPct val="100000"/>
              </a:lnSpc>
            </a:pPr>
            <a:r>
              <a:rPr sz="1600" spc="-160" dirty="0">
                <a:latin typeface="Microsoft Sans Serif"/>
                <a:cs typeface="Microsoft Sans Serif"/>
              </a:rPr>
              <a:t>счастливей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9232" y="960119"/>
            <a:ext cx="316992" cy="27889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9232" y="1453896"/>
            <a:ext cx="316992" cy="27889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3135" y="2206751"/>
            <a:ext cx="316991" cy="2773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3992" y="2775204"/>
            <a:ext cx="318516" cy="27889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2948" y="3496055"/>
            <a:ext cx="318515" cy="27736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3992" y="4219955"/>
            <a:ext cx="318516" cy="27889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276" y="1802892"/>
            <a:ext cx="316992" cy="2788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087" y="2490216"/>
            <a:ext cx="316992" cy="27889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136" y="3192779"/>
            <a:ext cx="318515" cy="27736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45286" y="820928"/>
            <a:ext cx="7480934" cy="38658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80" dirty="0">
                <a:solidFill>
                  <a:srgbClr val="C00000"/>
                </a:solidFill>
                <a:latin typeface="Arial"/>
                <a:cs typeface="Arial"/>
              </a:rPr>
              <a:t>Образовательная</a:t>
            </a:r>
            <a:r>
              <a:rPr sz="16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C00000"/>
                </a:solidFill>
                <a:latin typeface="Arial"/>
                <a:cs typeface="Arial"/>
              </a:rPr>
              <a:t>деятельность</a:t>
            </a:r>
            <a:r>
              <a:rPr sz="16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85" dirty="0">
                <a:solidFill>
                  <a:srgbClr val="C00000"/>
                </a:solidFill>
                <a:latin typeface="Arial"/>
                <a:cs typeface="Arial"/>
              </a:rPr>
              <a:t>должна</a:t>
            </a:r>
            <a:r>
              <a:rPr sz="16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строиться</a:t>
            </a:r>
            <a:r>
              <a:rPr sz="16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6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зоне</a:t>
            </a:r>
            <a:r>
              <a:rPr sz="16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85" dirty="0">
                <a:solidFill>
                  <a:srgbClr val="C00000"/>
                </a:solidFill>
                <a:latin typeface="Arial"/>
                <a:cs typeface="Arial"/>
              </a:rPr>
              <a:t>ближайшего</a:t>
            </a:r>
            <a:r>
              <a:rPr sz="1600" b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развития</a:t>
            </a:r>
            <a:r>
              <a:rPr sz="16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60" dirty="0">
                <a:solidFill>
                  <a:srgbClr val="C00000"/>
                </a:solidFill>
                <a:latin typeface="Arial"/>
                <a:cs typeface="Arial"/>
              </a:rPr>
              <a:t>ребенка.</a:t>
            </a:r>
            <a:endParaRPr sz="1600">
              <a:latin typeface="Arial"/>
              <a:cs typeface="Arial"/>
            </a:endParaRPr>
          </a:p>
          <a:p>
            <a:pPr marL="12700" marR="653415">
              <a:lnSpc>
                <a:spcPts val="1910"/>
              </a:lnSpc>
              <a:spcBef>
                <a:spcPts val="70"/>
              </a:spcBef>
            </a:pPr>
            <a:r>
              <a:rPr sz="1600" b="1" spc="-175" dirty="0">
                <a:solidFill>
                  <a:srgbClr val="C00000"/>
                </a:solidFill>
                <a:latin typeface="Arial"/>
                <a:cs typeface="Arial"/>
              </a:rPr>
              <a:t>Задача</a:t>
            </a:r>
            <a:r>
              <a:rPr sz="16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60" dirty="0">
                <a:solidFill>
                  <a:srgbClr val="C00000"/>
                </a:solidFill>
                <a:latin typeface="Arial"/>
                <a:cs typeface="Arial"/>
              </a:rPr>
              <a:t>педагога</a:t>
            </a:r>
            <a:r>
              <a:rPr sz="1600" b="1" spc="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00" dirty="0">
                <a:solidFill>
                  <a:srgbClr val="C00000"/>
                </a:solidFill>
                <a:latin typeface="Arial"/>
                <a:cs typeface="Arial"/>
              </a:rPr>
              <a:t>-</a:t>
            </a:r>
            <a:r>
              <a:rPr sz="16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C00000"/>
                </a:solidFill>
                <a:latin typeface="Arial"/>
                <a:cs typeface="Arial"/>
              </a:rPr>
              <a:t>обогащать</a:t>
            </a:r>
            <a:r>
              <a:rPr sz="1600" b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85" dirty="0">
                <a:solidFill>
                  <a:srgbClr val="C00000"/>
                </a:solidFill>
                <a:latin typeface="Arial"/>
                <a:cs typeface="Arial"/>
              </a:rPr>
              <a:t>присущие</a:t>
            </a:r>
            <a:r>
              <a:rPr sz="16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ребенку</a:t>
            </a:r>
            <a:r>
              <a:rPr sz="16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90" dirty="0">
                <a:solidFill>
                  <a:srgbClr val="C00000"/>
                </a:solidFill>
                <a:latin typeface="Arial"/>
                <a:cs typeface="Arial"/>
              </a:rPr>
              <a:t>виды</a:t>
            </a:r>
            <a:r>
              <a:rPr sz="1600" b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деятельности,</a:t>
            </a:r>
            <a:r>
              <a:rPr sz="16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600" b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85" dirty="0">
                <a:solidFill>
                  <a:srgbClr val="C00000"/>
                </a:solidFill>
                <a:latin typeface="Arial"/>
                <a:cs typeface="Arial"/>
              </a:rPr>
              <a:t>том</a:t>
            </a:r>
            <a:r>
              <a:rPr sz="16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C00000"/>
                </a:solidFill>
                <a:latin typeface="Arial"/>
                <a:cs typeface="Arial"/>
              </a:rPr>
              <a:t>числе </a:t>
            </a:r>
            <a:r>
              <a:rPr sz="1600" b="1" spc="-4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х</a:t>
            </a:r>
            <a:r>
              <a:rPr sz="1600" b="1" spc="-160" dirty="0">
                <a:solidFill>
                  <a:srgbClr val="C00000"/>
                </a:solidFill>
                <a:latin typeface="Arial"/>
                <a:cs typeface="Arial"/>
              </a:rPr>
              <a:t>у</a:t>
            </a:r>
            <a:r>
              <a:rPr sz="1600" b="1" spc="-180" dirty="0">
                <a:solidFill>
                  <a:srgbClr val="C00000"/>
                </a:solidFill>
                <a:latin typeface="Arial"/>
                <a:cs typeface="Arial"/>
              </a:rPr>
              <a:t>дожес</a:t>
            </a:r>
            <a:r>
              <a:rPr sz="1600" b="1" spc="-155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600" b="1" spc="-175" dirty="0">
                <a:solidFill>
                  <a:srgbClr val="C00000"/>
                </a:solidFill>
                <a:latin typeface="Arial"/>
                <a:cs typeface="Arial"/>
              </a:rPr>
              <a:t>вен</a:t>
            </a:r>
            <a:r>
              <a:rPr sz="1600" b="1" spc="-190" dirty="0">
                <a:solidFill>
                  <a:srgbClr val="C00000"/>
                </a:solidFill>
                <a:latin typeface="Arial"/>
                <a:cs typeface="Arial"/>
              </a:rPr>
              <a:t>ные</a:t>
            </a:r>
            <a:r>
              <a:rPr sz="1600" b="1" spc="-75" dirty="0">
                <a:solidFill>
                  <a:srgbClr val="C00000"/>
                </a:solidFill>
                <a:latin typeface="Arial"/>
                <a:cs typeface="Arial"/>
              </a:rPr>
              <a:t>,</a:t>
            </a:r>
            <a:r>
              <a:rPr sz="1600" b="1" spc="-11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C00000"/>
                </a:solidFill>
                <a:latin typeface="Arial"/>
                <a:cs typeface="Arial"/>
              </a:rPr>
              <a:t>исп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ользуя</a:t>
            </a:r>
            <a:r>
              <a:rPr sz="16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85" dirty="0">
                <a:solidFill>
                  <a:srgbClr val="C00000"/>
                </a:solidFill>
                <a:latin typeface="Arial"/>
                <a:cs typeface="Arial"/>
              </a:rPr>
              <a:t>п</a:t>
            </a:r>
            <a:r>
              <a:rPr sz="1600" b="1" spc="-180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600" b="1" spc="-190" dirty="0">
                <a:solidFill>
                  <a:srgbClr val="C00000"/>
                </a:solidFill>
                <a:latin typeface="Arial"/>
                <a:cs typeface="Arial"/>
              </a:rPr>
              <a:t>ием</a:t>
            </a:r>
            <a:r>
              <a:rPr sz="1600" b="1" spc="-150" dirty="0">
                <a:solidFill>
                  <a:srgbClr val="C00000"/>
                </a:solidFill>
                <a:latin typeface="Arial"/>
                <a:cs typeface="Arial"/>
              </a:rPr>
              <a:t>ы: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Arial"/>
              <a:cs typeface="Arial"/>
            </a:endParaRPr>
          </a:p>
          <a:p>
            <a:pPr marL="109855">
              <a:lnSpc>
                <a:spcPct val="100000"/>
              </a:lnSpc>
            </a:pPr>
            <a:r>
              <a:rPr sz="1700" spc="-170" dirty="0">
                <a:latin typeface="Microsoft Sans Serif"/>
                <a:cs typeface="Microsoft Sans Serif"/>
              </a:rPr>
              <a:t>Предлагать</a:t>
            </a:r>
            <a:r>
              <a:rPr sz="1700" spc="-75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интересные</a:t>
            </a:r>
            <a:r>
              <a:rPr sz="1700" spc="-95" dirty="0">
                <a:latin typeface="Microsoft Sans Serif"/>
                <a:cs typeface="Microsoft Sans Serif"/>
              </a:rPr>
              <a:t> </a:t>
            </a:r>
            <a:r>
              <a:rPr sz="1700" spc="-180" dirty="0">
                <a:latin typeface="Microsoft Sans Serif"/>
                <a:cs typeface="Microsoft Sans Serif"/>
              </a:rPr>
              <a:t>техники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исполнения,</a:t>
            </a:r>
            <a:endParaRPr sz="1700">
              <a:latin typeface="Microsoft Sans Serif"/>
              <a:cs typeface="Microsoft Sans Serif"/>
            </a:endParaRPr>
          </a:p>
          <a:p>
            <a:pPr marL="109855">
              <a:lnSpc>
                <a:spcPct val="100000"/>
              </a:lnSpc>
            </a:pPr>
            <a:r>
              <a:rPr sz="1700" spc="-180" dirty="0">
                <a:latin typeface="Microsoft Sans Serif"/>
                <a:cs typeface="Microsoft Sans Serif"/>
              </a:rPr>
              <a:t>при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50" dirty="0">
                <a:latin typeface="Microsoft Sans Serif"/>
                <a:cs typeface="Microsoft Sans Serif"/>
              </a:rPr>
              <a:t>э</a:t>
            </a:r>
            <a:r>
              <a:rPr sz="1700" spc="-145" dirty="0">
                <a:latin typeface="Microsoft Sans Serif"/>
                <a:cs typeface="Microsoft Sans Serif"/>
              </a:rPr>
              <a:t>т</a:t>
            </a:r>
            <a:r>
              <a:rPr sz="1700" spc="-190" dirty="0">
                <a:latin typeface="Microsoft Sans Serif"/>
                <a:cs typeface="Microsoft Sans Serif"/>
              </a:rPr>
              <a:t>о</a:t>
            </a:r>
            <a:r>
              <a:rPr sz="1700" spc="-240" dirty="0">
                <a:latin typeface="Microsoft Sans Serif"/>
                <a:cs typeface="Microsoft Sans Serif"/>
              </a:rPr>
              <a:t>м</a:t>
            </a:r>
            <a:r>
              <a:rPr sz="1700" spc="-55" dirty="0">
                <a:latin typeface="Microsoft Sans Serif"/>
                <a:cs typeface="Microsoft Sans Serif"/>
              </a:rPr>
              <a:t> </a:t>
            </a:r>
            <a:r>
              <a:rPr sz="1700" spc="-180" dirty="0">
                <a:latin typeface="Microsoft Sans Serif"/>
                <a:cs typeface="Microsoft Sans Serif"/>
              </a:rPr>
              <a:t>пр</a:t>
            </a:r>
            <a:r>
              <a:rPr sz="1700" spc="-175" dirty="0">
                <a:latin typeface="Microsoft Sans Serif"/>
                <a:cs typeface="Microsoft Sans Serif"/>
              </a:rPr>
              <a:t>едусмотрет</a:t>
            </a:r>
            <a:r>
              <a:rPr sz="1700" spc="-165" dirty="0">
                <a:latin typeface="Microsoft Sans Serif"/>
                <a:cs typeface="Microsoft Sans Serif"/>
              </a:rPr>
              <a:t>ь</a:t>
            </a:r>
            <a:r>
              <a:rPr sz="1700" spc="-90" dirty="0">
                <a:latin typeface="Microsoft Sans Serif"/>
                <a:cs typeface="Microsoft Sans Serif"/>
              </a:rPr>
              <a:t> </a:t>
            </a:r>
            <a:r>
              <a:rPr sz="1700" spc="-204" dirty="0">
                <a:latin typeface="Microsoft Sans Serif"/>
                <a:cs typeface="Microsoft Sans Serif"/>
              </a:rPr>
              <a:t>возмож</a:t>
            </a:r>
            <a:r>
              <a:rPr sz="1700" spc="-165" dirty="0">
                <a:latin typeface="Microsoft Sans Serif"/>
                <a:cs typeface="Microsoft Sans Serif"/>
              </a:rPr>
              <a:t>нос</a:t>
            </a:r>
            <a:r>
              <a:rPr sz="1700" spc="-150" dirty="0">
                <a:latin typeface="Microsoft Sans Serif"/>
                <a:cs typeface="Microsoft Sans Serif"/>
              </a:rPr>
              <a:t>т</a:t>
            </a:r>
            <a:r>
              <a:rPr sz="1700" spc="-165" dirty="0">
                <a:latin typeface="Microsoft Sans Serif"/>
                <a:cs typeface="Microsoft Sans Serif"/>
              </a:rPr>
              <a:t>ь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вы</a:t>
            </a:r>
            <a:r>
              <a:rPr sz="1700" spc="-175" dirty="0">
                <a:latin typeface="Microsoft Sans Serif"/>
                <a:cs typeface="Microsoft Sans Serif"/>
              </a:rPr>
              <a:t>б</a:t>
            </a:r>
            <a:r>
              <a:rPr sz="1700" spc="-165" dirty="0">
                <a:latin typeface="Microsoft Sans Serif"/>
                <a:cs typeface="Microsoft Sans Serif"/>
              </a:rPr>
              <a:t>о</a:t>
            </a:r>
            <a:r>
              <a:rPr sz="1700" spc="-175" dirty="0">
                <a:latin typeface="Microsoft Sans Serif"/>
                <a:cs typeface="Microsoft Sans Serif"/>
              </a:rPr>
              <a:t>ра</a:t>
            </a:r>
            <a:endParaRPr sz="1700">
              <a:latin typeface="Microsoft Sans Serif"/>
              <a:cs typeface="Microsoft Sans Serif"/>
            </a:endParaRPr>
          </a:p>
          <a:p>
            <a:pPr marL="109855" marR="3321685">
              <a:lnSpc>
                <a:spcPct val="100000"/>
              </a:lnSpc>
              <a:spcBef>
                <a:spcPts val="1040"/>
              </a:spcBef>
            </a:pPr>
            <a:r>
              <a:rPr sz="1700" spc="-320" dirty="0">
                <a:latin typeface="Microsoft Sans Serif"/>
                <a:cs typeface="Microsoft Sans Serif"/>
              </a:rPr>
              <a:t>Д</a:t>
            </a:r>
            <a:r>
              <a:rPr sz="1700" spc="-229" dirty="0">
                <a:latin typeface="Microsoft Sans Serif"/>
                <a:cs typeface="Microsoft Sans Serif"/>
              </a:rPr>
              <a:t>е</a:t>
            </a:r>
            <a:r>
              <a:rPr sz="1700" spc="-185" dirty="0">
                <a:latin typeface="Microsoft Sans Serif"/>
                <a:cs typeface="Microsoft Sans Serif"/>
              </a:rPr>
              <a:t>монс</a:t>
            </a:r>
            <a:r>
              <a:rPr sz="1700" spc="-160" dirty="0">
                <a:latin typeface="Microsoft Sans Serif"/>
                <a:cs typeface="Microsoft Sans Serif"/>
              </a:rPr>
              <a:t>т</a:t>
            </a:r>
            <a:r>
              <a:rPr sz="1700" spc="-175" dirty="0">
                <a:latin typeface="Microsoft Sans Serif"/>
                <a:cs typeface="Microsoft Sans Serif"/>
              </a:rPr>
              <a:t>ри</a:t>
            </a:r>
            <a:r>
              <a:rPr sz="1700" spc="-170" dirty="0">
                <a:latin typeface="Microsoft Sans Serif"/>
                <a:cs typeface="Microsoft Sans Serif"/>
              </a:rPr>
              <a:t>ров</a:t>
            </a:r>
            <a:r>
              <a:rPr sz="1700" spc="-165" dirty="0">
                <a:latin typeface="Microsoft Sans Serif"/>
                <a:cs typeface="Microsoft Sans Serif"/>
              </a:rPr>
              <a:t>а</a:t>
            </a:r>
            <a:r>
              <a:rPr sz="1700" spc="-145" dirty="0">
                <a:latin typeface="Microsoft Sans Serif"/>
                <a:cs typeface="Microsoft Sans Serif"/>
              </a:rPr>
              <a:t>т</a:t>
            </a:r>
            <a:r>
              <a:rPr sz="1700" spc="-160" dirty="0">
                <a:latin typeface="Microsoft Sans Serif"/>
                <a:cs typeface="Microsoft Sans Serif"/>
              </a:rPr>
              <a:t>ь</a:t>
            </a:r>
            <a:r>
              <a:rPr sz="1700" spc="-95" dirty="0">
                <a:latin typeface="Microsoft Sans Serif"/>
                <a:cs typeface="Microsoft Sans Serif"/>
              </a:rPr>
              <a:t> </a:t>
            </a:r>
            <a:r>
              <a:rPr sz="1700" spc="-175" dirty="0">
                <a:latin typeface="Microsoft Sans Serif"/>
                <a:cs typeface="Microsoft Sans Serif"/>
              </a:rPr>
              <a:t>б</a:t>
            </a:r>
            <a:r>
              <a:rPr sz="1700" spc="-165" dirty="0">
                <a:latin typeface="Microsoft Sans Serif"/>
                <a:cs typeface="Microsoft Sans Serif"/>
              </a:rPr>
              <a:t>о</a:t>
            </a:r>
            <a:r>
              <a:rPr sz="1700" spc="-145" dirty="0">
                <a:latin typeface="Microsoft Sans Serif"/>
                <a:cs typeface="Microsoft Sans Serif"/>
              </a:rPr>
              <a:t>г</a:t>
            </a:r>
            <a:r>
              <a:rPr sz="1700" spc="-175" dirty="0">
                <a:latin typeface="Microsoft Sans Serif"/>
                <a:cs typeface="Microsoft Sans Serif"/>
              </a:rPr>
              <a:t>аты</a:t>
            </a:r>
            <a:r>
              <a:rPr sz="1700" spc="-160" dirty="0">
                <a:latin typeface="Microsoft Sans Serif"/>
                <a:cs typeface="Microsoft Sans Serif"/>
              </a:rPr>
              <a:t>е</a:t>
            </a:r>
            <a:r>
              <a:rPr sz="1700" spc="-90" dirty="0">
                <a:latin typeface="Microsoft Sans Serif"/>
                <a:cs typeface="Microsoft Sans Serif"/>
              </a:rPr>
              <a:t> </a:t>
            </a:r>
            <a:r>
              <a:rPr sz="1700" spc="-185" dirty="0">
                <a:latin typeface="Microsoft Sans Serif"/>
                <a:cs typeface="Microsoft Sans Serif"/>
              </a:rPr>
              <a:t>кул</a:t>
            </a:r>
            <a:r>
              <a:rPr sz="1700" spc="-180" dirty="0">
                <a:latin typeface="Microsoft Sans Serif"/>
                <a:cs typeface="Microsoft Sans Serif"/>
              </a:rPr>
              <a:t>ь</a:t>
            </a:r>
            <a:r>
              <a:rPr sz="1700" spc="-145" dirty="0">
                <a:latin typeface="Microsoft Sans Serif"/>
                <a:cs typeface="Microsoft Sans Serif"/>
              </a:rPr>
              <a:t>т</a:t>
            </a:r>
            <a:r>
              <a:rPr sz="1700" spc="-165" dirty="0">
                <a:latin typeface="Microsoft Sans Serif"/>
                <a:cs typeface="Microsoft Sans Serif"/>
              </a:rPr>
              <a:t>у</a:t>
            </a:r>
            <a:r>
              <a:rPr sz="1700" spc="-185" dirty="0">
                <a:latin typeface="Microsoft Sans Serif"/>
                <a:cs typeface="Microsoft Sans Serif"/>
              </a:rPr>
              <a:t>рны</a:t>
            </a:r>
            <a:r>
              <a:rPr sz="1700" spc="-165" dirty="0">
                <a:latin typeface="Microsoft Sans Serif"/>
                <a:cs typeface="Microsoft Sans Serif"/>
              </a:rPr>
              <a:t>е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95" dirty="0">
                <a:latin typeface="Microsoft Sans Serif"/>
                <a:cs typeface="Microsoft Sans Serif"/>
              </a:rPr>
              <a:t>приме</a:t>
            </a:r>
            <a:r>
              <a:rPr sz="1700" spc="-180" dirty="0">
                <a:latin typeface="Microsoft Sans Serif"/>
                <a:cs typeface="Microsoft Sans Serif"/>
              </a:rPr>
              <a:t>р</a:t>
            </a:r>
            <a:r>
              <a:rPr sz="1700" spc="-105" dirty="0">
                <a:latin typeface="Microsoft Sans Serif"/>
                <a:cs typeface="Microsoft Sans Serif"/>
              </a:rPr>
              <a:t>ы.  </a:t>
            </a:r>
            <a:r>
              <a:rPr sz="1700" spc="-245" dirty="0">
                <a:latin typeface="Microsoft Sans Serif"/>
                <a:cs typeface="Microsoft Sans Serif"/>
              </a:rPr>
              <a:t>О</a:t>
            </a:r>
            <a:r>
              <a:rPr sz="1700" spc="-170" dirty="0">
                <a:latin typeface="Microsoft Sans Serif"/>
                <a:cs typeface="Microsoft Sans Serif"/>
              </a:rPr>
              <a:t>б</a:t>
            </a:r>
            <a:r>
              <a:rPr sz="1700" spc="-160" dirty="0">
                <a:latin typeface="Microsoft Sans Serif"/>
                <a:cs typeface="Microsoft Sans Serif"/>
              </a:rPr>
              <a:t>с</a:t>
            </a:r>
            <a:r>
              <a:rPr sz="1700" spc="-165" dirty="0">
                <a:latin typeface="Microsoft Sans Serif"/>
                <a:cs typeface="Microsoft Sans Serif"/>
              </a:rPr>
              <a:t>у</a:t>
            </a:r>
            <a:r>
              <a:rPr sz="1700" spc="-220" dirty="0">
                <a:latin typeface="Microsoft Sans Serif"/>
                <a:cs typeface="Microsoft Sans Serif"/>
              </a:rPr>
              <a:t>жд</a:t>
            </a:r>
            <a:r>
              <a:rPr sz="1700" spc="-185" dirty="0">
                <a:latin typeface="Microsoft Sans Serif"/>
                <a:cs typeface="Microsoft Sans Serif"/>
              </a:rPr>
              <a:t>а</a:t>
            </a:r>
            <a:r>
              <a:rPr sz="1700" spc="-190" dirty="0">
                <a:latin typeface="Microsoft Sans Serif"/>
                <a:cs typeface="Microsoft Sans Serif"/>
              </a:rPr>
              <a:t>е</a:t>
            </a:r>
            <a:r>
              <a:rPr sz="1700" spc="-240" dirty="0">
                <a:latin typeface="Microsoft Sans Serif"/>
                <a:cs typeface="Microsoft Sans Serif"/>
              </a:rPr>
              <a:t>м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95" dirty="0">
                <a:latin typeface="Microsoft Sans Serif"/>
                <a:cs typeface="Microsoft Sans Serif"/>
              </a:rPr>
              <a:t>кар</a:t>
            </a:r>
            <a:r>
              <a:rPr sz="1700" spc="-165" dirty="0">
                <a:latin typeface="Microsoft Sans Serif"/>
                <a:cs typeface="Microsoft Sans Serif"/>
              </a:rPr>
              <a:t>ти</a:t>
            </a:r>
            <a:r>
              <a:rPr sz="1700" spc="-185" dirty="0">
                <a:latin typeface="Microsoft Sans Serif"/>
                <a:cs typeface="Microsoft Sans Serif"/>
              </a:rPr>
              <a:t>н</a:t>
            </a:r>
            <a:r>
              <a:rPr sz="1700" spc="-135" dirty="0">
                <a:latin typeface="Microsoft Sans Serif"/>
                <a:cs typeface="Microsoft Sans Serif"/>
              </a:rPr>
              <a:t>ы.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90" dirty="0">
                <a:latin typeface="Microsoft Sans Serif"/>
                <a:cs typeface="Microsoft Sans Serif"/>
              </a:rPr>
              <a:t>Картин</a:t>
            </a:r>
            <a:r>
              <a:rPr sz="1700" spc="-235" dirty="0">
                <a:latin typeface="Microsoft Sans Serif"/>
                <a:cs typeface="Microsoft Sans Serif"/>
              </a:rPr>
              <a:t>ы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225" dirty="0">
                <a:latin typeface="Microsoft Sans Serif"/>
                <a:cs typeface="Microsoft Sans Serif"/>
              </a:rPr>
              <a:t>ка</a:t>
            </a:r>
            <a:r>
              <a:rPr sz="1700" spc="-210" dirty="0">
                <a:latin typeface="Microsoft Sans Serif"/>
                <a:cs typeface="Microsoft Sans Serif"/>
              </a:rPr>
              <a:t>к</a:t>
            </a:r>
            <a:r>
              <a:rPr sz="1700" spc="-50" dirty="0">
                <a:latin typeface="Microsoft Sans Serif"/>
                <a:cs typeface="Microsoft Sans Serif"/>
              </a:rPr>
              <a:t> </a:t>
            </a:r>
            <a:r>
              <a:rPr sz="1700" spc="-175" dirty="0">
                <a:latin typeface="Microsoft Sans Serif"/>
                <a:cs typeface="Microsoft Sans Serif"/>
              </a:rPr>
              <a:t>р</a:t>
            </a:r>
            <a:r>
              <a:rPr sz="1700" spc="-170" dirty="0">
                <a:latin typeface="Microsoft Sans Serif"/>
                <a:cs typeface="Microsoft Sans Serif"/>
              </a:rPr>
              <a:t>е</a:t>
            </a:r>
            <a:r>
              <a:rPr sz="1700" spc="-210" dirty="0">
                <a:latin typeface="Microsoft Sans Serif"/>
                <a:cs typeface="Microsoft Sans Serif"/>
              </a:rPr>
              <a:t>фе</a:t>
            </a:r>
            <a:r>
              <a:rPr sz="1700" spc="-165" dirty="0">
                <a:latin typeface="Microsoft Sans Serif"/>
                <a:cs typeface="Microsoft Sans Serif"/>
              </a:rPr>
              <a:t>р</a:t>
            </a:r>
            <a:r>
              <a:rPr sz="1700" spc="-175" dirty="0">
                <a:latin typeface="Microsoft Sans Serif"/>
                <a:cs typeface="Microsoft Sans Serif"/>
              </a:rPr>
              <a:t>енсы</a:t>
            </a:r>
            <a:endParaRPr sz="1700">
              <a:latin typeface="Microsoft Sans Serif"/>
              <a:cs typeface="Microsoft Sans Serif"/>
            </a:endParaRPr>
          </a:p>
          <a:p>
            <a:pPr marL="109855" marR="2858135">
              <a:lnSpc>
                <a:spcPct val="100000"/>
              </a:lnSpc>
              <a:spcBef>
                <a:spcPts val="1605"/>
              </a:spcBef>
            </a:pPr>
            <a:r>
              <a:rPr sz="1700" spc="-245" dirty="0">
                <a:latin typeface="Microsoft Sans Serif"/>
                <a:cs typeface="Microsoft Sans Serif"/>
              </a:rPr>
              <a:t>О</a:t>
            </a:r>
            <a:r>
              <a:rPr sz="1700" spc="-170" dirty="0">
                <a:latin typeface="Microsoft Sans Serif"/>
                <a:cs typeface="Microsoft Sans Serif"/>
              </a:rPr>
              <a:t>б</a:t>
            </a:r>
            <a:r>
              <a:rPr sz="1700" spc="-160" dirty="0">
                <a:latin typeface="Microsoft Sans Serif"/>
                <a:cs typeface="Microsoft Sans Serif"/>
              </a:rPr>
              <a:t>с</a:t>
            </a:r>
            <a:r>
              <a:rPr sz="1700" spc="-165" dirty="0">
                <a:latin typeface="Microsoft Sans Serif"/>
                <a:cs typeface="Microsoft Sans Serif"/>
              </a:rPr>
              <a:t>у</a:t>
            </a:r>
            <a:r>
              <a:rPr sz="1700" spc="-220" dirty="0">
                <a:latin typeface="Microsoft Sans Serif"/>
                <a:cs typeface="Microsoft Sans Serif"/>
              </a:rPr>
              <a:t>жд</a:t>
            </a:r>
            <a:r>
              <a:rPr sz="1700" spc="-185" dirty="0">
                <a:latin typeface="Microsoft Sans Serif"/>
                <a:cs typeface="Microsoft Sans Serif"/>
              </a:rPr>
              <a:t>а</a:t>
            </a:r>
            <a:r>
              <a:rPr sz="1700" spc="-145" dirty="0">
                <a:latin typeface="Microsoft Sans Serif"/>
                <a:cs typeface="Microsoft Sans Serif"/>
              </a:rPr>
              <a:t>т</a:t>
            </a:r>
            <a:r>
              <a:rPr sz="1700" spc="-160" dirty="0">
                <a:latin typeface="Microsoft Sans Serif"/>
                <a:cs typeface="Microsoft Sans Serif"/>
              </a:rPr>
              <a:t>ь</a:t>
            </a:r>
            <a:r>
              <a:rPr sz="1700" spc="-85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э</a:t>
            </a:r>
            <a:r>
              <a:rPr sz="1700" spc="-240" dirty="0">
                <a:latin typeface="Microsoft Sans Serif"/>
                <a:cs typeface="Microsoft Sans Serif"/>
              </a:rPr>
              <a:t>м</a:t>
            </a:r>
            <a:r>
              <a:rPr sz="1700" spc="-175" dirty="0">
                <a:latin typeface="Microsoft Sans Serif"/>
                <a:cs typeface="Microsoft Sans Serif"/>
              </a:rPr>
              <a:t>о</a:t>
            </a:r>
            <a:r>
              <a:rPr sz="1700" spc="-170" dirty="0">
                <a:latin typeface="Microsoft Sans Serif"/>
                <a:cs typeface="Microsoft Sans Serif"/>
              </a:rPr>
              <a:t>ц</a:t>
            </a:r>
            <a:r>
              <a:rPr sz="1700" spc="-175" dirty="0">
                <a:latin typeface="Microsoft Sans Serif"/>
                <a:cs typeface="Microsoft Sans Serif"/>
              </a:rPr>
              <a:t>ионал</a:t>
            </a:r>
            <a:r>
              <a:rPr sz="1700" spc="-160" dirty="0">
                <a:latin typeface="Microsoft Sans Serif"/>
                <a:cs typeface="Microsoft Sans Serif"/>
              </a:rPr>
              <a:t>ь</a:t>
            </a:r>
            <a:r>
              <a:rPr sz="1700" spc="-175" dirty="0">
                <a:latin typeface="Microsoft Sans Serif"/>
                <a:cs typeface="Microsoft Sans Serif"/>
              </a:rPr>
              <a:t>н</a:t>
            </a:r>
            <a:r>
              <a:rPr sz="1700" spc="-160" dirty="0">
                <a:latin typeface="Microsoft Sans Serif"/>
                <a:cs typeface="Microsoft Sans Serif"/>
              </a:rPr>
              <a:t>о</a:t>
            </a:r>
            <a:r>
              <a:rPr sz="1700" spc="-105" dirty="0">
                <a:latin typeface="Microsoft Sans Serif"/>
                <a:cs typeface="Microsoft Sans Serif"/>
              </a:rPr>
              <a:t>-</a:t>
            </a:r>
            <a:r>
              <a:rPr sz="1700" spc="-150" dirty="0">
                <a:latin typeface="Microsoft Sans Serif"/>
                <a:cs typeface="Microsoft Sans Serif"/>
              </a:rPr>
              <a:t>э</a:t>
            </a:r>
            <a:r>
              <a:rPr sz="1700" spc="-155" dirty="0">
                <a:latin typeface="Microsoft Sans Serif"/>
                <a:cs typeface="Microsoft Sans Serif"/>
              </a:rPr>
              <a:t>с</a:t>
            </a:r>
            <a:r>
              <a:rPr sz="1700" spc="-175" dirty="0">
                <a:latin typeface="Microsoft Sans Serif"/>
                <a:cs typeface="Microsoft Sans Serif"/>
              </a:rPr>
              <a:t>тетически</a:t>
            </a:r>
            <a:r>
              <a:rPr sz="1700" spc="-180" dirty="0">
                <a:latin typeface="Microsoft Sans Serif"/>
                <a:cs typeface="Microsoft Sans Serif"/>
              </a:rPr>
              <a:t>е</a:t>
            </a:r>
            <a:r>
              <a:rPr sz="1700" spc="-105" dirty="0">
                <a:latin typeface="Microsoft Sans Serif"/>
                <a:cs typeface="Microsoft Sans Serif"/>
              </a:rPr>
              <a:t> </a:t>
            </a:r>
            <a:r>
              <a:rPr sz="1700" spc="-180" dirty="0">
                <a:latin typeface="Microsoft Sans Serif"/>
                <a:cs typeface="Microsoft Sans Serif"/>
              </a:rPr>
              <a:t>пе</a:t>
            </a:r>
            <a:r>
              <a:rPr sz="1700" spc="-175" dirty="0">
                <a:latin typeface="Microsoft Sans Serif"/>
                <a:cs typeface="Microsoft Sans Serif"/>
              </a:rPr>
              <a:t>р</a:t>
            </a:r>
            <a:r>
              <a:rPr sz="1700" spc="-200" dirty="0">
                <a:latin typeface="Microsoft Sans Serif"/>
                <a:cs typeface="Microsoft Sans Serif"/>
              </a:rPr>
              <a:t>е</a:t>
            </a:r>
            <a:r>
              <a:rPr sz="1700" spc="-250" dirty="0">
                <a:latin typeface="Microsoft Sans Serif"/>
                <a:cs typeface="Microsoft Sans Serif"/>
              </a:rPr>
              <a:t>ж</a:t>
            </a:r>
            <a:r>
              <a:rPr sz="1700" spc="-145" dirty="0">
                <a:latin typeface="Microsoft Sans Serif"/>
                <a:cs typeface="Microsoft Sans Serif"/>
              </a:rPr>
              <a:t>ивания.  </a:t>
            </a:r>
            <a:r>
              <a:rPr sz="1700" spc="-185" dirty="0">
                <a:latin typeface="Microsoft Sans Serif"/>
                <a:cs typeface="Microsoft Sans Serif"/>
              </a:rPr>
              <a:t>Рисуем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нас</a:t>
            </a:r>
            <a:r>
              <a:rPr sz="1700" spc="-150" dirty="0">
                <a:latin typeface="Microsoft Sans Serif"/>
                <a:cs typeface="Microsoft Sans Serif"/>
              </a:rPr>
              <a:t>т</a:t>
            </a:r>
            <a:r>
              <a:rPr sz="1700" spc="-175" dirty="0">
                <a:latin typeface="Microsoft Sans Serif"/>
                <a:cs typeface="Microsoft Sans Serif"/>
              </a:rPr>
              <a:t>р</a:t>
            </a:r>
            <a:r>
              <a:rPr sz="1700" spc="-170" dirty="0">
                <a:latin typeface="Microsoft Sans Serif"/>
                <a:cs typeface="Microsoft Sans Serif"/>
              </a:rPr>
              <a:t>о</a:t>
            </a:r>
            <a:r>
              <a:rPr sz="1700" spc="-180" dirty="0">
                <a:latin typeface="Microsoft Sans Serif"/>
                <a:cs typeface="Microsoft Sans Serif"/>
              </a:rPr>
              <a:t>ени</a:t>
            </a:r>
            <a:r>
              <a:rPr sz="1700" spc="-170" dirty="0">
                <a:latin typeface="Microsoft Sans Serif"/>
                <a:cs typeface="Microsoft Sans Serif"/>
              </a:rPr>
              <a:t>е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и</a:t>
            </a:r>
            <a:r>
              <a:rPr sz="1700" spc="-75" dirty="0">
                <a:latin typeface="Microsoft Sans Serif"/>
                <a:cs typeface="Microsoft Sans Serif"/>
              </a:rPr>
              <a:t> </a:t>
            </a:r>
            <a:r>
              <a:rPr sz="1700" spc="-180" dirty="0">
                <a:latin typeface="Microsoft Sans Serif"/>
                <a:cs typeface="Microsoft Sans Serif"/>
              </a:rPr>
              <a:t>пе</a:t>
            </a:r>
            <a:r>
              <a:rPr sz="1700" spc="-175" dirty="0">
                <a:latin typeface="Microsoft Sans Serif"/>
                <a:cs typeface="Microsoft Sans Serif"/>
              </a:rPr>
              <a:t>р</a:t>
            </a:r>
            <a:r>
              <a:rPr sz="1700" spc="-200" dirty="0">
                <a:latin typeface="Microsoft Sans Serif"/>
                <a:cs typeface="Microsoft Sans Serif"/>
              </a:rPr>
              <a:t>е</a:t>
            </a:r>
            <a:r>
              <a:rPr sz="1700" spc="-250" dirty="0">
                <a:latin typeface="Microsoft Sans Serif"/>
                <a:cs typeface="Microsoft Sans Serif"/>
              </a:rPr>
              <a:t>ж</a:t>
            </a:r>
            <a:r>
              <a:rPr sz="1700" spc="-175" dirty="0">
                <a:latin typeface="Microsoft Sans Serif"/>
                <a:cs typeface="Microsoft Sans Serif"/>
              </a:rPr>
              <a:t>ивание</a:t>
            </a:r>
            <a:endParaRPr sz="1700">
              <a:latin typeface="Microsoft Sans Serif"/>
              <a:cs typeface="Microsoft Sans Serif"/>
            </a:endParaRPr>
          </a:p>
          <a:p>
            <a:pPr marL="109855" marR="3377565">
              <a:lnSpc>
                <a:spcPct val="100000"/>
              </a:lnSpc>
              <a:spcBef>
                <a:spcPts val="1635"/>
              </a:spcBef>
            </a:pPr>
            <a:r>
              <a:rPr sz="1700" spc="-185" dirty="0">
                <a:latin typeface="Microsoft Sans Serif"/>
                <a:cs typeface="Microsoft Sans Serif"/>
              </a:rPr>
              <a:t>Создав</a:t>
            </a:r>
            <a:r>
              <a:rPr sz="1700" spc="-175" dirty="0">
                <a:latin typeface="Microsoft Sans Serif"/>
                <a:cs typeface="Microsoft Sans Serif"/>
              </a:rPr>
              <a:t>а</a:t>
            </a:r>
            <a:r>
              <a:rPr sz="1700" spc="-145" dirty="0">
                <a:latin typeface="Microsoft Sans Serif"/>
                <a:cs typeface="Microsoft Sans Serif"/>
              </a:rPr>
              <a:t>т</a:t>
            </a:r>
            <a:r>
              <a:rPr sz="1700" spc="-160" dirty="0">
                <a:latin typeface="Microsoft Sans Serif"/>
                <a:cs typeface="Microsoft Sans Serif"/>
              </a:rPr>
              <a:t>ь</a:t>
            </a:r>
            <a:r>
              <a:rPr sz="1700" spc="-105" dirty="0">
                <a:latin typeface="Microsoft Sans Serif"/>
                <a:cs typeface="Microsoft Sans Serif"/>
              </a:rPr>
              <a:t> </a:t>
            </a:r>
            <a:r>
              <a:rPr sz="1700" spc="-175" dirty="0">
                <a:latin typeface="Microsoft Sans Serif"/>
                <a:cs typeface="Microsoft Sans Serif"/>
              </a:rPr>
              <a:t>б</a:t>
            </a:r>
            <a:r>
              <a:rPr sz="1700" spc="-165" dirty="0">
                <a:latin typeface="Microsoft Sans Serif"/>
                <a:cs typeface="Microsoft Sans Serif"/>
              </a:rPr>
              <a:t>о</a:t>
            </a:r>
            <a:r>
              <a:rPr sz="1700" spc="-145" dirty="0">
                <a:latin typeface="Microsoft Sans Serif"/>
                <a:cs typeface="Microsoft Sans Serif"/>
              </a:rPr>
              <a:t>г</a:t>
            </a:r>
            <a:r>
              <a:rPr sz="1700" spc="-160" dirty="0">
                <a:latin typeface="Microsoft Sans Serif"/>
                <a:cs typeface="Microsoft Sans Serif"/>
              </a:rPr>
              <a:t>ату</a:t>
            </a:r>
            <a:r>
              <a:rPr sz="1700" spc="-225" dirty="0">
                <a:latin typeface="Microsoft Sans Serif"/>
                <a:cs typeface="Microsoft Sans Serif"/>
              </a:rPr>
              <a:t>ю</a:t>
            </a:r>
            <a:r>
              <a:rPr sz="1700" spc="-70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с</a:t>
            </a:r>
            <a:r>
              <a:rPr sz="1700" spc="-175" dirty="0">
                <a:latin typeface="Microsoft Sans Serif"/>
                <a:cs typeface="Microsoft Sans Serif"/>
              </a:rPr>
              <a:t>р</a:t>
            </a:r>
            <a:r>
              <a:rPr sz="1700" spc="-170" dirty="0">
                <a:latin typeface="Microsoft Sans Serif"/>
                <a:cs typeface="Microsoft Sans Serif"/>
              </a:rPr>
              <a:t>е</a:t>
            </a:r>
            <a:r>
              <a:rPr sz="1700" spc="-140" dirty="0">
                <a:latin typeface="Microsoft Sans Serif"/>
                <a:cs typeface="Microsoft Sans Serif"/>
              </a:rPr>
              <a:t>ду,</a:t>
            </a:r>
            <a:r>
              <a:rPr sz="1700" spc="-70" dirty="0">
                <a:latin typeface="Microsoft Sans Serif"/>
                <a:cs typeface="Microsoft Sans Serif"/>
              </a:rPr>
              <a:t> </a:t>
            </a:r>
            <a:r>
              <a:rPr sz="1700" spc="-185" dirty="0">
                <a:latin typeface="Microsoft Sans Serif"/>
                <a:cs typeface="Microsoft Sans Serif"/>
              </a:rPr>
              <a:t>н</a:t>
            </a:r>
            <a:r>
              <a:rPr sz="1700" spc="-175" dirty="0">
                <a:latin typeface="Microsoft Sans Serif"/>
                <a:cs typeface="Microsoft Sans Serif"/>
              </a:rPr>
              <a:t>асы</a:t>
            </a:r>
            <a:r>
              <a:rPr sz="1700" spc="-229" dirty="0">
                <a:latin typeface="Microsoft Sans Serif"/>
                <a:cs typeface="Microsoft Sans Serif"/>
              </a:rPr>
              <a:t>щ</a:t>
            </a:r>
            <a:r>
              <a:rPr sz="1700" spc="-180" dirty="0">
                <a:latin typeface="Microsoft Sans Serif"/>
                <a:cs typeface="Microsoft Sans Serif"/>
              </a:rPr>
              <a:t>енн</a:t>
            </a:r>
            <a:r>
              <a:rPr sz="1700" spc="-165" dirty="0">
                <a:latin typeface="Microsoft Sans Serif"/>
                <a:cs typeface="Microsoft Sans Serif"/>
              </a:rPr>
              <a:t>у</a:t>
            </a:r>
            <a:r>
              <a:rPr sz="1700" spc="-125" dirty="0">
                <a:latin typeface="Microsoft Sans Serif"/>
                <a:cs typeface="Microsoft Sans Serif"/>
              </a:rPr>
              <a:t>ю  </a:t>
            </a:r>
            <a:r>
              <a:rPr sz="1700" spc="-190" dirty="0">
                <a:latin typeface="Microsoft Sans Serif"/>
                <a:cs typeface="Microsoft Sans Serif"/>
              </a:rPr>
              <a:t>разнообразными</a:t>
            </a:r>
            <a:r>
              <a:rPr sz="1700" spc="-185" dirty="0">
                <a:latin typeface="Microsoft Sans Serif"/>
                <a:cs typeface="Microsoft Sans Serif"/>
              </a:rPr>
              <a:t> материалами</a:t>
            </a:r>
            <a:r>
              <a:rPr sz="1700" spc="-180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для </a:t>
            </a:r>
            <a:r>
              <a:rPr sz="1700" spc="-160" dirty="0">
                <a:latin typeface="Microsoft Sans Serif"/>
                <a:cs typeface="Microsoft Sans Serif"/>
              </a:rPr>
              <a:t>творчества, </a:t>
            </a:r>
            <a:r>
              <a:rPr sz="1700" spc="-440" dirty="0">
                <a:latin typeface="Microsoft Sans Serif"/>
                <a:cs typeface="Microsoft Sans Serif"/>
              </a:rPr>
              <a:t> </a:t>
            </a:r>
            <a:r>
              <a:rPr sz="1700" spc="-180" dirty="0">
                <a:latin typeface="Microsoft Sans Serif"/>
                <a:cs typeface="Microsoft Sans Serif"/>
              </a:rPr>
              <a:t>которые</a:t>
            </a:r>
            <a:r>
              <a:rPr sz="1700" spc="-90" dirty="0">
                <a:latin typeface="Microsoft Sans Serif"/>
                <a:cs typeface="Microsoft Sans Serif"/>
              </a:rPr>
              <a:t> </a:t>
            </a:r>
            <a:r>
              <a:rPr sz="1700" spc="-160" dirty="0">
                <a:latin typeface="Microsoft Sans Serif"/>
                <a:cs typeface="Microsoft Sans Serif"/>
              </a:rPr>
              <a:t>все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85" dirty="0">
                <a:latin typeface="Microsoft Sans Serif"/>
                <a:cs typeface="Microsoft Sans Serif"/>
              </a:rPr>
              <a:t>время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находятся</a:t>
            </a:r>
            <a:r>
              <a:rPr sz="1700" spc="-85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в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доступе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55" dirty="0">
                <a:latin typeface="Microsoft Sans Serif"/>
                <a:cs typeface="Microsoft Sans Serif"/>
              </a:rPr>
              <a:t>у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детей</a:t>
            </a:r>
            <a:endParaRPr sz="17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136" y="3921252"/>
            <a:ext cx="318515" cy="27736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870447" y="1485900"/>
            <a:ext cx="2627630" cy="3467100"/>
            <a:chOff x="5870447" y="1485900"/>
            <a:chExt cx="2627630" cy="34671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0447" y="1485900"/>
              <a:ext cx="2627376" cy="34671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96355" y="1511807"/>
              <a:ext cx="2520695" cy="33604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8094" y="765175"/>
            <a:ext cx="67132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85" dirty="0">
                <a:solidFill>
                  <a:srgbClr val="C00000"/>
                </a:solidFill>
                <a:latin typeface="Arial"/>
                <a:cs typeface="Arial"/>
              </a:rPr>
              <a:t>Как</a:t>
            </a:r>
            <a:r>
              <a:rPr sz="18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10" dirty="0">
                <a:solidFill>
                  <a:srgbClr val="C00000"/>
                </a:solidFill>
                <a:latin typeface="Arial"/>
                <a:cs typeface="Arial"/>
              </a:rPr>
              <a:t>должна</a:t>
            </a:r>
            <a:r>
              <a:rPr sz="18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быть</a:t>
            </a:r>
            <a:r>
              <a:rPr sz="18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организована</a:t>
            </a:r>
            <a:r>
              <a:rPr sz="18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изобразительная</a:t>
            </a:r>
            <a:r>
              <a:rPr sz="1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85" dirty="0">
                <a:solidFill>
                  <a:srgbClr val="C00000"/>
                </a:solidFill>
                <a:latin typeface="Arial"/>
                <a:cs typeface="Arial"/>
              </a:rPr>
              <a:t>деятельность,</a:t>
            </a:r>
            <a:r>
              <a:rPr sz="18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чтобы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соответствовать</a:t>
            </a:r>
            <a:r>
              <a:rPr sz="18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требованиям</a:t>
            </a:r>
            <a:r>
              <a:rPr sz="1800" b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29" dirty="0">
                <a:solidFill>
                  <a:srgbClr val="C00000"/>
                </a:solidFill>
                <a:latin typeface="Arial"/>
                <a:cs typeface="Arial"/>
              </a:rPr>
              <a:t>ФГОС</a:t>
            </a:r>
            <a:r>
              <a:rPr sz="18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40" dirty="0">
                <a:solidFill>
                  <a:srgbClr val="C00000"/>
                </a:solidFill>
                <a:latin typeface="Arial"/>
                <a:cs typeface="Arial"/>
              </a:rPr>
              <a:t>ДО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62782" y="1390269"/>
            <a:ext cx="365125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80" dirty="0">
                <a:latin typeface="Arial"/>
                <a:cs typeface="Arial"/>
              </a:rPr>
              <a:t>Д</a:t>
            </a:r>
            <a:r>
              <a:rPr sz="1400" b="1" spc="-150" dirty="0">
                <a:latin typeface="Arial"/>
                <a:cs typeface="Arial"/>
              </a:rPr>
              <a:t>е</a:t>
            </a:r>
            <a:r>
              <a:rPr sz="1400" b="1" spc="-170" dirty="0">
                <a:latin typeface="Arial"/>
                <a:cs typeface="Arial"/>
              </a:rPr>
              <a:t>мо</a:t>
            </a:r>
            <a:r>
              <a:rPr sz="1400" b="1" spc="-150" dirty="0">
                <a:latin typeface="Arial"/>
                <a:cs typeface="Arial"/>
              </a:rPr>
              <a:t>нстри</a:t>
            </a:r>
            <a:r>
              <a:rPr sz="1400" b="1" spc="-165" dirty="0">
                <a:latin typeface="Arial"/>
                <a:cs typeface="Arial"/>
              </a:rPr>
              <a:t>р</a:t>
            </a:r>
            <a:r>
              <a:rPr sz="1400" b="1" spc="-155" dirty="0">
                <a:latin typeface="Arial"/>
                <a:cs typeface="Arial"/>
              </a:rPr>
              <a:t>о</a:t>
            </a:r>
            <a:r>
              <a:rPr sz="1400" b="1" spc="-170" dirty="0">
                <a:latin typeface="Arial"/>
                <a:cs typeface="Arial"/>
              </a:rPr>
              <a:t>в</a:t>
            </a:r>
            <a:r>
              <a:rPr sz="1400" b="1" spc="-145" dirty="0">
                <a:latin typeface="Arial"/>
                <a:cs typeface="Arial"/>
              </a:rPr>
              <a:t>а</a:t>
            </a:r>
            <a:r>
              <a:rPr sz="1400" b="1" spc="-140" dirty="0">
                <a:latin typeface="Arial"/>
                <a:cs typeface="Arial"/>
              </a:rPr>
              <a:t>ть</a:t>
            </a:r>
            <a:r>
              <a:rPr sz="1400" b="1" spc="-114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богатые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культ</a:t>
            </a:r>
            <a:r>
              <a:rPr sz="1400" b="1" spc="-150" dirty="0">
                <a:latin typeface="Arial"/>
                <a:cs typeface="Arial"/>
              </a:rPr>
              <a:t>у</a:t>
            </a:r>
            <a:r>
              <a:rPr sz="1400" b="1" spc="-155" dirty="0">
                <a:latin typeface="Arial"/>
                <a:cs typeface="Arial"/>
              </a:rPr>
              <a:t>р</a:t>
            </a:r>
            <a:r>
              <a:rPr sz="1400" b="1" spc="-140" dirty="0">
                <a:latin typeface="Arial"/>
                <a:cs typeface="Arial"/>
              </a:rPr>
              <a:t>н</a:t>
            </a:r>
            <a:r>
              <a:rPr sz="1400" b="1" spc="-190" dirty="0">
                <a:latin typeface="Arial"/>
                <a:cs typeface="Arial"/>
              </a:rPr>
              <a:t>ы</a:t>
            </a:r>
            <a:r>
              <a:rPr sz="1400" b="1" spc="-140" dirty="0">
                <a:latin typeface="Arial"/>
                <a:cs typeface="Arial"/>
              </a:rPr>
              <a:t>е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spc="-160" dirty="0">
                <a:latin typeface="Arial"/>
                <a:cs typeface="Arial"/>
              </a:rPr>
              <a:t>п</a:t>
            </a:r>
            <a:r>
              <a:rPr sz="1400" b="1" spc="-155" dirty="0">
                <a:latin typeface="Arial"/>
                <a:cs typeface="Arial"/>
              </a:rPr>
              <a:t>р</a:t>
            </a:r>
            <a:r>
              <a:rPr sz="1400" b="1" spc="-160" dirty="0">
                <a:latin typeface="Arial"/>
                <a:cs typeface="Arial"/>
              </a:rPr>
              <a:t>имеры</a:t>
            </a:r>
            <a:r>
              <a:rPr sz="1400" b="1" spc="-70" dirty="0">
                <a:latin typeface="Arial"/>
                <a:cs typeface="Arial"/>
              </a:rPr>
              <a:t>.  </a:t>
            </a:r>
            <a:r>
              <a:rPr sz="1400" b="1" spc="-195" dirty="0">
                <a:latin typeface="Arial"/>
                <a:cs typeface="Arial"/>
              </a:rPr>
              <a:t>О</a:t>
            </a:r>
            <a:r>
              <a:rPr sz="1400" b="1" spc="-155" dirty="0">
                <a:latin typeface="Arial"/>
                <a:cs typeface="Arial"/>
              </a:rPr>
              <a:t>б</a:t>
            </a:r>
            <a:r>
              <a:rPr sz="1400" b="1" spc="-150" dirty="0">
                <a:latin typeface="Arial"/>
                <a:cs typeface="Arial"/>
              </a:rPr>
              <a:t>с</a:t>
            </a:r>
            <a:r>
              <a:rPr sz="1400" b="1" spc="-160" dirty="0">
                <a:latin typeface="Arial"/>
                <a:cs typeface="Arial"/>
              </a:rPr>
              <a:t>ужда</a:t>
            </a:r>
            <a:r>
              <a:rPr sz="1400" b="1" spc="-150" dirty="0">
                <a:latin typeface="Arial"/>
                <a:cs typeface="Arial"/>
              </a:rPr>
              <a:t>е</a:t>
            </a:r>
            <a:r>
              <a:rPr sz="1400" b="1" spc="-185" dirty="0">
                <a:latin typeface="Arial"/>
                <a:cs typeface="Arial"/>
              </a:rPr>
              <a:t>м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картин</a:t>
            </a:r>
            <a:r>
              <a:rPr sz="1400" b="1" spc="-204" dirty="0">
                <a:latin typeface="Arial"/>
                <a:cs typeface="Arial"/>
              </a:rPr>
              <a:t>ы</a:t>
            </a:r>
            <a:r>
              <a:rPr sz="1400" b="1" spc="-70" dirty="0">
                <a:latin typeface="Arial"/>
                <a:cs typeface="Arial"/>
              </a:rPr>
              <a:t>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К</a:t>
            </a:r>
            <a:r>
              <a:rPr sz="1400" b="1" spc="-145" dirty="0">
                <a:latin typeface="Arial"/>
                <a:cs typeface="Arial"/>
              </a:rPr>
              <a:t>а</a:t>
            </a:r>
            <a:r>
              <a:rPr sz="1400" b="1" spc="-155" dirty="0">
                <a:latin typeface="Arial"/>
                <a:cs typeface="Arial"/>
              </a:rPr>
              <a:t>р</a:t>
            </a:r>
            <a:r>
              <a:rPr sz="1400" b="1" spc="-150" dirty="0">
                <a:latin typeface="Arial"/>
                <a:cs typeface="Arial"/>
              </a:rPr>
              <a:t>тины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ка</a:t>
            </a:r>
            <a:r>
              <a:rPr sz="1400" b="1" spc="-125" dirty="0">
                <a:latin typeface="Arial"/>
                <a:cs typeface="Arial"/>
              </a:rPr>
              <a:t>к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р</a:t>
            </a:r>
            <a:r>
              <a:rPr sz="1400" b="1" spc="-145" dirty="0">
                <a:latin typeface="Arial"/>
                <a:cs typeface="Arial"/>
              </a:rPr>
              <a:t>е</a:t>
            </a:r>
            <a:r>
              <a:rPr sz="1400" b="1" spc="-160" dirty="0">
                <a:latin typeface="Arial"/>
                <a:cs typeface="Arial"/>
              </a:rPr>
              <a:t>ферен</a:t>
            </a:r>
            <a:r>
              <a:rPr sz="1400" b="1" spc="-150" dirty="0">
                <a:latin typeface="Arial"/>
                <a:cs typeface="Arial"/>
              </a:rPr>
              <a:t>с</a:t>
            </a:r>
            <a:r>
              <a:rPr sz="1400" b="1" spc="-170" dirty="0">
                <a:latin typeface="Arial"/>
                <a:cs typeface="Arial"/>
              </a:rPr>
              <a:t>ы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60947" y="1836418"/>
            <a:ext cx="2324100" cy="3183890"/>
            <a:chOff x="6060947" y="1836418"/>
            <a:chExt cx="2324100" cy="31838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0947" y="1836418"/>
              <a:ext cx="2324100" cy="31836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6855" y="1862327"/>
              <a:ext cx="2217420" cy="307695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88263" y="1763267"/>
            <a:ext cx="5410200" cy="3255645"/>
            <a:chOff x="588263" y="1763267"/>
            <a:chExt cx="5410200" cy="325564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263" y="1763267"/>
              <a:ext cx="2375916" cy="32552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171" y="1789175"/>
              <a:ext cx="2269236" cy="31485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88563" y="1996439"/>
              <a:ext cx="3009900" cy="27340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8939" y="920241"/>
            <a:ext cx="2066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165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8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арисова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ь</a:t>
            </a:r>
            <a:r>
              <a:rPr sz="1800" b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све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?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880" y="1414272"/>
            <a:ext cx="4604004" cy="324764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5815" y="1427988"/>
            <a:ext cx="3220212" cy="322021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8540" y="4691583"/>
            <a:ext cx="109982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65" dirty="0">
                <a:latin typeface="Microsoft Sans Serif"/>
                <a:cs typeface="Microsoft Sans Serif"/>
              </a:rPr>
              <a:t>Р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195" dirty="0">
                <a:latin typeface="Microsoft Sans Serif"/>
                <a:cs typeface="Microsoft Sans Serif"/>
              </a:rPr>
              <a:t>м</a:t>
            </a:r>
            <a:r>
              <a:rPr sz="1400" spc="-165" dirty="0">
                <a:latin typeface="Microsoft Sans Serif"/>
                <a:cs typeface="Microsoft Sans Serif"/>
              </a:rPr>
              <a:t>е</a:t>
            </a:r>
            <a:r>
              <a:rPr sz="1400" spc="-140" dirty="0">
                <a:latin typeface="Microsoft Sans Serif"/>
                <a:cs typeface="Microsoft Sans Serif"/>
              </a:rPr>
              <a:t>о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65" dirty="0">
                <a:latin typeface="Microsoft Sans Serif"/>
                <a:cs typeface="Microsoft Sans Serif"/>
              </a:rPr>
              <a:t>Р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45" dirty="0">
                <a:latin typeface="Microsoft Sans Serif"/>
                <a:cs typeface="Microsoft Sans Serif"/>
              </a:rPr>
              <a:t>д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145" dirty="0">
                <a:latin typeface="Microsoft Sans Serif"/>
                <a:cs typeface="Microsoft Sans Serif"/>
              </a:rPr>
              <a:t>ндо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72810" y="4739132"/>
            <a:ext cx="11499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85" dirty="0">
                <a:latin typeface="Microsoft Sans Serif"/>
                <a:cs typeface="Microsoft Sans Serif"/>
              </a:rPr>
              <a:t>Ло</a:t>
            </a:r>
            <a:r>
              <a:rPr sz="1400" spc="-170" dirty="0">
                <a:latin typeface="Microsoft Sans Serif"/>
                <a:cs typeface="Microsoft Sans Serif"/>
              </a:rPr>
              <a:t>р</a:t>
            </a:r>
            <a:r>
              <a:rPr sz="1400" spc="-145" dirty="0">
                <a:latin typeface="Microsoft Sans Serif"/>
                <a:cs typeface="Microsoft Sans Serif"/>
              </a:rPr>
              <a:t>ан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80" dirty="0">
                <a:latin typeface="Microsoft Sans Serif"/>
                <a:cs typeface="Microsoft Sans Serif"/>
              </a:rPr>
              <a:t>П</a:t>
            </a:r>
            <a:r>
              <a:rPr sz="1400" spc="-150" dirty="0">
                <a:latin typeface="Microsoft Sans Serif"/>
                <a:cs typeface="Microsoft Sans Serif"/>
              </a:rPr>
              <a:t>а</a:t>
            </a:r>
            <a:r>
              <a:rPr sz="1400" spc="-145" dirty="0">
                <a:latin typeface="Microsoft Sans Serif"/>
                <a:cs typeface="Microsoft Sans Serif"/>
              </a:rPr>
              <a:t>р</a:t>
            </a:r>
            <a:r>
              <a:rPr sz="1400" spc="-140" dirty="0">
                <a:latin typeface="Microsoft Sans Serif"/>
                <a:cs typeface="Microsoft Sans Serif"/>
              </a:rPr>
              <a:t>селье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8939" y="920241"/>
            <a:ext cx="2066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165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8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арисова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ь</a:t>
            </a:r>
            <a:r>
              <a:rPr sz="1800" b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све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?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8540" y="4473651"/>
            <a:ext cx="9201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5" dirty="0">
                <a:latin typeface="Microsoft Sans Serif"/>
                <a:cs typeface="Microsoft Sans Serif"/>
              </a:rPr>
              <a:t>Илья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Ибря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25466" y="4431893"/>
            <a:ext cx="12636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latin typeface="Microsoft Sans Serif"/>
                <a:cs typeface="Microsoft Sans Serif"/>
              </a:rPr>
              <a:t>Сте</a:t>
            </a:r>
            <a:r>
              <a:rPr sz="1400" spc="-165" dirty="0">
                <a:latin typeface="Microsoft Sans Serif"/>
                <a:cs typeface="Microsoft Sans Serif"/>
              </a:rPr>
              <a:t>фан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Вас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55" dirty="0">
                <a:latin typeface="Microsoft Sans Serif"/>
                <a:cs typeface="Microsoft Sans Serif"/>
              </a:rPr>
              <a:t>мент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836" y="1495044"/>
            <a:ext cx="3896867" cy="28727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3147" y="1918716"/>
            <a:ext cx="4133088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807" y="802640"/>
            <a:ext cx="21869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75" dirty="0">
                <a:solidFill>
                  <a:srgbClr val="C00000"/>
                </a:solidFill>
              </a:rPr>
              <a:t>В</a:t>
            </a:r>
            <a:r>
              <a:rPr sz="2100" spc="-235" dirty="0">
                <a:solidFill>
                  <a:srgbClr val="C00000"/>
                </a:solidFill>
              </a:rPr>
              <a:t>о</a:t>
            </a:r>
            <a:r>
              <a:rPr sz="2100" spc="-240" dirty="0">
                <a:solidFill>
                  <a:srgbClr val="C00000"/>
                </a:solidFill>
              </a:rPr>
              <a:t>змо</a:t>
            </a:r>
            <a:r>
              <a:rPr sz="2100" spc="-265" dirty="0">
                <a:solidFill>
                  <a:srgbClr val="C00000"/>
                </a:solidFill>
              </a:rPr>
              <a:t>ж</a:t>
            </a:r>
            <a:r>
              <a:rPr sz="2100" spc="-229" dirty="0">
                <a:solidFill>
                  <a:srgbClr val="C00000"/>
                </a:solidFill>
              </a:rPr>
              <a:t>н</a:t>
            </a:r>
            <a:r>
              <a:rPr sz="2100" spc="-235" dirty="0">
                <a:solidFill>
                  <a:srgbClr val="C00000"/>
                </a:solidFill>
              </a:rPr>
              <a:t>о</a:t>
            </a:r>
            <a:r>
              <a:rPr sz="2100" spc="-204" dirty="0">
                <a:solidFill>
                  <a:srgbClr val="C00000"/>
                </a:solidFill>
              </a:rPr>
              <a:t>ст</a:t>
            </a:r>
            <a:r>
              <a:rPr sz="2100" spc="-235" dirty="0">
                <a:solidFill>
                  <a:srgbClr val="C00000"/>
                </a:solidFill>
              </a:rPr>
              <a:t>и</a:t>
            </a:r>
            <a:r>
              <a:rPr sz="2100" spc="-125" dirty="0">
                <a:solidFill>
                  <a:srgbClr val="C00000"/>
                </a:solidFill>
              </a:rPr>
              <a:t> </a:t>
            </a:r>
            <a:r>
              <a:rPr sz="2100" spc="-250" dirty="0">
                <a:solidFill>
                  <a:srgbClr val="C00000"/>
                </a:solidFill>
              </a:rPr>
              <a:t>Р</a:t>
            </a:r>
            <a:r>
              <a:rPr sz="2100" spc="-265" dirty="0">
                <a:solidFill>
                  <a:srgbClr val="C00000"/>
                </a:solidFill>
              </a:rPr>
              <a:t>П</a:t>
            </a:r>
            <a:r>
              <a:rPr sz="2100" spc="-275" dirty="0">
                <a:solidFill>
                  <a:srgbClr val="C00000"/>
                </a:solidFill>
              </a:rPr>
              <a:t>ПС</a:t>
            </a:r>
            <a:endParaRPr sz="21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1203960"/>
            <a:ext cx="2735580" cy="36484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1216152"/>
            <a:ext cx="3576828" cy="364845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3595115"/>
            <a:ext cx="630936" cy="63093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94308" y="3588765"/>
            <a:ext cx="12674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36550">
              <a:lnSpc>
                <a:spcPct val="100000"/>
              </a:lnSpc>
              <a:spcBef>
                <a:spcPts val="95"/>
              </a:spcBef>
            </a:pPr>
            <a:r>
              <a:rPr sz="1000" b="1" spc="-114" dirty="0">
                <a:latin typeface="Arial"/>
                <a:cs typeface="Arial"/>
              </a:rPr>
              <a:t>Реко</a:t>
            </a:r>
            <a:r>
              <a:rPr sz="1000" b="1" spc="-145" dirty="0">
                <a:latin typeface="Arial"/>
                <a:cs typeface="Arial"/>
              </a:rPr>
              <a:t>м</a:t>
            </a:r>
            <a:r>
              <a:rPr sz="1000" b="1" spc="-114" dirty="0">
                <a:latin typeface="Arial"/>
                <a:cs typeface="Arial"/>
              </a:rPr>
              <a:t>ендации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по  </a:t>
            </a:r>
            <a:r>
              <a:rPr sz="1000" b="1" spc="-125" dirty="0">
                <a:latin typeface="Arial"/>
                <a:cs typeface="Arial"/>
              </a:rPr>
              <a:t>формированию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00" b="1" spc="-114" dirty="0">
                <a:latin typeface="Arial"/>
                <a:cs typeface="Arial"/>
              </a:rPr>
              <a:t>ин</a:t>
            </a:r>
            <a:r>
              <a:rPr sz="1000" b="1" spc="-160" dirty="0">
                <a:latin typeface="Arial"/>
                <a:cs typeface="Arial"/>
              </a:rPr>
              <a:t>ф</a:t>
            </a:r>
            <a:r>
              <a:rPr sz="1000" b="1" spc="-114" dirty="0">
                <a:latin typeface="Arial"/>
                <a:cs typeface="Arial"/>
              </a:rPr>
              <a:t>р</a:t>
            </a:r>
            <a:r>
              <a:rPr sz="1000" b="1" spc="-110" dirty="0">
                <a:latin typeface="Arial"/>
                <a:cs typeface="Arial"/>
              </a:rPr>
              <a:t>а</a:t>
            </a:r>
            <a:r>
              <a:rPr sz="1000" b="1" spc="-105" dirty="0">
                <a:latin typeface="Arial"/>
                <a:cs typeface="Arial"/>
              </a:rPr>
              <a:t>с</a:t>
            </a:r>
            <a:r>
              <a:rPr sz="1000" b="1" spc="-95" dirty="0">
                <a:latin typeface="Arial"/>
                <a:cs typeface="Arial"/>
              </a:rPr>
              <a:t>т</a:t>
            </a:r>
            <a:r>
              <a:rPr sz="1000" b="1" spc="-114" dirty="0">
                <a:latin typeface="Arial"/>
                <a:cs typeface="Arial"/>
              </a:rPr>
              <a:t>р</a:t>
            </a:r>
            <a:r>
              <a:rPr sz="1000" b="1" spc="-105" dirty="0">
                <a:latin typeface="Arial"/>
                <a:cs typeface="Arial"/>
              </a:rPr>
              <a:t>укту</a:t>
            </a:r>
            <a:r>
              <a:rPr sz="1000" b="1" spc="-114" dirty="0">
                <a:latin typeface="Arial"/>
                <a:cs typeface="Arial"/>
              </a:rPr>
              <a:t>р</a:t>
            </a:r>
            <a:r>
              <a:rPr sz="1000" b="1" spc="-125" dirty="0">
                <a:latin typeface="Arial"/>
                <a:cs typeface="Arial"/>
              </a:rPr>
              <a:t>ы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spc="-145" dirty="0">
                <a:latin typeface="Arial"/>
                <a:cs typeface="Arial"/>
              </a:rPr>
              <a:t>Д</a:t>
            </a:r>
            <a:r>
              <a:rPr sz="1000" b="1" spc="-150" dirty="0">
                <a:latin typeface="Arial"/>
                <a:cs typeface="Arial"/>
              </a:rPr>
              <a:t>О</a:t>
            </a:r>
            <a:r>
              <a:rPr sz="1000" b="1" spc="-145" dirty="0">
                <a:latin typeface="Arial"/>
                <a:cs typeface="Arial"/>
              </a:rPr>
              <a:t>О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и  </a:t>
            </a:r>
            <a:r>
              <a:rPr sz="1000" b="1" spc="-100" dirty="0">
                <a:latin typeface="Arial"/>
                <a:cs typeface="Arial"/>
              </a:rPr>
              <a:t>к</a:t>
            </a:r>
            <a:r>
              <a:rPr sz="1000" b="1" spc="-114" dirty="0">
                <a:latin typeface="Arial"/>
                <a:cs typeface="Arial"/>
              </a:rPr>
              <a:t>о</a:t>
            </a:r>
            <a:r>
              <a:rPr sz="1000" b="1" spc="-145" dirty="0">
                <a:latin typeface="Arial"/>
                <a:cs typeface="Arial"/>
              </a:rPr>
              <a:t>м</a:t>
            </a:r>
            <a:r>
              <a:rPr sz="1000" b="1" spc="-110" dirty="0">
                <a:latin typeface="Arial"/>
                <a:cs typeface="Arial"/>
              </a:rPr>
              <a:t>плектаци</a:t>
            </a:r>
            <a:r>
              <a:rPr sz="1000" b="1" spc="-114" dirty="0">
                <a:latin typeface="Arial"/>
                <a:cs typeface="Arial"/>
              </a:rPr>
              <a:t>и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120" dirty="0">
                <a:latin typeface="Arial"/>
                <a:cs typeface="Arial"/>
              </a:rPr>
              <a:t>У</a:t>
            </a:r>
            <a:r>
              <a:rPr sz="1000" b="1" spc="-155" dirty="0">
                <a:latin typeface="Arial"/>
                <a:cs typeface="Arial"/>
              </a:rPr>
              <a:t>М</a:t>
            </a:r>
            <a:r>
              <a:rPr sz="1000" b="1" spc="-114" dirty="0">
                <a:latin typeface="Arial"/>
                <a:cs typeface="Arial"/>
              </a:rPr>
              <a:t>К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-114" dirty="0">
                <a:latin typeface="Arial"/>
                <a:cs typeface="Arial"/>
              </a:rPr>
              <a:t>в</a:t>
            </a:r>
            <a:endParaRPr sz="1000">
              <a:latin typeface="Arial"/>
              <a:cs typeface="Arial"/>
            </a:endParaRPr>
          </a:p>
          <a:p>
            <a:pPr marL="12700" marR="302895">
              <a:lnSpc>
                <a:spcPct val="100000"/>
              </a:lnSpc>
            </a:pPr>
            <a:r>
              <a:rPr sz="1000" b="1" spc="-110" dirty="0">
                <a:latin typeface="Arial"/>
                <a:cs typeface="Arial"/>
              </a:rPr>
              <a:t>целях</a:t>
            </a:r>
            <a:r>
              <a:rPr sz="1000" b="1" spc="-60" dirty="0">
                <a:latin typeface="Arial"/>
                <a:cs typeface="Arial"/>
              </a:rPr>
              <a:t> </a:t>
            </a:r>
            <a:r>
              <a:rPr sz="1000" b="1" spc="-114" dirty="0">
                <a:latin typeface="Arial"/>
                <a:cs typeface="Arial"/>
              </a:rPr>
              <a:t>р</a:t>
            </a:r>
            <a:r>
              <a:rPr sz="1000" b="1" spc="-110" dirty="0">
                <a:latin typeface="Arial"/>
                <a:cs typeface="Arial"/>
              </a:rPr>
              <a:t>еализац</a:t>
            </a:r>
            <a:r>
              <a:rPr sz="1000" b="1" spc="-85" dirty="0">
                <a:latin typeface="Arial"/>
                <a:cs typeface="Arial"/>
              </a:rPr>
              <a:t>ии  </a:t>
            </a:r>
            <a:r>
              <a:rPr sz="1000" b="1" spc="-114" dirty="0">
                <a:latin typeface="Arial"/>
                <a:cs typeface="Arial"/>
              </a:rPr>
              <a:t>образовательных</a:t>
            </a:r>
            <a:endParaRPr sz="1000">
              <a:latin typeface="Arial"/>
              <a:cs typeface="Arial"/>
            </a:endParaRPr>
          </a:p>
          <a:p>
            <a:pPr marL="12700" marR="15240">
              <a:lnSpc>
                <a:spcPct val="100000"/>
              </a:lnSpc>
            </a:pPr>
            <a:r>
              <a:rPr sz="1000" b="1" spc="-120" dirty="0">
                <a:latin typeface="Arial"/>
                <a:cs typeface="Arial"/>
              </a:rPr>
              <a:t>п</a:t>
            </a:r>
            <a:r>
              <a:rPr sz="1000" b="1" spc="-114" dirty="0">
                <a:latin typeface="Arial"/>
                <a:cs typeface="Arial"/>
              </a:rPr>
              <a:t>ро</a:t>
            </a:r>
            <a:r>
              <a:rPr sz="1000" b="1" spc="-85" dirty="0">
                <a:latin typeface="Arial"/>
                <a:cs typeface="Arial"/>
              </a:rPr>
              <a:t>г</a:t>
            </a:r>
            <a:r>
              <a:rPr sz="1000" b="1" spc="-114" dirty="0">
                <a:latin typeface="Arial"/>
                <a:cs typeface="Arial"/>
              </a:rPr>
              <a:t>р</a:t>
            </a:r>
            <a:r>
              <a:rPr sz="1000" b="1" spc="-125" dirty="0">
                <a:latin typeface="Arial"/>
                <a:cs typeface="Arial"/>
              </a:rPr>
              <a:t>ам</a:t>
            </a:r>
            <a:r>
              <a:rPr sz="1000" b="1" spc="-140" dirty="0">
                <a:latin typeface="Arial"/>
                <a:cs typeface="Arial"/>
              </a:rPr>
              <a:t>м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114" dirty="0">
                <a:latin typeface="Arial"/>
                <a:cs typeface="Arial"/>
              </a:rPr>
              <a:t>до</a:t>
            </a:r>
            <a:r>
              <a:rPr sz="1000" b="1" spc="-150" dirty="0">
                <a:latin typeface="Arial"/>
                <a:cs typeface="Arial"/>
              </a:rPr>
              <a:t>ш</a:t>
            </a:r>
            <a:r>
              <a:rPr sz="1000" b="1" spc="-100" dirty="0">
                <a:latin typeface="Arial"/>
                <a:cs typeface="Arial"/>
              </a:rPr>
              <a:t>к</a:t>
            </a:r>
            <a:r>
              <a:rPr sz="1000" b="1" spc="-114" dirty="0">
                <a:latin typeface="Arial"/>
                <a:cs typeface="Arial"/>
              </a:rPr>
              <a:t>ольно</a:t>
            </a:r>
            <a:r>
              <a:rPr sz="1000" b="1" spc="-85" dirty="0">
                <a:latin typeface="Arial"/>
                <a:cs typeface="Arial"/>
              </a:rPr>
              <a:t>г</a:t>
            </a:r>
            <a:r>
              <a:rPr sz="1000" b="1" spc="-75" dirty="0">
                <a:latin typeface="Arial"/>
                <a:cs typeface="Arial"/>
              </a:rPr>
              <a:t>о  </a:t>
            </a:r>
            <a:r>
              <a:rPr sz="1000" b="1" spc="-110" dirty="0">
                <a:latin typeface="Arial"/>
                <a:cs typeface="Arial"/>
              </a:rPr>
              <a:t>образования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24864" y="759967"/>
            <a:ext cx="6811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5" dirty="0">
                <a:solidFill>
                  <a:srgbClr val="C00000"/>
                </a:solidFill>
              </a:rPr>
              <a:t>Вариант</a:t>
            </a:r>
            <a:r>
              <a:rPr sz="1800" spc="-70" dirty="0">
                <a:solidFill>
                  <a:srgbClr val="C00000"/>
                </a:solidFill>
              </a:rPr>
              <a:t> </a:t>
            </a:r>
            <a:r>
              <a:rPr sz="1800" spc="-190" dirty="0">
                <a:solidFill>
                  <a:srgbClr val="C00000"/>
                </a:solidFill>
              </a:rPr>
              <a:t>организации</a:t>
            </a:r>
            <a:r>
              <a:rPr sz="1800" spc="-55" dirty="0">
                <a:solidFill>
                  <a:srgbClr val="C00000"/>
                </a:solidFill>
              </a:rPr>
              <a:t> </a:t>
            </a:r>
            <a:r>
              <a:rPr sz="1800" spc="-195" dirty="0">
                <a:solidFill>
                  <a:srgbClr val="C00000"/>
                </a:solidFill>
              </a:rPr>
              <a:t>внутренней</a:t>
            </a:r>
            <a:r>
              <a:rPr sz="1800" spc="-60" dirty="0">
                <a:solidFill>
                  <a:srgbClr val="C00000"/>
                </a:solidFill>
              </a:rPr>
              <a:t> </a:t>
            </a:r>
            <a:r>
              <a:rPr sz="1800" spc="-200" dirty="0">
                <a:solidFill>
                  <a:srgbClr val="C00000"/>
                </a:solidFill>
              </a:rPr>
              <a:t>инфраструктуры</a:t>
            </a:r>
            <a:r>
              <a:rPr sz="1800" spc="-50" dirty="0">
                <a:solidFill>
                  <a:srgbClr val="C00000"/>
                </a:solidFill>
              </a:rPr>
              <a:t> </a:t>
            </a:r>
            <a:r>
              <a:rPr sz="1800" spc="-245" dirty="0">
                <a:solidFill>
                  <a:srgbClr val="C00000"/>
                </a:solidFill>
              </a:rPr>
              <a:t>ДОО</a:t>
            </a:r>
            <a:r>
              <a:rPr sz="1800" spc="-100" dirty="0">
                <a:solidFill>
                  <a:srgbClr val="C00000"/>
                </a:solidFill>
              </a:rPr>
              <a:t> </a:t>
            </a:r>
            <a:r>
              <a:rPr sz="1800" spc="-200" dirty="0">
                <a:solidFill>
                  <a:srgbClr val="C00000"/>
                </a:solidFill>
              </a:rPr>
              <a:t>в</a:t>
            </a:r>
            <a:r>
              <a:rPr sz="1800" spc="-70" dirty="0">
                <a:solidFill>
                  <a:srgbClr val="C00000"/>
                </a:solidFill>
              </a:rPr>
              <a:t> </a:t>
            </a:r>
            <a:r>
              <a:rPr sz="1800" spc="-195" dirty="0">
                <a:solidFill>
                  <a:srgbClr val="C00000"/>
                </a:solidFill>
              </a:rPr>
              <a:t>виде</a:t>
            </a:r>
            <a:r>
              <a:rPr sz="1800" spc="-60" dirty="0">
                <a:solidFill>
                  <a:srgbClr val="C00000"/>
                </a:solidFill>
              </a:rPr>
              <a:t> </a:t>
            </a:r>
            <a:r>
              <a:rPr sz="1800" spc="-195" dirty="0">
                <a:solidFill>
                  <a:srgbClr val="C00000"/>
                </a:solidFill>
              </a:rPr>
              <a:t>центров</a:t>
            </a:r>
            <a:endParaRPr sz="18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67766" y="1168146"/>
          <a:ext cx="3684270" cy="24256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4270"/>
              </a:tblGrid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нни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й</a:t>
                      </a:r>
                      <a:r>
                        <a:rPr sz="1600" b="1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возраст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1440" marR="1416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spc="-130" dirty="0">
                          <a:latin typeface="Microsoft Sans Serif"/>
                          <a:cs typeface="Microsoft Sans Serif"/>
                        </a:rPr>
                        <a:t>Центр</a:t>
                      </a:r>
                      <a:r>
                        <a:rPr sz="1200" spc="-1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14" dirty="0">
                          <a:latin typeface="Microsoft Sans Serif"/>
                          <a:cs typeface="Microsoft Sans Serif"/>
                        </a:rPr>
                        <a:t>творчества </a:t>
                      </a:r>
                      <a:r>
                        <a:rPr sz="1200" spc="-12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200" spc="-114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25" dirty="0">
                          <a:latin typeface="Microsoft Sans Serif"/>
                          <a:cs typeface="Microsoft Sans Serif"/>
                        </a:rPr>
                        <a:t>продуктивной</a:t>
                      </a:r>
                      <a:r>
                        <a:rPr sz="1200" spc="-120" dirty="0">
                          <a:latin typeface="Microsoft Sans Serif"/>
                          <a:cs typeface="Microsoft Sans Serif"/>
                        </a:rPr>
                        <a:t> деятельности </a:t>
                      </a:r>
                      <a:r>
                        <a:rPr sz="1200" spc="-125" dirty="0">
                          <a:latin typeface="Microsoft Sans Serif"/>
                          <a:cs typeface="Microsoft Sans Serif"/>
                        </a:rPr>
                        <a:t>для </a:t>
                      </a:r>
                      <a:r>
                        <a:rPr sz="1200" spc="-1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25" dirty="0">
                          <a:latin typeface="Microsoft Sans Serif"/>
                          <a:cs typeface="Microsoft Sans Serif"/>
                        </a:rPr>
                        <a:t>развития</a:t>
                      </a:r>
                      <a:r>
                        <a:rPr sz="12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20" dirty="0">
                          <a:latin typeface="Microsoft Sans Serif"/>
                          <a:cs typeface="Microsoft Sans Serif"/>
                        </a:rPr>
                        <a:t>восприятия</a:t>
                      </a:r>
                      <a:r>
                        <a:rPr sz="12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30" dirty="0">
                          <a:latin typeface="Microsoft Sans Serif"/>
                          <a:cs typeface="Microsoft Sans Serif"/>
                        </a:rPr>
                        <a:t>смысла</a:t>
                      </a:r>
                      <a:r>
                        <a:rPr sz="12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35" dirty="0">
                          <a:latin typeface="Microsoft Sans Serif"/>
                          <a:cs typeface="Microsoft Sans Serif"/>
                        </a:rPr>
                        <a:t>музыки,</a:t>
                      </a:r>
                      <a:r>
                        <a:rPr sz="12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40" dirty="0">
                          <a:latin typeface="Microsoft Sans Serif"/>
                          <a:cs typeface="Microsoft Sans Serif"/>
                        </a:rPr>
                        <a:t>поддержки</a:t>
                      </a:r>
                      <a:r>
                        <a:rPr sz="12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20" dirty="0">
                          <a:latin typeface="Microsoft Sans Serif"/>
                          <a:cs typeface="Microsoft Sans Serif"/>
                        </a:rPr>
                        <a:t>интереса </a:t>
                      </a:r>
                      <a:r>
                        <a:rPr sz="1200" spc="-3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12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ис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ванию</a:t>
                      </a:r>
                      <a:r>
                        <a:rPr sz="12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2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ке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</a:tr>
              <a:tr h="640079">
                <a:tc>
                  <a:txBody>
                    <a:bodyPr/>
                    <a:lstStyle/>
                    <a:p>
                      <a:pPr marL="91440" marR="54483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130" dirty="0">
                          <a:latin typeface="Microsoft Sans Serif"/>
                          <a:cs typeface="Microsoft Sans Serif"/>
                        </a:rPr>
                        <a:t>Центр познания</a:t>
                      </a:r>
                      <a:r>
                        <a:rPr sz="1200" spc="-125" dirty="0">
                          <a:latin typeface="Microsoft Sans Serif"/>
                          <a:cs typeface="Microsoft Sans Serif"/>
                        </a:rPr>
                        <a:t> и</a:t>
                      </a:r>
                      <a:r>
                        <a:rPr sz="1200" spc="-1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45" dirty="0">
                          <a:latin typeface="Microsoft Sans Serif"/>
                          <a:cs typeface="Microsoft Sans Serif"/>
                        </a:rPr>
                        <a:t>коммуникации</a:t>
                      </a:r>
                      <a:r>
                        <a:rPr sz="1200" spc="-1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35" dirty="0">
                          <a:latin typeface="Microsoft Sans Serif"/>
                          <a:cs typeface="Microsoft Sans Serif"/>
                        </a:rPr>
                        <a:t>(книжный</a:t>
                      </a:r>
                      <a:r>
                        <a:rPr sz="1200" spc="-1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14" dirty="0">
                          <a:latin typeface="Microsoft Sans Serif"/>
                          <a:cs typeface="Microsoft Sans Serif"/>
                        </a:rPr>
                        <a:t>уголок), </a:t>
                      </a:r>
                      <a:r>
                        <a:rPr sz="1200" spc="-1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во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сп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ия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12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см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ысла</a:t>
                      </a:r>
                      <a:r>
                        <a:rPr sz="120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казо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12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их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в,</a:t>
                      </a:r>
                      <a:r>
                        <a:rPr sz="12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ра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ссм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атр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ания  </a:t>
                      </a:r>
                      <a:r>
                        <a:rPr sz="1200" spc="-135" dirty="0">
                          <a:latin typeface="Microsoft Sans Serif"/>
                          <a:cs typeface="Microsoft Sans Serif"/>
                        </a:rPr>
                        <a:t>картинок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0F5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1440" marR="4152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130" dirty="0">
                          <a:latin typeface="Microsoft Sans Serif"/>
                          <a:cs typeface="Microsoft Sans Serif"/>
                        </a:rPr>
                        <a:t>Центр экспериментирования </a:t>
                      </a:r>
                      <a:r>
                        <a:rPr sz="1200" spc="-12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200" spc="-120" dirty="0">
                          <a:latin typeface="Microsoft Sans Serif"/>
                          <a:cs typeface="Microsoft Sans Serif"/>
                        </a:rPr>
                        <a:t> труда для</a:t>
                      </a:r>
                      <a:r>
                        <a:rPr sz="1200" spc="-114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25" dirty="0">
                          <a:latin typeface="Microsoft Sans Serif"/>
                          <a:cs typeface="Microsoft Sans Serif"/>
                        </a:rPr>
                        <a:t>организации </a:t>
                      </a:r>
                      <a:r>
                        <a:rPr sz="1200" spc="-30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э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сп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ер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имен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тальной</a:t>
                      </a:r>
                      <a:r>
                        <a:rPr sz="1200" spc="-7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тельнос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200" spc="-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12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ма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ер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200" spc="-7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и  ве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щ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тва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2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12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вод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12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те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то</a:t>
                      </a:r>
                      <a:r>
                        <a:rPr sz="12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2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.)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356227" y="1173225"/>
          <a:ext cx="4260215" cy="1315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0215"/>
              </a:tblGrid>
              <a:tr h="358013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Д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ш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к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ольный</a:t>
                      </a:r>
                      <a:r>
                        <a:rPr sz="16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возр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т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spc="-130" dirty="0">
                          <a:latin typeface="Microsoft Sans Serif"/>
                          <a:cs typeface="Microsoft Sans Serif"/>
                        </a:rPr>
                        <a:t>Центр</a:t>
                      </a:r>
                      <a:r>
                        <a:rPr sz="12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25" dirty="0">
                          <a:latin typeface="Microsoft Sans Serif"/>
                          <a:cs typeface="Microsoft Sans Serif"/>
                        </a:rPr>
                        <a:t>экспериментирования,</a:t>
                      </a:r>
                      <a:r>
                        <a:rPr sz="12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25" dirty="0">
                          <a:latin typeface="Microsoft Sans Serif"/>
                          <a:cs typeface="Microsoft Sans Serif"/>
                        </a:rPr>
                        <a:t>организации</a:t>
                      </a:r>
                      <a:r>
                        <a:rPr sz="12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25" dirty="0">
                          <a:latin typeface="Microsoft Sans Serif"/>
                          <a:cs typeface="Microsoft Sans Serif"/>
                        </a:rPr>
                        <a:t>наблюдения</a:t>
                      </a:r>
                      <a:r>
                        <a:rPr sz="1200" spc="-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2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2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20" dirty="0">
                          <a:latin typeface="Microsoft Sans Serif"/>
                          <a:cs typeface="Microsoft Sans Serif"/>
                        </a:rPr>
                        <a:t>труда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</a:tr>
              <a:tr h="274319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Книжн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ый</a:t>
                      </a:r>
                      <a:r>
                        <a:rPr sz="12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уго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лок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0F5"/>
                    </a:solidFill>
                  </a:tcPr>
                </a:tc>
              </a:tr>
              <a:tr h="274319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  <a:tabLst>
                          <a:tab pos="2552065" algn="l"/>
                        </a:tabLst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Центр</a:t>
                      </a:r>
                      <a:r>
                        <a:rPr sz="12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твор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тва	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Э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сп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ер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имен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ты</a:t>
                      </a:r>
                      <a:r>
                        <a:rPr sz="1200" spc="-5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1200" spc="-5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кра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ск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6928" y="2508504"/>
            <a:ext cx="4247387" cy="24399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90444" y="3561588"/>
            <a:ext cx="1328928" cy="132892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9715">
              <a:lnSpc>
                <a:spcPct val="100000"/>
              </a:lnSpc>
              <a:spcBef>
                <a:spcPts val="100"/>
              </a:spcBef>
            </a:pPr>
            <a:r>
              <a:rPr spc="-210" dirty="0"/>
              <a:t>Как</a:t>
            </a:r>
            <a:r>
              <a:rPr spc="-105" dirty="0"/>
              <a:t> </a:t>
            </a:r>
            <a:r>
              <a:rPr spc="-240" dirty="0"/>
              <a:t>должна</a:t>
            </a:r>
            <a:r>
              <a:rPr spc="-95" dirty="0"/>
              <a:t> </a:t>
            </a:r>
            <a:r>
              <a:rPr spc="-229" dirty="0"/>
              <a:t>быть</a:t>
            </a:r>
            <a:r>
              <a:rPr spc="-95" dirty="0"/>
              <a:t> </a:t>
            </a:r>
            <a:r>
              <a:rPr spc="-220" dirty="0"/>
              <a:t>организована</a:t>
            </a:r>
            <a:r>
              <a:rPr spc="-105" dirty="0"/>
              <a:t> </a:t>
            </a:r>
            <a:r>
              <a:rPr spc="-220" dirty="0"/>
              <a:t>изобразительная</a:t>
            </a:r>
            <a:r>
              <a:rPr spc="-45" dirty="0"/>
              <a:t> </a:t>
            </a:r>
            <a:r>
              <a:rPr spc="-225" dirty="0"/>
              <a:t>деятельность?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54607" y="2252852"/>
            <a:ext cx="2043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60" dirty="0">
                <a:latin typeface="Arial"/>
                <a:cs typeface="Arial"/>
              </a:rPr>
              <a:t>О</a:t>
            </a:r>
            <a:r>
              <a:rPr sz="1800" b="1" spc="-195" dirty="0">
                <a:latin typeface="Arial"/>
                <a:cs typeface="Arial"/>
              </a:rPr>
              <a:t>ц</a:t>
            </a:r>
            <a:r>
              <a:rPr sz="1800" b="1" spc="-190" dirty="0">
                <a:latin typeface="Arial"/>
                <a:cs typeface="Arial"/>
              </a:rPr>
              <a:t>е</a:t>
            </a:r>
            <a:r>
              <a:rPr sz="1800" b="1" spc="-210" dirty="0">
                <a:latin typeface="Arial"/>
                <a:cs typeface="Arial"/>
              </a:rPr>
              <a:t>н</a:t>
            </a:r>
            <a:r>
              <a:rPr sz="1800" b="1" spc="-180" dirty="0">
                <a:latin typeface="Arial"/>
                <a:cs typeface="Arial"/>
              </a:rPr>
              <a:t>ите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200" dirty="0">
                <a:latin typeface="Arial"/>
                <a:cs typeface="Arial"/>
              </a:rPr>
              <a:t>сво</a:t>
            </a:r>
            <a:r>
              <a:rPr sz="1800" b="1" spc="-280" dirty="0">
                <a:latin typeface="Arial"/>
                <a:cs typeface="Arial"/>
              </a:rPr>
              <a:t>ю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170" dirty="0">
                <a:latin typeface="Arial"/>
                <a:cs typeface="Arial"/>
              </a:rPr>
              <a:t>гр</a:t>
            </a:r>
            <a:r>
              <a:rPr sz="1800" b="1" spc="-195" dirty="0">
                <a:latin typeface="Arial"/>
                <a:cs typeface="Arial"/>
              </a:rPr>
              <a:t>у</a:t>
            </a:r>
            <a:r>
              <a:rPr sz="1800" b="1" spc="-204" dirty="0">
                <a:latin typeface="Arial"/>
                <a:cs typeface="Arial"/>
              </a:rPr>
              <a:t>п</a:t>
            </a:r>
            <a:r>
              <a:rPr sz="1800" b="1" spc="-210" dirty="0">
                <a:latin typeface="Arial"/>
                <a:cs typeface="Arial"/>
              </a:rPr>
              <a:t>п</a:t>
            </a:r>
            <a:r>
              <a:rPr sz="1800" b="1" spc="-185" dirty="0">
                <a:latin typeface="Arial"/>
                <a:cs typeface="Arial"/>
              </a:rPr>
              <a:t>у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339" y="1708404"/>
            <a:ext cx="585215" cy="5120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7923" y="2715767"/>
            <a:ext cx="1767839" cy="17663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9900" y="853439"/>
            <a:ext cx="6134100" cy="459105"/>
          </a:xfrm>
          <a:custGeom>
            <a:avLst/>
            <a:gdLst/>
            <a:ahLst/>
            <a:cxnLst/>
            <a:rect l="l" t="t" r="r" b="b"/>
            <a:pathLst>
              <a:path w="6134100" h="459105">
                <a:moveTo>
                  <a:pt x="6134099" y="0"/>
                </a:moveTo>
                <a:lnTo>
                  <a:pt x="229362" y="0"/>
                </a:lnTo>
                <a:lnTo>
                  <a:pt x="0" y="229362"/>
                </a:lnTo>
                <a:lnTo>
                  <a:pt x="229362" y="458724"/>
                </a:lnTo>
                <a:lnTo>
                  <a:pt x="6134099" y="458724"/>
                </a:lnTo>
                <a:lnTo>
                  <a:pt x="6134099" y="0"/>
                </a:lnTo>
                <a:close/>
              </a:path>
            </a:pathLst>
          </a:custGeom>
          <a:solidFill>
            <a:srgbClr val="9685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59809" y="922781"/>
            <a:ext cx="49498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9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600" b="1" spc="-16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00" b="1" spc="-170" dirty="0">
                <a:solidFill>
                  <a:srgbClr val="FFFFFF"/>
                </a:solidFill>
                <a:latin typeface="Arial"/>
                <a:cs typeface="Arial"/>
              </a:rPr>
              <a:t>зр</a:t>
            </a:r>
            <a:r>
              <a:rPr sz="1600" b="1" spc="-16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00" b="1" spc="-185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ат</a:t>
            </a:r>
            <a:r>
              <a:rPr sz="1600" b="1" spc="-240" dirty="0">
                <a:solidFill>
                  <a:srgbClr val="FFFFFF"/>
                </a:solidFill>
                <a:latin typeface="Arial"/>
                <a:cs typeface="Arial"/>
              </a:rPr>
              <a:t>ы</a:t>
            </a: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ва</a:t>
            </a:r>
            <a:r>
              <a:rPr sz="1600" b="1" spc="-16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00" b="1" spc="-15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00" b="1" spc="-17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6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00" b="1" spc="-16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6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00" b="1" spc="-16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00" b="1" spc="-18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ове</a:t>
            </a:r>
            <a:r>
              <a:rPr sz="16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29" dirty="0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sz="1600" b="1" spc="-150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600" b="1" spc="-2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00" b="1" spc="-21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20" dirty="0">
                <a:solidFill>
                  <a:srgbClr val="FFFFFF"/>
                </a:solidFill>
                <a:latin typeface="Arial"/>
                <a:cs typeface="Arial"/>
              </a:rPr>
              <a:t>ДО</a:t>
            </a:r>
            <a:r>
              <a:rPr sz="16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1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45" dirty="0">
                <a:solidFill>
                  <a:srgbClr val="FFFFFF"/>
                </a:solidFill>
                <a:latin typeface="Arial"/>
                <a:cs typeface="Arial"/>
              </a:rPr>
              <a:t>ФО</a:t>
            </a:r>
            <a:r>
              <a:rPr sz="1600" b="1" spc="-210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20" dirty="0">
                <a:solidFill>
                  <a:srgbClr val="FFFFFF"/>
                </a:solidFill>
                <a:latin typeface="Arial"/>
                <a:cs typeface="Arial"/>
              </a:rPr>
              <a:t>ДО</a:t>
            </a:r>
            <a:r>
              <a:rPr sz="1600" b="1" spc="-200" dirty="0">
                <a:solidFill>
                  <a:srgbClr val="FFFFFF"/>
                </a:solidFill>
                <a:latin typeface="Arial"/>
                <a:cs typeface="Arial"/>
              </a:rPr>
              <a:t>/ФАО</a:t>
            </a:r>
            <a:r>
              <a:rPr sz="1600" b="1" spc="-210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20" dirty="0">
                <a:solidFill>
                  <a:srgbClr val="FFFFFF"/>
                </a:solidFill>
                <a:latin typeface="Arial"/>
                <a:cs typeface="Arial"/>
              </a:rPr>
              <a:t>ДО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8194" y="3391661"/>
            <a:ext cx="21964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345" dirty="0">
                <a:latin typeface="Microsoft Sans Serif"/>
                <a:cs typeface="Microsoft Sans Serif"/>
              </a:rPr>
              <a:t>Д</a:t>
            </a:r>
            <a:r>
              <a:rPr sz="1800" spc="-254" dirty="0">
                <a:latin typeface="Microsoft Sans Serif"/>
                <a:cs typeface="Microsoft Sans Serif"/>
              </a:rPr>
              <a:t>о</a:t>
            </a:r>
            <a:r>
              <a:rPr sz="1800" spc="-215" dirty="0">
                <a:latin typeface="Microsoft Sans Serif"/>
                <a:cs typeface="Microsoft Sans Serif"/>
              </a:rPr>
              <a:t>лжн</a:t>
            </a:r>
            <a:r>
              <a:rPr sz="1800" spc="-195" dirty="0">
                <a:latin typeface="Microsoft Sans Serif"/>
                <a:cs typeface="Microsoft Sans Serif"/>
              </a:rPr>
              <a:t>а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165" dirty="0">
                <a:latin typeface="Microsoft Sans Serif"/>
                <a:cs typeface="Microsoft Sans Serif"/>
              </a:rPr>
              <a:t>с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195" dirty="0">
                <a:latin typeface="Microsoft Sans Serif"/>
                <a:cs typeface="Microsoft Sans Serif"/>
              </a:rPr>
              <a:t>о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85" dirty="0">
                <a:latin typeface="Microsoft Sans Serif"/>
                <a:cs typeface="Microsoft Sans Serif"/>
              </a:rPr>
              <a:t>в</a:t>
            </a:r>
            <a:r>
              <a:rPr sz="1800" spc="-190" dirty="0">
                <a:latin typeface="Microsoft Sans Serif"/>
                <a:cs typeface="Microsoft Sans Serif"/>
              </a:rPr>
              <a:t>е</a:t>
            </a:r>
            <a:r>
              <a:rPr sz="1800" spc="-160" dirty="0">
                <a:latin typeface="Microsoft Sans Serif"/>
                <a:cs typeface="Microsoft Sans Serif"/>
              </a:rPr>
              <a:t>т</a:t>
            </a:r>
            <a:r>
              <a:rPr sz="1800" spc="-165" dirty="0">
                <a:latin typeface="Microsoft Sans Serif"/>
                <a:cs typeface="Microsoft Sans Serif"/>
              </a:rPr>
              <a:t>с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85" dirty="0">
                <a:latin typeface="Microsoft Sans Serif"/>
                <a:cs typeface="Microsoft Sans Serif"/>
              </a:rPr>
              <a:t>вов</a:t>
            </a:r>
            <a:r>
              <a:rPr sz="1800" spc="-180" dirty="0">
                <a:latin typeface="Microsoft Sans Serif"/>
                <a:cs typeface="Microsoft Sans Serif"/>
              </a:rPr>
              <a:t>а</a:t>
            </a:r>
            <a:r>
              <a:rPr sz="1800" spc="-130" dirty="0">
                <a:latin typeface="Microsoft Sans Serif"/>
                <a:cs typeface="Microsoft Sans Serif"/>
              </a:rPr>
              <a:t>ть  </a:t>
            </a:r>
            <a:r>
              <a:rPr sz="1800" spc="-420" dirty="0">
                <a:latin typeface="Microsoft Sans Serif"/>
                <a:cs typeface="Microsoft Sans Serif"/>
              </a:rPr>
              <a:t>Ф</a:t>
            </a:r>
            <a:r>
              <a:rPr sz="1800" spc="-260" dirty="0">
                <a:latin typeface="Microsoft Sans Serif"/>
                <a:cs typeface="Microsoft Sans Serif"/>
              </a:rPr>
              <a:t>О</a:t>
            </a:r>
            <a:r>
              <a:rPr sz="1800" spc="-235" dirty="0">
                <a:latin typeface="Microsoft Sans Serif"/>
                <a:cs typeface="Microsoft Sans Serif"/>
              </a:rPr>
              <a:t>П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-210" dirty="0">
                <a:latin typeface="Microsoft Sans Serif"/>
                <a:cs typeface="Microsoft Sans Serif"/>
              </a:rPr>
              <a:t>(може</a:t>
            </a:r>
            <a:r>
              <a:rPr sz="1800" spc="-150" dirty="0">
                <a:latin typeface="Microsoft Sans Serif"/>
                <a:cs typeface="Microsoft Sans Serif"/>
              </a:rPr>
              <a:t>т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280" dirty="0">
                <a:latin typeface="Microsoft Sans Serif"/>
                <a:cs typeface="Microsoft Sans Serif"/>
              </a:rPr>
              <a:t>ф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195" dirty="0">
                <a:latin typeface="Microsoft Sans Serif"/>
                <a:cs typeface="Microsoft Sans Serif"/>
              </a:rPr>
              <a:t>р</a:t>
            </a:r>
            <a:r>
              <a:rPr sz="1800" spc="-245" dirty="0">
                <a:latin typeface="Microsoft Sans Serif"/>
                <a:cs typeface="Microsoft Sans Serif"/>
              </a:rPr>
              <a:t>м</a:t>
            </a:r>
            <a:r>
              <a:rPr sz="1800" spc="-190" dirty="0">
                <a:latin typeface="Microsoft Sans Serif"/>
                <a:cs typeface="Microsoft Sans Serif"/>
              </a:rPr>
              <a:t>л</a:t>
            </a:r>
            <a:r>
              <a:rPr sz="1800" spc="-175" dirty="0">
                <a:latin typeface="Microsoft Sans Serif"/>
                <a:cs typeface="Microsoft Sans Serif"/>
              </a:rPr>
              <a:t>ять</a:t>
            </a:r>
            <a:r>
              <a:rPr sz="1800" spc="-165" dirty="0">
                <a:latin typeface="Microsoft Sans Serif"/>
                <a:cs typeface="Microsoft Sans Serif"/>
              </a:rPr>
              <a:t>с</a:t>
            </a:r>
            <a:r>
              <a:rPr sz="1800" spc="-180" dirty="0">
                <a:latin typeface="Microsoft Sans Serif"/>
                <a:cs typeface="Microsoft Sans Serif"/>
              </a:rPr>
              <a:t>я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175" dirty="0">
                <a:latin typeface="Microsoft Sans Serif"/>
                <a:cs typeface="Microsoft Sans Serif"/>
              </a:rPr>
              <a:t>в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80" dirty="0">
                <a:latin typeface="Microsoft Sans Serif"/>
                <a:cs typeface="Microsoft Sans Serif"/>
              </a:rPr>
              <a:t>ви</a:t>
            </a:r>
            <a:r>
              <a:rPr sz="1800" spc="-185" dirty="0">
                <a:latin typeface="Microsoft Sans Serif"/>
                <a:cs typeface="Microsoft Sans Serif"/>
              </a:rPr>
              <a:t>де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170" dirty="0">
                <a:latin typeface="Microsoft Sans Serif"/>
                <a:cs typeface="Microsoft Sans Serif"/>
              </a:rPr>
              <a:t>с</a:t>
            </a:r>
            <a:r>
              <a:rPr sz="1800" spc="-160" dirty="0">
                <a:latin typeface="Microsoft Sans Serif"/>
                <a:cs typeface="Microsoft Sans Serif"/>
              </a:rPr>
              <a:t>с</a:t>
            </a:r>
            <a:r>
              <a:rPr sz="1800" spc="-204" dirty="0">
                <a:latin typeface="Microsoft Sans Serif"/>
                <a:cs typeface="Microsoft Sans Serif"/>
              </a:rPr>
              <a:t>ы</a:t>
            </a:r>
            <a:r>
              <a:rPr sz="1800" spc="-200" dirty="0">
                <a:latin typeface="Microsoft Sans Serif"/>
                <a:cs typeface="Microsoft Sans Serif"/>
              </a:rPr>
              <a:t>лки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на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н</a:t>
            </a:r>
            <a:r>
              <a:rPr sz="1800" spc="-195" dirty="0">
                <a:latin typeface="Microsoft Sans Serif"/>
                <a:cs typeface="Microsoft Sans Serif"/>
              </a:rPr>
              <a:t>е</a:t>
            </a:r>
            <a:r>
              <a:rPr sz="1800" spc="-190" dirty="0">
                <a:latin typeface="Microsoft Sans Serif"/>
                <a:cs typeface="Microsoft Sans Serif"/>
              </a:rPr>
              <a:t>е</a:t>
            </a:r>
            <a:r>
              <a:rPr sz="1800" spc="-110" dirty="0">
                <a:latin typeface="Microsoft Sans Serif"/>
                <a:cs typeface="Microsoft Sans Serif"/>
              </a:rPr>
              <a:t>)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1886" y="1480566"/>
            <a:ext cx="3191510" cy="3324225"/>
          </a:xfrm>
          <a:custGeom>
            <a:avLst/>
            <a:gdLst/>
            <a:ahLst/>
            <a:cxnLst/>
            <a:rect l="l" t="t" r="r" b="b"/>
            <a:pathLst>
              <a:path w="3191510" h="3324225">
                <a:moveTo>
                  <a:pt x="0" y="531876"/>
                </a:moveTo>
                <a:lnTo>
                  <a:pt x="2173" y="483463"/>
                </a:lnTo>
                <a:lnTo>
                  <a:pt x="8569" y="436269"/>
                </a:lnTo>
                <a:lnTo>
                  <a:pt x="18999" y="390480"/>
                </a:lnTo>
                <a:lnTo>
                  <a:pt x="33276" y="346285"/>
                </a:lnTo>
                <a:lnTo>
                  <a:pt x="51212" y="303871"/>
                </a:lnTo>
                <a:lnTo>
                  <a:pt x="72619" y="263426"/>
                </a:lnTo>
                <a:lnTo>
                  <a:pt x="97309" y="225137"/>
                </a:lnTo>
                <a:lnTo>
                  <a:pt x="125094" y="189193"/>
                </a:lnTo>
                <a:lnTo>
                  <a:pt x="155787" y="155781"/>
                </a:lnTo>
                <a:lnTo>
                  <a:pt x="189200" y="125089"/>
                </a:lnTo>
                <a:lnTo>
                  <a:pt x="225146" y="97304"/>
                </a:lnTo>
                <a:lnTo>
                  <a:pt x="263435" y="72615"/>
                </a:lnTo>
                <a:lnTo>
                  <a:pt x="303881" y="51209"/>
                </a:lnTo>
                <a:lnTo>
                  <a:pt x="346296" y="33275"/>
                </a:lnTo>
                <a:lnTo>
                  <a:pt x="390492" y="18998"/>
                </a:lnTo>
                <a:lnTo>
                  <a:pt x="436281" y="8569"/>
                </a:lnTo>
                <a:lnTo>
                  <a:pt x="483476" y="2173"/>
                </a:lnTo>
                <a:lnTo>
                  <a:pt x="531888" y="0"/>
                </a:lnTo>
                <a:lnTo>
                  <a:pt x="2659379" y="0"/>
                </a:lnTo>
                <a:lnTo>
                  <a:pt x="2707792" y="2173"/>
                </a:lnTo>
                <a:lnTo>
                  <a:pt x="2754986" y="8569"/>
                </a:lnTo>
                <a:lnTo>
                  <a:pt x="2800775" y="18998"/>
                </a:lnTo>
                <a:lnTo>
                  <a:pt x="2844970" y="33275"/>
                </a:lnTo>
                <a:lnTo>
                  <a:pt x="2887384" y="51209"/>
                </a:lnTo>
                <a:lnTo>
                  <a:pt x="2927829" y="72615"/>
                </a:lnTo>
                <a:lnTo>
                  <a:pt x="2966118" y="97304"/>
                </a:lnTo>
                <a:lnTo>
                  <a:pt x="3002062" y="125089"/>
                </a:lnTo>
                <a:lnTo>
                  <a:pt x="3035474" y="155781"/>
                </a:lnTo>
                <a:lnTo>
                  <a:pt x="3066166" y="189193"/>
                </a:lnTo>
                <a:lnTo>
                  <a:pt x="3093951" y="225137"/>
                </a:lnTo>
                <a:lnTo>
                  <a:pt x="3118640" y="263426"/>
                </a:lnTo>
                <a:lnTo>
                  <a:pt x="3140046" y="303871"/>
                </a:lnTo>
                <a:lnTo>
                  <a:pt x="3157980" y="346285"/>
                </a:lnTo>
                <a:lnTo>
                  <a:pt x="3172257" y="390480"/>
                </a:lnTo>
                <a:lnTo>
                  <a:pt x="3182686" y="436269"/>
                </a:lnTo>
                <a:lnTo>
                  <a:pt x="3189082" y="483463"/>
                </a:lnTo>
                <a:lnTo>
                  <a:pt x="3191255" y="531876"/>
                </a:lnTo>
                <a:lnTo>
                  <a:pt x="3191255" y="2791955"/>
                </a:lnTo>
                <a:lnTo>
                  <a:pt x="3189082" y="2840367"/>
                </a:lnTo>
                <a:lnTo>
                  <a:pt x="3182686" y="2887562"/>
                </a:lnTo>
                <a:lnTo>
                  <a:pt x="3172257" y="2933351"/>
                </a:lnTo>
                <a:lnTo>
                  <a:pt x="3157980" y="2977547"/>
                </a:lnTo>
                <a:lnTo>
                  <a:pt x="3140046" y="3019962"/>
                </a:lnTo>
                <a:lnTo>
                  <a:pt x="3118640" y="3060408"/>
                </a:lnTo>
                <a:lnTo>
                  <a:pt x="3093951" y="3098697"/>
                </a:lnTo>
                <a:lnTo>
                  <a:pt x="3066166" y="3134643"/>
                </a:lnTo>
                <a:lnTo>
                  <a:pt x="3035474" y="3168056"/>
                </a:lnTo>
                <a:lnTo>
                  <a:pt x="3002062" y="3198749"/>
                </a:lnTo>
                <a:lnTo>
                  <a:pt x="2966118" y="3226534"/>
                </a:lnTo>
                <a:lnTo>
                  <a:pt x="2927829" y="3251224"/>
                </a:lnTo>
                <a:lnTo>
                  <a:pt x="2887384" y="3272631"/>
                </a:lnTo>
                <a:lnTo>
                  <a:pt x="2844970" y="3290567"/>
                </a:lnTo>
                <a:lnTo>
                  <a:pt x="2800775" y="3304844"/>
                </a:lnTo>
                <a:lnTo>
                  <a:pt x="2754986" y="3315274"/>
                </a:lnTo>
                <a:lnTo>
                  <a:pt x="2707792" y="3321670"/>
                </a:lnTo>
                <a:lnTo>
                  <a:pt x="2659379" y="3323844"/>
                </a:lnTo>
                <a:lnTo>
                  <a:pt x="531888" y="3323844"/>
                </a:lnTo>
                <a:lnTo>
                  <a:pt x="483476" y="3321670"/>
                </a:lnTo>
                <a:lnTo>
                  <a:pt x="436281" y="3315274"/>
                </a:lnTo>
                <a:lnTo>
                  <a:pt x="390492" y="3304844"/>
                </a:lnTo>
                <a:lnTo>
                  <a:pt x="346296" y="3290567"/>
                </a:lnTo>
                <a:lnTo>
                  <a:pt x="303881" y="3272631"/>
                </a:lnTo>
                <a:lnTo>
                  <a:pt x="263435" y="3251224"/>
                </a:lnTo>
                <a:lnTo>
                  <a:pt x="225146" y="3226534"/>
                </a:lnTo>
                <a:lnTo>
                  <a:pt x="189200" y="3198749"/>
                </a:lnTo>
                <a:lnTo>
                  <a:pt x="155787" y="3168056"/>
                </a:lnTo>
                <a:lnTo>
                  <a:pt x="125094" y="3134643"/>
                </a:lnTo>
                <a:lnTo>
                  <a:pt x="97309" y="3098697"/>
                </a:lnTo>
                <a:lnTo>
                  <a:pt x="72619" y="3060408"/>
                </a:lnTo>
                <a:lnTo>
                  <a:pt x="51212" y="3019962"/>
                </a:lnTo>
                <a:lnTo>
                  <a:pt x="33276" y="2977547"/>
                </a:lnTo>
                <a:lnTo>
                  <a:pt x="18999" y="2933351"/>
                </a:lnTo>
                <a:lnTo>
                  <a:pt x="8569" y="2887562"/>
                </a:lnTo>
                <a:lnTo>
                  <a:pt x="2173" y="2840367"/>
                </a:lnTo>
                <a:lnTo>
                  <a:pt x="0" y="2791955"/>
                </a:lnTo>
                <a:lnTo>
                  <a:pt x="0" y="53187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893756" y="1467548"/>
            <a:ext cx="4427855" cy="3350260"/>
            <a:chOff x="3893756" y="1467548"/>
            <a:chExt cx="4427855" cy="335026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5948" y="2330196"/>
              <a:ext cx="592836" cy="5806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906774" y="1480566"/>
              <a:ext cx="4401820" cy="3324225"/>
            </a:xfrm>
            <a:custGeom>
              <a:avLst/>
              <a:gdLst/>
              <a:ahLst/>
              <a:cxnLst/>
              <a:rect l="l" t="t" r="r" b="b"/>
              <a:pathLst>
                <a:path w="4401820" h="3324225">
                  <a:moveTo>
                    <a:pt x="0" y="553974"/>
                  </a:moveTo>
                  <a:lnTo>
                    <a:pt x="2033" y="506176"/>
                  </a:lnTo>
                  <a:lnTo>
                    <a:pt x="8023" y="459507"/>
                  </a:lnTo>
                  <a:lnTo>
                    <a:pt x="17802" y="414133"/>
                  </a:lnTo>
                  <a:lnTo>
                    <a:pt x="31205" y="370221"/>
                  </a:lnTo>
                  <a:lnTo>
                    <a:pt x="48065" y="327936"/>
                  </a:lnTo>
                  <a:lnTo>
                    <a:pt x="68216" y="287445"/>
                  </a:lnTo>
                  <a:lnTo>
                    <a:pt x="91491" y="248915"/>
                  </a:lnTo>
                  <a:lnTo>
                    <a:pt x="117725" y="212512"/>
                  </a:lnTo>
                  <a:lnTo>
                    <a:pt x="146750" y="178401"/>
                  </a:lnTo>
                  <a:lnTo>
                    <a:pt x="178401" y="146750"/>
                  </a:lnTo>
                  <a:lnTo>
                    <a:pt x="212512" y="117725"/>
                  </a:lnTo>
                  <a:lnTo>
                    <a:pt x="248915" y="91491"/>
                  </a:lnTo>
                  <a:lnTo>
                    <a:pt x="287445" y="68216"/>
                  </a:lnTo>
                  <a:lnTo>
                    <a:pt x="327936" y="48065"/>
                  </a:lnTo>
                  <a:lnTo>
                    <a:pt x="370221" y="31205"/>
                  </a:lnTo>
                  <a:lnTo>
                    <a:pt x="414133" y="17802"/>
                  </a:lnTo>
                  <a:lnTo>
                    <a:pt x="459507" y="8023"/>
                  </a:lnTo>
                  <a:lnTo>
                    <a:pt x="506176" y="2033"/>
                  </a:lnTo>
                  <a:lnTo>
                    <a:pt x="553974" y="0"/>
                  </a:lnTo>
                  <a:lnTo>
                    <a:pt x="3847337" y="0"/>
                  </a:lnTo>
                  <a:lnTo>
                    <a:pt x="3895135" y="2033"/>
                  </a:lnTo>
                  <a:lnTo>
                    <a:pt x="3941804" y="8023"/>
                  </a:lnTo>
                  <a:lnTo>
                    <a:pt x="3987178" y="17802"/>
                  </a:lnTo>
                  <a:lnTo>
                    <a:pt x="4031090" y="31205"/>
                  </a:lnTo>
                  <a:lnTo>
                    <a:pt x="4073375" y="48065"/>
                  </a:lnTo>
                  <a:lnTo>
                    <a:pt x="4113866" y="68216"/>
                  </a:lnTo>
                  <a:lnTo>
                    <a:pt x="4152396" y="91491"/>
                  </a:lnTo>
                  <a:lnTo>
                    <a:pt x="4188799" y="117725"/>
                  </a:lnTo>
                  <a:lnTo>
                    <a:pt x="4222910" y="146750"/>
                  </a:lnTo>
                  <a:lnTo>
                    <a:pt x="4254561" y="178401"/>
                  </a:lnTo>
                  <a:lnTo>
                    <a:pt x="4283586" y="212512"/>
                  </a:lnTo>
                  <a:lnTo>
                    <a:pt x="4309820" y="248915"/>
                  </a:lnTo>
                  <a:lnTo>
                    <a:pt x="4333095" y="287445"/>
                  </a:lnTo>
                  <a:lnTo>
                    <a:pt x="4353246" y="327936"/>
                  </a:lnTo>
                  <a:lnTo>
                    <a:pt x="4370106" y="370221"/>
                  </a:lnTo>
                  <a:lnTo>
                    <a:pt x="4383509" y="414133"/>
                  </a:lnTo>
                  <a:lnTo>
                    <a:pt x="4393288" y="459507"/>
                  </a:lnTo>
                  <a:lnTo>
                    <a:pt x="4399278" y="506176"/>
                  </a:lnTo>
                  <a:lnTo>
                    <a:pt x="4401311" y="553974"/>
                  </a:lnTo>
                  <a:lnTo>
                    <a:pt x="4401311" y="2769857"/>
                  </a:lnTo>
                  <a:lnTo>
                    <a:pt x="4399278" y="2817657"/>
                  </a:lnTo>
                  <a:lnTo>
                    <a:pt x="4393288" y="2864327"/>
                  </a:lnTo>
                  <a:lnTo>
                    <a:pt x="4383509" y="2909703"/>
                  </a:lnTo>
                  <a:lnTo>
                    <a:pt x="4370106" y="2953616"/>
                  </a:lnTo>
                  <a:lnTo>
                    <a:pt x="4353246" y="2995902"/>
                  </a:lnTo>
                  <a:lnTo>
                    <a:pt x="4333095" y="3036394"/>
                  </a:lnTo>
                  <a:lnTo>
                    <a:pt x="4309820" y="3074925"/>
                  </a:lnTo>
                  <a:lnTo>
                    <a:pt x="4283586" y="3111329"/>
                  </a:lnTo>
                  <a:lnTo>
                    <a:pt x="4254561" y="3145440"/>
                  </a:lnTo>
                  <a:lnTo>
                    <a:pt x="4222910" y="3177092"/>
                  </a:lnTo>
                  <a:lnTo>
                    <a:pt x="4188799" y="3206117"/>
                  </a:lnTo>
                  <a:lnTo>
                    <a:pt x="4152396" y="3232351"/>
                  </a:lnTo>
                  <a:lnTo>
                    <a:pt x="4113866" y="3255627"/>
                  </a:lnTo>
                  <a:lnTo>
                    <a:pt x="4073375" y="3275778"/>
                  </a:lnTo>
                  <a:lnTo>
                    <a:pt x="4031090" y="3292638"/>
                  </a:lnTo>
                  <a:lnTo>
                    <a:pt x="3987178" y="3306041"/>
                  </a:lnTo>
                  <a:lnTo>
                    <a:pt x="3941804" y="3315820"/>
                  </a:lnTo>
                  <a:lnTo>
                    <a:pt x="3895135" y="3321810"/>
                  </a:lnTo>
                  <a:lnTo>
                    <a:pt x="3847337" y="3323844"/>
                  </a:lnTo>
                  <a:lnTo>
                    <a:pt x="553974" y="3323844"/>
                  </a:lnTo>
                  <a:lnTo>
                    <a:pt x="506176" y="3321810"/>
                  </a:lnTo>
                  <a:lnTo>
                    <a:pt x="459507" y="3315820"/>
                  </a:lnTo>
                  <a:lnTo>
                    <a:pt x="414133" y="3306041"/>
                  </a:lnTo>
                  <a:lnTo>
                    <a:pt x="370221" y="3292638"/>
                  </a:lnTo>
                  <a:lnTo>
                    <a:pt x="327936" y="3275778"/>
                  </a:lnTo>
                  <a:lnTo>
                    <a:pt x="287445" y="3255627"/>
                  </a:lnTo>
                  <a:lnTo>
                    <a:pt x="248915" y="3232351"/>
                  </a:lnTo>
                  <a:lnTo>
                    <a:pt x="212512" y="3206117"/>
                  </a:lnTo>
                  <a:lnTo>
                    <a:pt x="178401" y="3177092"/>
                  </a:lnTo>
                  <a:lnTo>
                    <a:pt x="146750" y="3145440"/>
                  </a:lnTo>
                  <a:lnTo>
                    <a:pt x="117725" y="3111329"/>
                  </a:lnTo>
                  <a:lnTo>
                    <a:pt x="91491" y="3074925"/>
                  </a:lnTo>
                  <a:lnTo>
                    <a:pt x="68216" y="3036394"/>
                  </a:lnTo>
                  <a:lnTo>
                    <a:pt x="48065" y="2995902"/>
                  </a:lnTo>
                  <a:lnTo>
                    <a:pt x="31205" y="2953616"/>
                  </a:lnTo>
                  <a:lnTo>
                    <a:pt x="17802" y="2909703"/>
                  </a:lnTo>
                  <a:lnTo>
                    <a:pt x="8023" y="2864327"/>
                  </a:lnTo>
                  <a:lnTo>
                    <a:pt x="2033" y="2817657"/>
                  </a:lnTo>
                  <a:lnTo>
                    <a:pt x="0" y="2769857"/>
                  </a:lnTo>
                  <a:lnTo>
                    <a:pt x="0" y="55397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9288" y="3020568"/>
              <a:ext cx="213360" cy="2133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1000" y="3288791"/>
              <a:ext cx="213360" cy="2133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3380" y="4227575"/>
              <a:ext cx="213360" cy="21336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184554" y="1598803"/>
            <a:ext cx="2189480" cy="160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40335" algn="ctr">
              <a:lnSpc>
                <a:spcPct val="100000"/>
              </a:lnSpc>
              <a:spcBef>
                <a:spcPts val="100"/>
              </a:spcBef>
            </a:pP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Обязательная</a:t>
            </a:r>
            <a:endParaRPr sz="1800">
              <a:latin typeface="Arial"/>
              <a:cs typeface="Arial"/>
            </a:endParaRPr>
          </a:p>
          <a:p>
            <a:pPr marR="142875" algn="ctr">
              <a:lnSpc>
                <a:spcPct val="100000"/>
              </a:lnSpc>
            </a:pP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(ин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210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иан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ая</a:t>
            </a:r>
            <a:r>
              <a:rPr sz="1800" b="1" spc="-110" dirty="0">
                <a:solidFill>
                  <a:srgbClr val="C00000"/>
                </a:solidFill>
                <a:latin typeface="Arial"/>
                <a:cs typeface="Arial"/>
              </a:rPr>
              <a:t>)</a:t>
            </a:r>
            <a:r>
              <a:rPr sz="18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ча</a:t>
            </a:r>
            <a:r>
              <a:rPr sz="1800" b="1" spc="-18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ь</a:t>
            </a:r>
            <a:endParaRPr sz="1800">
              <a:latin typeface="Arial"/>
              <a:cs typeface="Arial"/>
            </a:endParaRPr>
          </a:p>
          <a:p>
            <a:pPr marL="423545">
              <a:lnSpc>
                <a:spcPts val="1910"/>
              </a:lnSpc>
              <a:spcBef>
                <a:spcPts val="1405"/>
              </a:spcBef>
            </a:pPr>
            <a:r>
              <a:rPr sz="1600" b="1" spc="-215" dirty="0">
                <a:latin typeface="Arial"/>
                <a:cs typeface="Arial"/>
              </a:rPr>
              <a:t>С</a:t>
            </a:r>
            <a:r>
              <a:rPr sz="1600" b="1" spc="-175" dirty="0">
                <a:latin typeface="Arial"/>
                <a:cs typeface="Arial"/>
              </a:rPr>
              <a:t>оставля</a:t>
            </a:r>
            <a:r>
              <a:rPr sz="1600" b="1" spc="-160" dirty="0">
                <a:latin typeface="Arial"/>
                <a:cs typeface="Arial"/>
              </a:rPr>
              <a:t>е</a:t>
            </a:r>
            <a:r>
              <a:rPr sz="1600" b="1" spc="-145" dirty="0">
                <a:latin typeface="Arial"/>
                <a:cs typeface="Arial"/>
              </a:rPr>
              <a:t>т</a:t>
            </a:r>
            <a:r>
              <a:rPr sz="1600" b="1" spc="-90" dirty="0">
                <a:latin typeface="Arial"/>
                <a:cs typeface="Arial"/>
              </a:rPr>
              <a:t> </a:t>
            </a:r>
            <a:r>
              <a:rPr sz="1600" b="1" spc="-185" dirty="0">
                <a:latin typeface="Arial"/>
                <a:cs typeface="Arial"/>
              </a:rPr>
              <a:t>н</a:t>
            </a:r>
            <a:r>
              <a:rPr sz="1600" b="1" spc="-165" dirty="0">
                <a:latin typeface="Arial"/>
                <a:cs typeface="Arial"/>
              </a:rPr>
              <a:t>е</a:t>
            </a:r>
            <a:r>
              <a:rPr sz="1600" b="1" spc="-100" dirty="0">
                <a:latin typeface="Arial"/>
                <a:cs typeface="Arial"/>
              </a:rPr>
              <a:t> </a:t>
            </a:r>
            <a:r>
              <a:rPr sz="1600" b="1" spc="-220" dirty="0">
                <a:latin typeface="Arial"/>
                <a:cs typeface="Arial"/>
              </a:rPr>
              <a:t>м</a:t>
            </a:r>
            <a:r>
              <a:rPr sz="1600" b="1" spc="-160" dirty="0">
                <a:latin typeface="Arial"/>
                <a:cs typeface="Arial"/>
              </a:rPr>
              <a:t>е</a:t>
            </a:r>
            <a:r>
              <a:rPr sz="1600" b="1" spc="-185" dirty="0">
                <a:latin typeface="Arial"/>
                <a:cs typeface="Arial"/>
              </a:rPr>
              <a:t>н</a:t>
            </a:r>
            <a:r>
              <a:rPr sz="1600" b="1" spc="-165" dirty="0">
                <a:latin typeface="Arial"/>
                <a:cs typeface="Arial"/>
              </a:rPr>
              <a:t>ее</a:t>
            </a:r>
            <a:endParaRPr sz="1600">
              <a:latin typeface="Arial"/>
              <a:cs typeface="Arial"/>
            </a:endParaRPr>
          </a:p>
          <a:p>
            <a:pPr marL="423545">
              <a:lnSpc>
                <a:spcPts val="2870"/>
              </a:lnSpc>
            </a:pPr>
            <a:r>
              <a:rPr sz="2400" b="1" spc="-250" dirty="0">
                <a:latin typeface="Arial"/>
                <a:cs typeface="Arial"/>
              </a:rPr>
              <a:t>60</a:t>
            </a:r>
            <a:r>
              <a:rPr sz="2400" b="1" spc="-385" dirty="0">
                <a:latin typeface="Arial"/>
                <a:cs typeface="Arial"/>
              </a:rPr>
              <a:t>%</a:t>
            </a:r>
            <a:r>
              <a:rPr sz="2400" b="1" spc="-295" dirty="0">
                <a:latin typeface="Arial"/>
                <a:cs typeface="Arial"/>
              </a:rPr>
              <a:t> </a:t>
            </a:r>
            <a:r>
              <a:rPr sz="1600" b="1" spc="-160" dirty="0">
                <a:latin typeface="Arial"/>
                <a:cs typeface="Arial"/>
              </a:rPr>
              <a:t>от</a:t>
            </a:r>
            <a:r>
              <a:rPr sz="1600" b="1" spc="-90" dirty="0">
                <a:latin typeface="Arial"/>
                <a:cs typeface="Arial"/>
              </a:rPr>
              <a:t> </a:t>
            </a:r>
            <a:r>
              <a:rPr sz="1600" b="1" spc="-195" dirty="0">
                <a:latin typeface="Arial"/>
                <a:cs typeface="Arial"/>
              </a:rPr>
              <a:t>обще</a:t>
            </a:r>
            <a:r>
              <a:rPr sz="1600" b="1" spc="-135" dirty="0">
                <a:latin typeface="Arial"/>
                <a:cs typeface="Arial"/>
              </a:rPr>
              <a:t>г</a:t>
            </a:r>
            <a:r>
              <a:rPr sz="1600" b="1" spc="-180" dirty="0">
                <a:latin typeface="Arial"/>
                <a:cs typeface="Arial"/>
              </a:rPr>
              <a:t>о</a:t>
            </a:r>
            <a:endParaRPr sz="1600">
              <a:latin typeface="Arial"/>
              <a:cs typeface="Arial"/>
            </a:endParaRPr>
          </a:p>
          <a:p>
            <a:pPr marL="423545">
              <a:lnSpc>
                <a:spcPct val="100000"/>
              </a:lnSpc>
              <a:spcBef>
                <a:spcPts val="10"/>
              </a:spcBef>
            </a:pPr>
            <a:r>
              <a:rPr sz="1600" b="1" spc="-190" dirty="0">
                <a:latin typeface="Arial"/>
                <a:cs typeface="Arial"/>
              </a:rPr>
              <a:t>объ</a:t>
            </a:r>
            <a:r>
              <a:rPr sz="1600" b="1" spc="-170" dirty="0">
                <a:latin typeface="Arial"/>
                <a:cs typeface="Arial"/>
              </a:rPr>
              <a:t>е</a:t>
            </a:r>
            <a:r>
              <a:rPr sz="1600" b="1" spc="-215" dirty="0">
                <a:latin typeface="Arial"/>
                <a:cs typeface="Arial"/>
              </a:rPr>
              <a:t>м</a:t>
            </a:r>
            <a:r>
              <a:rPr sz="1600" b="1" spc="-165" dirty="0">
                <a:latin typeface="Arial"/>
                <a:cs typeface="Arial"/>
              </a:rPr>
              <a:t>а</a:t>
            </a:r>
            <a:r>
              <a:rPr sz="1600" b="1" spc="-85" dirty="0">
                <a:latin typeface="Arial"/>
                <a:cs typeface="Arial"/>
              </a:rPr>
              <a:t> </a:t>
            </a:r>
            <a:r>
              <a:rPr sz="1600" b="1" spc="-229" dirty="0">
                <a:latin typeface="Arial"/>
                <a:cs typeface="Arial"/>
              </a:rPr>
              <a:t>О</a:t>
            </a:r>
            <a:r>
              <a:rPr sz="1600" b="1" spc="-210" dirty="0">
                <a:latin typeface="Arial"/>
                <a:cs typeface="Arial"/>
              </a:rPr>
              <a:t>П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spc="-220" dirty="0">
                <a:latin typeface="Arial"/>
                <a:cs typeface="Arial"/>
              </a:rPr>
              <a:t>ДО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84859" y="2292095"/>
            <a:ext cx="649605" cy="1503045"/>
            <a:chOff x="784859" y="2292095"/>
            <a:chExt cx="649605" cy="150304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4859" y="2292095"/>
              <a:ext cx="649223" cy="6294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099" y="3413759"/>
              <a:ext cx="381000" cy="3809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430395" y="1558798"/>
            <a:ext cx="3392804" cy="3155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3835" marR="322580" algn="ctr">
              <a:lnSpc>
                <a:spcPct val="100000"/>
              </a:lnSpc>
              <a:spcBef>
                <a:spcPts val="95"/>
              </a:spcBef>
            </a:pPr>
            <a:r>
              <a:rPr sz="1600" b="1" spc="-210" dirty="0">
                <a:solidFill>
                  <a:srgbClr val="C00000"/>
                </a:solidFill>
                <a:latin typeface="Arial"/>
                <a:cs typeface="Arial"/>
              </a:rPr>
              <a:t>Ч</a:t>
            </a:r>
            <a:r>
              <a:rPr sz="1600" b="1" spc="-16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сть</a:t>
            </a:r>
            <a:r>
              <a:rPr sz="1600" b="1" spc="-85" dirty="0">
                <a:solidFill>
                  <a:srgbClr val="C00000"/>
                </a:solidFill>
                <a:latin typeface="Arial"/>
                <a:cs typeface="Arial"/>
              </a:rPr>
              <a:t>,</a:t>
            </a:r>
            <a:r>
              <a:rPr sz="16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270" dirty="0">
                <a:solidFill>
                  <a:srgbClr val="C00000"/>
                </a:solidFill>
                <a:latin typeface="Arial"/>
                <a:cs typeface="Arial"/>
              </a:rPr>
              <a:t>ф</a:t>
            </a:r>
            <a:r>
              <a:rPr sz="1600" b="1" spc="-18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600" b="1" spc="-175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600" b="1" spc="-200" dirty="0">
                <a:solidFill>
                  <a:srgbClr val="C00000"/>
                </a:solidFill>
                <a:latin typeface="Arial"/>
                <a:cs typeface="Arial"/>
              </a:rPr>
              <a:t>ми</a:t>
            </a:r>
            <a:r>
              <a:rPr sz="1600" b="1" spc="-175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у</a:t>
            </a:r>
            <a:r>
              <a:rPr sz="1600" b="1" spc="-16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600" b="1" spc="-220" dirty="0">
                <a:solidFill>
                  <a:srgbClr val="C00000"/>
                </a:solidFill>
                <a:latin typeface="Arial"/>
                <a:cs typeface="Arial"/>
              </a:rPr>
              <a:t>м</a:t>
            </a:r>
            <a:r>
              <a:rPr sz="1600" b="1" spc="-16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600" b="1" spc="-175" dirty="0">
                <a:solidFill>
                  <a:srgbClr val="C00000"/>
                </a:solidFill>
                <a:latin typeface="Arial"/>
                <a:cs typeface="Arial"/>
              </a:rPr>
              <a:t>я</a:t>
            </a:r>
            <a:r>
              <a:rPr sz="1600" b="1" spc="-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уча</a:t>
            </a:r>
            <a:r>
              <a:rPr sz="1600" b="1" spc="-160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600" b="1" spc="-155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600" b="1" spc="-185" dirty="0">
                <a:solidFill>
                  <a:srgbClr val="C00000"/>
                </a:solidFill>
                <a:latin typeface="Arial"/>
                <a:cs typeface="Arial"/>
              </a:rPr>
              <a:t>ни</a:t>
            </a:r>
            <a:r>
              <a:rPr sz="1600" b="1" spc="-145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600" b="1" spc="-215" dirty="0">
                <a:solidFill>
                  <a:srgbClr val="C00000"/>
                </a:solidFill>
                <a:latin typeface="Arial"/>
                <a:cs typeface="Arial"/>
              </a:rPr>
              <a:t>м</a:t>
            </a:r>
            <a:r>
              <a:rPr sz="1600" b="1" spc="-114" dirty="0">
                <a:solidFill>
                  <a:srgbClr val="C00000"/>
                </a:solidFill>
                <a:latin typeface="Arial"/>
                <a:cs typeface="Arial"/>
              </a:rPr>
              <a:t>и  </a:t>
            </a:r>
            <a:r>
              <a:rPr sz="1600" b="1" spc="-180" dirty="0">
                <a:solidFill>
                  <a:srgbClr val="C00000"/>
                </a:solidFill>
                <a:latin typeface="Arial"/>
                <a:cs typeface="Arial"/>
              </a:rPr>
              <a:t>обр</a:t>
            </a:r>
            <a:r>
              <a:rPr sz="1600" b="1" spc="-16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600" b="1" spc="-175" dirty="0">
                <a:solidFill>
                  <a:srgbClr val="C00000"/>
                </a:solidFill>
                <a:latin typeface="Arial"/>
                <a:cs typeface="Arial"/>
              </a:rPr>
              <a:t>зов</a:t>
            </a:r>
            <a:r>
              <a:rPr sz="1600" b="1" spc="-165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600" b="1" spc="-155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600" b="1" spc="-190" dirty="0">
                <a:solidFill>
                  <a:srgbClr val="C00000"/>
                </a:solidFill>
                <a:latin typeface="Arial"/>
                <a:cs typeface="Arial"/>
              </a:rPr>
              <a:t>ельны</a:t>
            </a:r>
            <a:r>
              <a:rPr sz="1600" b="1" spc="-155" dirty="0">
                <a:solidFill>
                  <a:srgbClr val="C00000"/>
                </a:solidFill>
                <a:latin typeface="Arial"/>
                <a:cs typeface="Arial"/>
              </a:rPr>
              <a:t>х</a:t>
            </a:r>
            <a:r>
              <a:rPr sz="16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C00000"/>
                </a:solidFill>
                <a:latin typeface="Arial"/>
                <a:cs typeface="Arial"/>
              </a:rPr>
              <a:t>отно</a:t>
            </a:r>
            <a:r>
              <a:rPr sz="1600" b="1" spc="-250" dirty="0">
                <a:solidFill>
                  <a:srgbClr val="C00000"/>
                </a:solidFill>
                <a:latin typeface="Arial"/>
                <a:cs typeface="Arial"/>
              </a:rPr>
              <a:t>ш</a:t>
            </a:r>
            <a:r>
              <a:rPr sz="1600" b="1" spc="-16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600" b="1" spc="-185" dirty="0">
                <a:solidFill>
                  <a:srgbClr val="C00000"/>
                </a:solidFill>
                <a:latin typeface="Arial"/>
                <a:cs typeface="Arial"/>
              </a:rPr>
              <a:t>ний</a:t>
            </a:r>
            <a:endParaRPr sz="1600">
              <a:latin typeface="Arial"/>
              <a:cs typeface="Arial"/>
            </a:endParaRPr>
          </a:p>
          <a:p>
            <a:pPr marR="114935" algn="ctr">
              <a:lnSpc>
                <a:spcPts val="1820"/>
              </a:lnSpc>
            </a:pPr>
            <a:r>
              <a:rPr sz="1600" b="1" spc="-160" dirty="0">
                <a:solidFill>
                  <a:srgbClr val="C00000"/>
                </a:solidFill>
                <a:latin typeface="Arial"/>
                <a:cs typeface="Arial"/>
              </a:rPr>
              <a:t>(вариативная)</a:t>
            </a:r>
            <a:endParaRPr sz="1600">
              <a:latin typeface="Arial"/>
              <a:cs typeface="Arial"/>
            </a:endParaRPr>
          </a:p>
          <a:p>
            <a:pPr marL="410845">
              <a:lnSpc>
                <a:spcPts val="2790"/>
              </a:lnSpc>
            </a:pPr>
            <a:r>
              <a:rPr sz="1600" b="1" spc="-215" dirty="0">
                <a:latin typeface="Arial"/>
                <a:cs typeface="Arial"/>
              </a:rPr>
              <a:t>С</a:t>
            </a:r>
            <a:r>
              <a:rPr sz="1600" b="1" spc="-175" dirty="0">
                <a:latin typeface="Arial"/>
                <a:cs typeface="Arial"/>
              </a:rPr>
              <a:t>оставля</a:t>
            </a:r>
            <a:r>
              <a:rPr sz="1600" b="1" spc="-160" dirty="0">
                <a:latin typeface="Arial"/>
                <a:cs typeface="Arial"/>
              </a:rPr>
              <a:t>е</a:t>
            </a:r>
            <a:r>
              <a:rPr sz="1600" b="1" spc="-145" dirty="0">
                <a:latin typeface="Arial"/>
                <a:cs typeface="Arial"/>
              </a:rPr>
              <a:t>т</a:t>
            </a:r>
            <a:r>
              <a:rPr sz="1600" b="1" spc="-90" dirty="0">
                <a:latin typeface="Arial"/>
                <a:cs typeface="Arial"/>
              </a:rPr>
              <a:t> </a:t>
            </a:r>
            <a:r>
              <a:rPr sz="1600" b="1" spc="-185" dirty="0">
                <a:latin typeface="Arial"/>
                <a:cs typeface="Arial"/>
              </a:rPr>
              <a:t>н</a:t>
            </a:r>
            <a:r>
              <a:rPr sz="1600" b="1" spc="-165" dirty="0">
                <a:latin typeface="Arial"/>
                <a:cs typeface="Arial"/>
              </a:rPr>
              <a:t>е</a:t>
            </a:r>
            <a:r>
              <a:rPr sz="1600" b="1" spc="-100" dirty="0">
                <a:latin typeface="Arial"/>
                <a:cs typeface="Arial"/>
              </a:rPr>
              <a:t> </a:t>
            </a:r>
            <a:r>
              <a:rPr sz="1600" b="1" spc="-185" dirty="0">
                <a:latin typeface="Arial"/>
                <a:cs typeface="Arial"/>
              </a:rPr>
              <a:t>б</a:t>
            </a:r>
            <a:r>
              <a:rPr sz="1600" b="1" spc="-175" dirty="0">
                <a:latin typeface="Arial"/>
                <a:cs typeface="Arial"/>
              </a:rPr>
              <a:t>олее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2400" b="1" spc="-250" dirty="0">
                <a:latin typeface="Arial"/>
                <a:cs typeface="Arial"/>
              </a:rPr>
              <a:t>40</a:t>
            </a:r>
            <a:r>
              <a:rPr sz="2400" b="1" spc="-385" dirty="0">
                <a:latin typeface="Arial"/>
                <a:cs typeface="Arial"/>
              </a:rPr>
              <a:t>%</a:t>
            </a:r>
            <a:r>
              <a:rPr sz="2400" b="1" spc="-295" dirty="0">
                <a:latin typeface="Arial"/>
                <a:cs typeface="Arial"/>
              </a:rPr>
              <a:t> </a:t>
            </a:r>
            <a:r>
              <a:rPr sz="1600" b="1" spc="-160" dirty="0">
                <a:latin typeface="Arial"/>
                <a:cs typeface="Arial"/>
              </a:rPr>
              <a:t>от</a:t>
            </a:r>
            <a:endParaRPr sz="1600">
              <a:latin typeface="Arial"/>
              <a:cs typeface="Arial"/>
            </a:endParaRPr>
          </a:p>
          <a:p>
            <a:pPr marL="410845">
              <a:lnSpc>
                <a:spcPct val="100000"/>
              </a:lnSpc>
              <a:spcBef>
                <a:spcPts val="10"/>
              </a:spcBef>
            </a:pPr>
            <a:r>
              <a:rPr sz="1600" b="1" spc="-180" dirty="0">
                <a:latin typeface="Arial"/>
                <a:cs typeface="Arial"/>
              </a:rPr>
              <a:t>общего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spc="-190" dirty="0">
                <a:latin typeface="Arial"/>
                <a:cs typeface="Arial"/>
              </a:rPr>
              <a:t>объ</a:t>
            </a:r>
            <a:r>
              <a:rPr sz="1600" b="1" spc="-170" dirty="0">
                <a:latin typeface="Arial"/>
                <a:cs typeface="Arial"/>
              </a:rPr>
              <a:t>е</a:t>
            </a:r>
            <a:r>
              <a:rPr sz="1600" b="1" spc="-215" dirty="0">
                <a:latin typeface="Arial"/>
                <a:cs typeface="Arial"/>
              </a:rPr>
              <a:t>м</a:t>
            </a:r>
            <a:r>
              <a:rPr sz="1600" b="1" spc="-165" dirty="0">
                <a:latin typeface="Arial"/>
                <a:cs typeface="Arial"/>
              </a:rPr>
              <a:t>а</a:t>
            </a:r>
            <a:r>
              <a:rPr sz="1600" b="1" spc="-85" dirty="0">
                <a:latin typeface="Arial"/>
                <a:cs typeface="Arial"/>
              </a:rPr>
              <a:t> </a:t>
            </a:r>
            <a:r>
              <a:rPr sz="1600" b="1" spc="-229" dirty="0">
                <a:latin typeface="Arial"/>
                <a:cs typeface="Arial"/>
              </a:rPr>
              <a:t>О</a:t>
            </a:r>
            <a:r>
              <a:rPr sz="1600" b="1" spc="-210" dirty="0">
                <a:latin typeface="Arial"/>
                <a:cs typeface="Arial"/>
              </a:rPr>
              <a:t>П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spc="-220" dirty="0">
                <a:latin typeface="Arial"/>
                <a:cs typeface="Arial"/>
              </a:rPr>
              <a:t>ДО</a:t>
            </a:r>
            <a:endParaRPr sz="1600">
              <a:latin typeface="Arial"/>
              <a:cs typeface="Arial"/>
            </a:endParaRPr>
          </a:p>
          <a:p>
            <a:pPr marL="12700" marR="290830">
              <a:lnSpc>
                <a:spcPct val="107700"/>
              </a:lnSpc>
              <a:spcBef>
                <a:spcPts val="720"/>
              </a:spcBef>
            </a:pPr>
            <a:r>
              <a:rPr sz="1500" spc="-215" dirty="0">
                <a:latin typeface="Microsoft Sans Serif"/>
                <a:cs typeface="Microsoft Sans Serif"/>
              </a:rPr>
              <a:t>Ч</a:t>
            </a:r>
            <a:r>
              <a:rPr sz="1500" spc="-145" dirty="0">
                <a:latin typeface="Microsoft Sans Serif"/>
                <a:cs typeface="Microsoft Sans Serif"/>
              </a:rPr>
              <a:t>асть</a:t>
            </a:r>
            <a:r>
              <a:rPr sz="1500" spc="-60" dirty="0">
                <a:latin typeface="Microsoft Sans Serif"/>
                <a:cs typeface="Microsoft Sans Serif"/>
              </a:rPr>
              <a:t> </a:t>
            </a:r>
            <a:r>
              <a:rPr sz="1500" spc="-190" dirty="0">
                <a:latin typeface="Microsoft Sans Serif"/>
                <a:cs typeface="Microsoft Sans Serif"/>
              </a:rPr>
              <a:t>ка</a:t>
            </a:r>
            <a:r>
              <a:rPr sz="1500" spc="-240" dirty="0">
                <a:latin typeface="Microsoft Sans Serif"/>
                <a:cs typeface="Microsoft Sans Serif"/>
              </a:rPr>
              <a:t>ж</a:t>
            </a:r>
            <a:r>
              <a:rPr sz="1500" spc="-150" dirty="0">
                <a:latin typeface="Microsoft Sans Serif"/>
                <a:cs typeface="Microsoft Sans Serif"/>
              </a:rPr>
              <a:t>дог</a:t>
            </a:r>
            <a:r>
              <a:rPr sz="1500" spc="-160" dirty="0">
                <a:latin typeface="Microsoft Sans Serif"/>
                <a:cs typeface="Microsoft Sans Serif"/>
              </a:rPr>
              <a:t>о</a:t>
            </a:r>
            <a:r>
              <a:rPr sz="1500" spc="-60" dirty="0">
                <a:latin typeface="Microsoft Sans Serif"/>
                <a:cs typeface="Microsoft Sans Serif"/>
              </a:rPr>
              <a:t> </a:t>
            </a:r>
            <a:r>
              <a:rPr sz="1500" spc="-175" dirty="0">
                <a:latin typeface="Microsoft Sans Serif"/>
                <a:cs typeface="Microsoft Sans Serif"/>
              </a:rPr>
              <a:t>ра</a:t>
            </a:r>
            <a:r>
              <a:rPr sz="1500" spc="-155" dirty="0">
                <a:latin typeface="Microsoft Sans Serif"/>
                <a:cs typeface="Microsoft Sans Serif"/>
              </a:rPr>
              <a:t>з</a:t>
            </a:r>
            <a:r>
              <a:rPr sz="1500" spc="-150" dirty="0">
                <a:latin typeface="Microsoft Sans Serif"/>
                <a:cs typeface="Microsoft Sans Serif"/>
              </a:rPr>
              <a:t>дел</a:t>
            </a:r>
            <a:r>
              <a:rPr sz="1500" spc="-155" dirty="0">
                <a:latin typeface="Microsoft Sans Serif"/>
                <a:cs typeface="Microsoft Sans Serif"/>
              </a:rPr>
              <a:t>а</a:t>
            </a:r>
            <a:r>
              <a:rPr sz="1500" spc="-65" dirty="0">
                <a:latin typeface="Microsoft Sans Serif"/>
                <a:cs typeface="Microsoft Sans Serif"/>
              </a:rPr>
              <a:t> </a:t>
            </a:r>
            <a:r>
              <a:rPr sz="1500" spc="-175" dirty="0">
                <a:latin typeface="Microsoft Sans Serif"/>
                <a:cs typeface="Microsoft Sans Serif"/>
              </a:rPr>
              <a:t>Про</a:t>
            </a:r>
            <a:r>
              <a:rPr sz="1500" spc="-114" dirty="0">
                <a:latin typeface="Microsoft Sans Serif"/>
                <a:cs typeface="Microsoft Sans Serif"/>
              </a:rPr>
              <a:t>г</a:t>
            </a:r>
            <a:r>
              <a:rPr sz="1500" spc="-165" dirty="0">
                <a:latin typeface="Microsoft Sans Serif"/>
                <a:cs typeface="Microsoft Sans Serif"/>
              </a:rPr>
              <a:t>ра</a:t>
            </a:r>
            <a:r>
              <a:rPr sz="1500" spc="-220" dirty="0">
                <a:latin typeface="Microsoft Sans Serif"/>
                <a:cs typeface="Microsoft Sans Serif"/>
              </a:rPr>
              <a:t>м</a:t>
            </a:r>
            <a:r>
              <a:rPr sz="1500" spc="-235" dirty="0">
                <a:latin typeface="Microsoft Sans Serif"/>
                <a:cs typeface="Microsoft Sans Serif"/>
              </a:rPr>
              <a:t>м</a:t>
            </a:r>
            <a:r>
              <a:rPr sz="1500" spc="-95" dirty="0">
                <a:latin typeface="Microsoft Sans Serif"/>
                <a:cs typeface="Microsoft Sans Serif"/>
              </a:rPr>
              <a:t>ы  </a:t>
            </a:r>
            <a:r>
              <a:rPr sz="1500" spc="-229" dirty="0">
                <a:latin typeface="Microsoft Sans Serif"/>
                <a:cs typeface="Microsoft Sans Serif"/>
              </a:rPr>
              <a:t>М</a:t>
            </a:r>
            <a:r>
              <a:rPr sz="1500" spc="-180" dirty="0">
                <a:latin typeface="Microsoft Sans Serif"/>
                <a:cs typeface="Microsoft Sans Serif"/>
              </a:rPr>
              <a:t>о</a:t>
            </a:r>
            <a:r>
              <a:rPr sz="1500" spc="-220" dirty="0">
                <a:latin typeface="Microsoft Sans Serif"/>
                <a:cs typeface="Microsoft Sans Serif"/>
              </a:rPr>
              <a:t>ж</a:t>
            </a:r>
            <a:r>
              <a:rPr sz="1500" spc="-160" dirty="0">
                <a:latin typeface="Microsoft Sans Serif"/>
                <a:cs typeface="Microsoft Sans Serif"/>
              </a:rPr>
              <a:t>е</a:t>
            </a:r>
            <a:r>
              <a:rPr sz="1500" spc="-125" dirty="0">
                <a:latin typeface="Microsoft Sans Serif"/>
                <a:cs typeface="Microsoft Sans Serif"/>
              </a:rPr>
              <a:t>т</a:t>
            </a:r>
            <a:r>
              <a:rPr sz="1500" spc="-55" dirty="0">
                <a:latin typeface="Microsoft Sans Serif"/>
                <a:cs typeface="Microsoft Sans Serif"/>
              </a:rPr>
              <a:t> </a:t>
            </a:r>
            <a:r>
              <a:rPr sz="1500" spc="-150" dirty="0">
                <a:latin typeface="Microsoft Sans Serif"/>
                <a:cs typeface="Microsoft Sans Serif"/>
              </a:rPr>
              <a:t>быть</a:t>
            </a:r>
            <a:r>
              <a:rPr sz="1500" spc="-80" dirty="0">
                <a:latin typeface="Microsoft Sans Serif"/>
                <a:cs typeface="Microsoft Sans Serif"/>
              </a:rPr>
              <a:t> </a:t>
            </a:r>
            <a:r>
              <a:rPr sz="1500" spc="-155" dirty="0">
                <a:latin typeface="Microsoft Sans Serif"/>
                <a:cs typeface="Microsoft Sans Serif"/>
              </a:rPr>
              <a:t>ориентиров</a:t>
            </a:r>
            <a:r>
              <a:rPr sz="1500" spc="-160" dirty="0">
                <a:latin typeface="Microsoft Sans Serif"/>
                <a:cs typeface="Microsoft Sans Serif"/>
              </a:rPr>
              <a:t>ан</a:t>
            </a:r>
            <a:r>
              <a:rPr sz="1500" spc="-155" dirty="0">
                <a:latin typeface="Microsoft Sans Serif"/>
                <a:cs typeface="Microsoft Sans Serif"/>
              </a:rPr>
              <a:t>а</a:t>
            </a:r>
            <a:r>
              <a:rPr sz="1500" spc="-40" dirty="0">
                <a:latin typeface="Microsoft Sans Serif"/>
                <a:cs typeface="Microsoft Sans Serif"/>
              </a:rPr>
              <a:t> </a:t>
            </a:r>
            <a:r>
              <a:rPr sz="1500" spc="-155" dirty="0">
                <a:latin typeface="Microsoft Sans Serif"/>
                <a:cs typeface="Microsoft Sans Serif"/>
              </a:rPr>
              <a:t>на</a:t>
            </a:r>
            <a:r>
              <a:rPr sz="1500" spc="-70" dirty="0">
                <a:latin typeface="Microsoft Sans Serif"/>
                <a:cs typeface="Microsoft Sans Serif"/>
              </a:rPr>
              <a:t> </a:t>
            </a:r>
            <a:r>
              <a:rPr sz="1500" spc="-155" dirty="0">
                <a:latin typeface="Microsoft Sans Serif"/>
                <a:cs typeface="Microsoft Sans Serif"/>
              </a:rPr>
              <a:t>спе</a:t>
            </a:r>
            <a:r>
              <a:rPr sz="1500" spc="-160" dirty="0">
                <a:latin typeface="Microsoft Sans Serif"/>
                <a:cs typeface="Microsoft Sans Serif"/>
              </a:rPr>
              <a:t>ци</a:t>
            </a:r>
            <a:r>
              <a:rPr sz="1500" spc="-235" dirty="0">
                <a:latin typeface="Microsoft Sans Serif"/>
                <a:cs typeface="Microsoft Sans Serif"/>
              </a:rPr>
              <a:t>ф</a:t>
            </a:r>
            <a:r>
              <a:rPr sz="1500" spc="-140" dirty="0">
                <a:latin typeface="Microsoft Sans Serif"/>
                <a:cs typeface="Microsoft Sans Serif"/>
              </a:rPr>
              <a:t>ику  </a:t>
            </a:r>
            <a:r>
              <a:rPr sz="1500" spc="-155" dirty="0">
                <a:latin typeface="Microsoft Sans Serif"/>
                <a:cs typeface="Microsoft Sans Serif"/>
              </a:rPr>
              <a:t>национальных</a:t>
            </a:r>
            <a:r>
              <a:rPr sz="1500" spc="-75" dirty="0">
                <a:latin typeface="Microsoft Sans Serif"/>
                <a:cs typeface="Microsoft Sans Serif"/>
              </a:rPr>
              <a:t>,</a:t>
            </a:r>
            <a:r>
              <a:rPr sz="1500" spc="-100" dirty="0">
                <a:latin typeface="Microsoft Sans Serif"/>
                <a:cs typeface="Microsoft Sans Serif"/>
              </a:rPr>
              <a:t> </a:t>
            </a:r>
            <a:r>
              <a:rPr sz="1500" spc="-160" dirty="0">
                <a:latin typeface="Microsoft Sans Serif"/>
                <a:cs typeface="Microsoft Sans Serif"/>
              </a:rPr>
              <a:t>социокуль</a:t>
            </a:r>
            <a:r>
              <a:rPr sz="1500" spc="-155" dirty="0">
                <a:latin typeface="Microsoft Sans Serif"/>
                <a:cs typeface="Microsoft Sans Serif"/>
              </a:rPr>
              <a:t>турны</a:t>
            </a:r>
            <a:r>
              <a:rPr sz="1500" spc="-135" dirty="0">
                <a:latin typeface="Microsoft Sans Serif"/>
                <a:cs typeface="Microsoft Sans Serif"/>
              </a:rPr>
              <a:t>х</a:t>
            </a:r>
            <a:r>
              <a:rPr sz="1500" spc="-80" dirty="0">
                <a:latin typeface="Microsoft Sans Serif"/>
                <a:cs typeface="Microsoft Sans Serif"/>
              </a:rPr>
              <a:t> </a:t>
            </a:r>
            <a:r>
              <a:rPr sz="1500" spc="-155" dirty="0">
                <a:latin typeface="Microsoft Sans Serif"/>
                <a:cs typeface="Microsoft Sans Serif"/>
              </a:rPr>
              <a:t>и</a:t>
            </a:r>
            <a:r>
              <a:rPr sz="1500" spc="-60" dirty="0">
                <a:latin typeface="Microsoft Sans Serif"/>
                <a:cs typeface="Microsoft Sans Serif"/>
              </a:rPr>
              <a:t> </a:t>
            </a:r>
            <a:r>
              <a:rPr sz="1500" spc="-160" dirty="0">
                <a:latin typeface="Microsoft Sans Serif"/>
                <a:cs typeface="Microsoft Sans Serif"/>
              </a:rPr>
              <a:t>иных</a:t>
            </a:r>
            <a:endParaRPr sz="1500">
              <a:latin typeface="Microsoft Sans Serif"/>
              <a:cs typeface="Microsoft Sans Serif"/>
            </a:endParaRPr>
          </a:p>
          <a:p>
            <a:pPr marL="12700" marR="217804">
              <a:lnSpc>
                <a:spcPct val="100000"/>
              </a:lnSpc>
            </a:pPr>
            <a:r>
              <a:rPr sz="1500" spc="-140" dirty="0">
                <a:latin typeface="Microsoft Sans Serif"/>
                <a:cs typeface="Microsoft Sans Serif"/>
              </a:rPr>
              <a:t>у</a:t>
            </a:r>
            <a:r>
              <a:rPr sz="1500" spc="-145" dirty="0">
                <a:latin typeface="Microsoft Sans Serif"/>
                <a:cs typeface="Microsoft Sans Serif"/>
              </a:rPr>
              <a:t>с</a:t>
            </a:r>
            <a:r>
              <a:rPr sz="1500" spc="-150" dirty="0">
                <a:latin typeface="Microsoft Sans Serif"/>
                <a:cs typeface="Microsoft Sans Serif"/>
              </a:rPr>
              <a:t>лов</a:t>
            </a:r>
            <a:r>
              <a:rPr sz="1500" spc="-160" dirty="0">
                <a:latin typeface="Microsoft Sans Serif"/>
                <a:cs typeface="Microsoft Sans Serif"/>
              </a:rPr>
              <a:t>ий</a:t>
            </a:r>
            <a:r>
              <a:rPr sz="1500" spc="-80" dirty="0">
                <a:latin typeface="Microsoft Sans Serif"/>
                <a:cs typeface="Microsoft Sans Serif"/>
              </a:rPr>
              <a:t>,</a:t>
            </a:r>
            <a:r>
              <a:rPr sz="1500" spc="-60" dirty="0">
                <a:latin typeface="Microsoft Sans Serif"/>
                <a:cs typeface="Microsoft Sans Serif"/>
              </a:rPr>
              <a:t> </a:t>
            </a:r>
            <a:r>
              <a:rPr sz="1500" spc="-145" dirty="0">
                <a:latin typeface="Microsoft Sans Serif"/>
                <a:cs typeface="Microsoft Sans Serif"/>
              </a:rPr>
              <a:t>в</a:t>
            </a:r>
            <a:r>
              <a:rPr sz="1500" spc="-70" dirty="0">
                <a:latin typeface="Microsoft Sans Serif"/>
                <a:cs typeface="Microsoft Sans Serif"/>
              </a:rPr>
              <a:t> </a:t>
            </a:r>
            <a:r>
              <a:rPr sz="1500" spc="-155" dirty="0">
                <a:latin typeface="Microsoft Sans Serif"/>
                <a:cs typeface="Microsoft Sans Serif"/>
              </a:rPr>
              <a:t>то</a:t>
            </a:r>
            <a:r>
              <a:rPr sz="1500" spc="-210" dirty="0">
                <a:latin typeface="Microsoft Sans Serif"/>
                <a:cs typeface="Microsoft Sans Serif"/>
              </a:rPr>
              <a:t>м</a:t>
            </a:r>
            <a:r>
              <a:rPr sz="1500" spc="-60" dirty="0">
                <a:latin typeface="Microsoft Sans Serif"/>
                <a:cs typeface="Microsoft Sans Serif"/>
              </a:rPr>
              <a:t> </a:t>
            </a:r>
            <a:r>
              <a:rPr sz="1500" spc="-165" dirty="0">
                <a:latin typeface="Microsoft Sans Serif"/>
                <a:cs typeface="Microsoft Sans Serif"/>
              </a:rPr>
              <a:t>ч</a:t>
            </a:r>
            <a:r>
              <a:rPr sz="1500" spc="-160" dirty="0">
                <a:latin typeface="Microsoft Sans Serif"/>
                <a:cs typeface="Microsoft Sans Serif"/>
              </a:rPr>
              <a:t>и</a:t>
            </a:r>
            <a:r>
              <a:rPr sz="1500" spc="-145" dirty="0">
                <a:latin typeface="Microsoft Sans Serif"/>
                <a:cs typeface="Microsoft Sans Serif"/>
              </a:rPr>
              <a:t>с</a:t>
            </a:r>
            <a:r>
              <a:rPr sz="1500" spc="-155" dirty="0">
                <a:latin typeface="Microsoft Sans Serif"/>
                <a:cs typeface="Microsoft Sans Serif"/>
              </a:rPr>
              <a:t>л</a:t>
            </a:r>
            <a:r>
              <a:rPr sz="1500" spc="-145" dirty="0">
                <a:latin typeface="Microsoft Sans Serif"/>
                <a:cs typeface="Microsoft Sans Serif"/>
              </a:rPr>
              <a:t>е</a:t>
            </a:r>
            <a:r>
              <a:rPr sz="1500" spc="-60" dirty="0">
                <a:latin typeface="Microsoft Sans Serif"/>
                <a:cs typeface="Microsoft Sans Serif"/>
              </a:rPr>
              <a:t> </a:t>
            </a:r>
            <a:r>
              <a:rPr sz="1500" spc="-165" dirty="0">
                <a:latin typeface="Microsoft Sans Serif"/>
                <a:cs typeface="Microsoft Sans Serif"/>
              </a:rPr>
              <a:t>ре</a:t>
            </a:r>
            <a:r>
              <a:rPr sz="1500" spc="-120" dirty="0">
                <a:latin typeface="Microsoft Sans Serif"/>
                <a:cs typeface="Microsoft Sans Serif"/>
              </a:rPr>
              <a:t>г</a:t>
            </a:r>
            <a:r>
              <a:rPr sz="1500" spc="-155" dirty="0">
                <a:latin typeface="Microsoft Sans Serif"/>
                <a:cs typeface="Microsoft Sans Serif"/>
              </a:rPr>
              <a:t>иональных</a:t>
            </a:r>
            <a:r>
              <a:rPr sz="1500" spc="-75" dirty="0">
                <a:latin typeface="Microsoft Sans Serif"/>
                <a:cs typeface="Microsoft Sans Serif"/>
              </a:rPr>
              <a:t>,</a:t>
            </a:r>
            <a:r>
              <a:rPr sz="1500" spc="-60" dirty="0">
                <a:latin typeface="Microsoft Sans Serif"/>
                <a:cs typeface="Microsoft Sans Serif"/>
              </a:rPr>
              <a:t> </a:t>
            </a:r>
            <a:r>
              <a:rPr sz="1500" spc="-155" dirty="0">
                <a:latin typeface="Microsoft Sans Serif"/>
                <a:cs typeface="Microsoft Sans Serif"/>
              </a:rPr>
              <a:t>в</a:t>
            </a:r>
            <a:r>
              <a:rPr sz="1500" spc="-130" dirty="0">
                <a:latin typeface="Microsoft Sans Serif"/>
                <a:cs typeface="Microsoft Sans Serif"/>
              </a:rPr>
              <a:t>ыбор  </a:t>
            </a:r>
            <a:r>
              <a:rPr sz="1500" spc="-170" dirty="0">
                <a:latin typeface="Microsoft Sans Serif"/>
                <a:cs typeface="Microsoft Sans Serif"/>
              </a:rPr>
              <a:t>п</a:t>
            </a:r>
            <a:r>
              <a:rPr sz="1500" spc="-160" dirty="0">
                <a:latin typeface="Microsoft Sans Serif"/>
                <a:cs typeface="Microsoft Sans Serif"/>
              </a:rPr>
              <a:t>арциальны</a:t>
            </a:r>
            <a:r>
              <a:rPr sz="1500" spc="-135" dirty="0">
                <a:latin typeface="Microsoft Sans Serif"/>
                <a:cs typeface="Microsoft Sans Serif"/>
              </a:rPr>
              <a:t>х</a:t>
            </a:r>
            <a:r>
              <a:rPr sz="1500" spc="-80" dirty="0">
                <a:latin typeface="Microsoft Sans Serif"/>
                <a:cs typeface="Microsoft Sans Serif"/>
              </a:rPr>
              <a:t> </a:t>
            </a:r>
            <a:r>
              <a:rPr sz="1500" spc="-215" dirty="0">
                <a:latin typeface="Microsoft Sans Serif"/>
                <a:cs typeface="Microsoft Sans Serif"/>
              </a:rPr>
              <a:t>О</a:t>
            </a:r>
            <a:r>
              <a:rPr sz="1500" spc="-195" dirty="0">
                <a:latin typeface="Microsoft Sans Serif"/>
                <a:cs typeface="Microsoft Sans Serif"/>
              </a:rPr>
              <a:t>П</a:t>
            </a:r>
            <a:r>
              <a:rPr sz="1500" spc="-60" dirty="0">
                <a:latin typeface="Microsoft Sans Serif"/>
                <a:cs typeface="Microsoft Sans Serif"/>
              </a:rPr>
              <a:t> </a:t>
            </a:r>
            <a:r>
              <a:rPr sz="1500" spc="-155" dirty="0">
                <a:latin typeface="Microsoft Sans Serif"/>
                <a:cs typeface="Microsoft Sans Serif"/>
              </a:rPr>
              <a:t>и</a:t>
            </a:r>
            <a:r>
              <a:rPr sz="1500" spc="-70" dirty="0">
                <a:latin typeface="Microsoft Sans Serif"/>
                <a:cs typeface="Microsoft Sans Serif"/>
              </a:rPr>
              <a:t> </a:t>
            </a:r>
            <a:r>
              <a:rPr sz="1500" spc="-229" dirty="0">
                <a:latin typeface="Microsoft Sans Serif"/>
                <a:cs typeface="Microsoft Sans Serif"/>
              </a:rPr>
              <a:t>ф</a:t>
            </a:r>
            <a:r>
              <a:rPr sz="1500" spc="-165" dirty="0">
                <a:latin typeface="Microsoft Sans Serif"/>
                <a:cs typeface="Microsoft Sans Serif"/>
              </a:rPr>
              <a:t>ор</a:t>
            </a:r>
            <a:r>
              <a:rPr sz="1500" spc="-210" dirty="0">
                <a:latin typeface="Microsoft Sans Serif"/>
                <a:cs typeface="Microsoft Sans Serif"/>
              </a:rPr>
              <a:t>м</a:t>
            </a:r>
            <a:r>
              <a:rPr sz="1500" spc="-50" dirty="0">
                <a:latin typeface="Microsoft Sans Serif"/>
                <a:cs typeface="Microsoft Sans Serif"/>
              </a:rPr>
              <a:t> </a:t>
            </a:r>
            <a:r>
              <a:rPr sz="1500" spc="-160" dirty="0">
                <a:latin typeface="Microsoft Sans Serif"/>
                <a:cs typeface="Microsoft Sans Serif"/>
              </a:rPr>
              <a:t>рабо</a:t>
            </a:r>
            <a:r>
              <a:rPr sz="1500" spc="-125" dirty="0">
                <a:latin typeface="Microsoft Sans Serif"/>
                <a:cs typeface="Microsoft Sans Serif"/>
              </a:rPr>
              <a:t>т</a:t>
            </a:r>
            <a:r>
              <a:rPr sz="1500" spc="-165" dirty="0">
                <a:latin typeface="Microsoft Sans Serif"/>
                <a:cs typeface="Microsoft Sans Serif"/>
              </a:rPr>
              <a:t>ы</a:t>
            </a:r>
            <a:r>
              <a:rPr sz="1500" spc="-60" dirty="0">
                <a:latin typeface="Microsoft Sans Serif"/>
                <a:cs typeface="Microsoft Sans Serif"/>
              </a:rPr>
              <a:t> </a:t>
            </a:r>
            <a:r>
              <a:rPr sz="1500" spc="-135" dirty="0">
                <a:latin typeface="Microsoft Sans Serif"/>
                <a:cs typeface="Microsoft Sans Serif"/>
              </a:rPr>
              <a:t>с</a:t>
            </a:r>
            <a:r>
              <a:rPr sz="1500" spc="-65" dirty="0">
                <a:latin typeface="Microsoft Sans Serif"/>
                <a:cs typeface="Microsoft Sans Serif"/>
              </a:rPr>
              <a:t> </a:t>
            </a:r>
            <a:r>
              <a:rPr sz="1500" spc="-145" dirty="0">
                <a:latin typeface="Microsoft Sans Serif"/>
                <a:cs typeface="Microsoft Sans Serif"/>
              </a:rPr>
              <a:t>дет</a:t>
            </a:r>
            <a:r>
              <a:rPr sz="1500" spc="-150" dirty="0">
                <a:latin typeface="Microsoft Sans Serif"/>
                <a:cs typeface="Microsoft Sans Serif"/>
              </a:rPr>
              <a:t>ь</a:t>
            </a:r>
            <a:r>
              <a:rPr sz="1500" spc="-235" dirty="0">
                <a:latin typeface="Microsoft Sans Serif"/>
                <a:cs typeface="Microsoft Sans Serif"/>
              </a:rPr>
              <a:t>м</a:t>
            </a:r>
            <a:r>
              <a:rPr sz="1500" spc="-155" dirty="0">
                <a:latin typeface="Microsoft Sans Serif"/>
                <a:cs typeface="Microsoft Sans Serif"/>
              </a:rPr>
              <a:t>и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500" spc="-229" dirty="0">
                <a:latin typeface="Microsoft Sans Serif"/>
                <a:cs typeface="Microsoft Sans Serif"/>
              </a:rPr>
              <a:t>М</a:t>
            </a:r>
            <a:r>
              <a:rPr sz="1500" spc="-180" dirty="0">
                <a:latin typeface="Microsoft Sans Serif"/>
                <a:cs typeface="Microsoft Sans Serif"/>
              </a:rPr>
              <a:t>о</a:t>
            </a:r>
            <a:r>
              <a:rPr sz="1500" spc="-220" dirty="0">
                <a:latin typeface="Microsoft Sans Serif"/>
                <a:cs typeface="Microsoft Sans Serif"/>
              </a:rPr>
              <a:t>ж</a:t>
            </a:r>
            <a:r>
              <a:rPr sz="1500" spc="-160" dirty="0">
                <a:latin typeface="Microsoft Sans Serif"/>
                <a:cs typeface="Microsoft Sans Serif"/>
              </a:rPr>
              <a:t>е</a:t>
            </a:r>
            <a:r>
              <a:rPr sz="1500" spc="-125" dirty="0">
                <a:latin typeface="Microsoft Sans Serif"/>
                <a:cs typeface="Microsoft Sans Serif"/>
              </a:rPr>
              <a:t>т</a:t>
            </a:r>
            <a:r>
              <a:rPr sz="1500" spc="-55" dirty="0">
                <a:latin typeface="Microsoft Sans Serif"/>
                <a:cs typeface="Microsoft Sans Serif"/>
              </a:rPr>
              <a:t> </a:t>
            </a:r>
            <a:r>
              <a:rPr sz="1500" spc="-195" dirty="0">
                <a:latin typeface="Microsoft Sans Serif"/>
                <a:cs typeface="Microsoft Sans Serif"/>
              </a:rPr>
              <a:t>оф</a:t>
            </a:r>
            <a:r>
              <a:rPr sz="1500" spc="-165" dirty="0">
                <a:latin typeface="Microsoft Sans Serif"/>
                <a:cs typeface="Microsoft Sans Serif"/>
              </a:rPr>
              <a:t>ор</a:t>
            </a:r>
            <a:r>
              <a:rPr sz="1500" spc="-220" dirty="0">
                <a:latin typeface="Microsoft Sans Serif"/>
                <a:cs typeface="Microsoft Sans Serif"/>
              </a:rPr>
              <a:t>м</a:t>
            </a:r>
            <a:r>
              <a:rPr sz="1500" spc="-150" dirty="0">
                <a:latin typeface="Microsoft Sans Serif"/>
                <a:cs typeface="Microsoft Sans Serif"/>
              </a:rPr>
              <a:t>л</a:t>
            </a:r>
            <a:r>
              <a:rPr sz="1500" spc="-135" dirty="0">
                <a:latin typeface="Microsoft Sans Serif"/>
                <a:cs typeface="Microsoft Sans Serif"/>
              </a:rPr>
              <a:t>я</a:t>
            </a:r>
            <a:r>
              <a:rPr sz="1500" spc="-140" dirty="0">
                <a:latin typeface="Microsoft Sans Serif"/>
                <a:cs typeface="Microsoft Sans Serif"/>
              </a:rPr>
              <a:t>ть</a:t>
            </a:r>
            <a:r>
              <a:rPr sz="1500" spc="-150" dirty="0">
                <a:latin typeface="Microsoft Sans Serif"/>
                <a:cs typeface="Microsoft Sans Serif"/>
              </a:rPr>
              <a:t>ся</a:t>
            </a:r>
            <a:r>
              <a:rPr sz="1500" spc="-60" dirty="0">
                <a:latin typeface="Microsoft Sans Serif"/>
                <a:cs typeface="Microsoft Sans Serif"/>
              </a:rPr>
              <a:t> </a:t>
            </a:r>
            <a:r>
              <a:rPr sz="1500" spc="-145" dirty="0">
                <a:latin typeface="Microsoft Sans Serif"/>
                <a:cs typeface="Microsoft Sans Serif"/>
              </a:rPr>
              <a:t>в</a:t>
            </a:r>
            <a:r>
              <a:rPr sz="1500" spc="-70" dirty="0">
                <a:latin typeface="Microsoft Sans Serif"/>
                <a:cs typeface="Microsoft Sans Serif"/>
              </a:rPr>
              <a:t> </a:t>
            </a:r>
            <a:r>
              <a:rPr sz="1500" spc="-155" dirty="0">
                <a:latin typeface="Microsoft Sans Serif"/>
                <a:cs typeface="Microsoft Sans Serif"/>
              </a:rPr>
              <a:t>в</a:t>
            </a:r>
            <a:r>
              <a:rPr sz="1500" spc="-160" dirty="0">
                <a:latin typeface="Microsoft Sans Serif"/>
                <a:cs typeface="Microsoft Sans Serif"/>
              </a:rPr>
              <a:t>ид</a:t>
            </a:r>
            <a:r>
              <a:rPr sz="1500" spc="-155" dirty="0">
                <a:latin typeface="Microsoft Sans Serif"/>
                <a:cs typeface="Microsoft Sans Serif"/>
              </a:rPr>
              <a:t>е</a:t>
            </a:r>
            <a:r>
              <a:rPr sz="1500" spc="-65" dirty="0">
                <a:latin typeface="Microsoft Sans Serif"/>
                <a:cs typeface="Microsoft Sans Serif"/>
              </a:rPr>
              <a:t> </a:t>
            </a:r>
            <a:r>
              <a:rPr sz="1500" spc="-140" dirty="0">
                <a:latin typeface="Microsoft Sans Serif"/>
                <a:cs typeface="Microsoft Sans Serif"/>
              </a:rPr>
              <a:t>с</a:t>
            </a:r>
            <a:r>
              <a:rPr sz="1500" spc="-145" dirty="0">
                <a:latin typeface="Microsoft Sans Serif"/>
                <a:cs typeface="Microsoft Sans Serif"/>
              </a:rPr>
              <a:t>с</a:t>
            </a:r>
            <a:r>
              <a:rPr sz="1500" spc="-170" dirty="0">
                <a:latin typeface="Microsoft Sans Serif"/>
                <a:cs typeface="Microsoft Sans Serif"/>
              </a:rPr>
              <a:t>ылок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1500" spc="-190" dirty="0">
                <a:latin typeface="Microsoft Sans Serif"/>
                <a:cs typeface="Microsoft Sans Serif"/>
              </a:rPr>
              <a:t>Р</a:t>
            </a:r>
            <a:r>
              <a:rPr sz="1500" spc="-165" dirty="0">
                <a:latin typeface="Microsoft Sans Serif"/>
                <a:cs typeface="Microsoft Sans Serif"/>
              </a:rPr>
              <a:t>азра</a:t>
            </a:r>
            <a:r>
              <a:rPr sz="1500" spc="-170" dirty="0">
                <a:latin typeface="Microsoft Sans Serif"/>
                <a:cs typeface="Microsoft Sans Serif"/>
              </a:rPr>
              <a:t>б</a:t>
            </a:r>
            <a:r>
              <a:rPr sz="1500" spc="-155" dirty="0">
                <a:latin typeface="Microsoft Sans Serif"/>
                <a:cs typeface="Microsoft Sans Serif"/>
              </a:rPr>
              <a:t>аты</a:t>
            </a:r>
            <a:r>
              <a:rPr sz="1500" spc="-150" dirty="0">
                <a:latin typeface="Microsoft Sans Serif"/>
                <a:cs typeface="Microsoft Sans Serif"/>
              </a:rPr>
              <a:t>в</a:t>
            </a:r>
            <a:r>
              <a:rPr sz="1500" spc="-145" dirty="0">
                <a:latin typeface="Microsoft Sans Serif"/>
                <a:cs typeface="Microsoft Sans Serif"/>
              </a:rPr>
              <a:t>аетс</a:t>
            </a:r>
            <a:r>
              <a:rPr sz="1500" spc="-150" dirty="0">
                <a:latin typeface="Microsoft Sans Serif"/>
                <a:cs typeface="Microsoft Sans Serif"/>
              </a:rPr>
              <a:t>я</a:t>
            </a:r>
            <a:r>
              <a:rPr sz="1500" spc="-50" dirty="0">
                <a:latin typeface="Microsoft Sans Serif"/>
                <a:cs typeface="Microsoft Sans Serif"/>
              </a:rPr>
              <a:t> </a:t>
            </a:r>
            <a:r>
              <a:rPr sz="1500" spc="-135" dirty="0">
                <a:latin typeface="Microsoft Sans Serif"/>
                <a:cs typeface="Microsoft Sans Serif"/>
              </a:rPr>
              <a:t>с</a:t>
            </a:r>
            <a:r>
              <a:rPr sz="1500" spc="-70" dirty="0">
                <a:latin typeface="Microsoft Sans Serif"/>
                <a:cs typeface="Microsoft Sans Serif"/>
              </a:rPr>
              <a:t> </a:t>
            </a:r>
            <a:r>
              <a:rPr sz="1500" spc="-150" dirty="0">
                <a:latin typeface="Microsoft Sans Serif"/>
                <a:cs typeface="Microsoft Sans Serif"/>
              </a:rPr>
              <a:t>у</a:t>
            </a:r>
            <a:r>
              <a:rPr sz="1500" spc="-165" dirty="0">
                <a:latin typeface="Microsoft Sans Serif"/>
                <a:cs typeface="Microsoft Sans Serif"/>
              </a:rPr>
              <a:t>ч</a:t>
            </a:r>
            <a:r>
              <a:rPr sz="1500" spc="-155" dirty="0">
                <a:latin typeface="Microsoft Sans Serif"/>
                <a:cs typeface="Microsoft Sans Serif"/>
              </a:rPr>
              <a:t>ето</a:t>
            </a:r>
            <a:r>
              <a:rPr sz="1500" spc="-204" dirty="0">
                <a:latin typeface="Microsoft Sans Serif"/>
                <a:cs typeface="Microsoft Sans Serif"/>
              </a:rPr>
              <a:t>м</a:t>
            </a:r>
            <a:r>
              <a:rPr sz="1500" spc="-45" dirty="0">
                <a:latin typeface="Microsoft Sans Serif"/>
                <a:cs typeface="Microsoft Sans Serif"/>
              </a:rPr>
              <a:t> </a:t>
            </a:r>
            <a:r>
              <a:rPr sz="1500" spc="-235" dirty="0">
                <a:latin typeface="Microsoft Sans Serif"/>
                <a:cs typeface="Microsoft Sans Serif"/>
              </a:rPr>
              <a:t>м</a:t>
            </a:r>
            <a:r>
              <a:rPr sz="1500" spc="-155" dirty="0">
                <a:latin typeface="Microsoft Sans Serif"/>
                <a:cs typeface="Microsoft Sans Serif"/>
              </a:rPr>
              <a:t>не</a:t>
            </a:r>
            <a:r>
              <a:rPr sz="1500" spc="-150" dirty="0">
                <a:latin typeface="Microsoft Sans Serif"/>
                <a:cs typeface="Microsoft Sans Serif"/>
              </a:rPr>
              <a:t>н</a:t>
            </a:r>
            <a:r>
              <a:rPr sz="1500" spc="-160" dirty="0">
                <a:latin typeface="Microsoft Sans Serif"/>
                <a:cs typeface="Microsoft Sans Serif"/>
              </a:rPr>
              <a:t>и</a:t>
            </a:r>
            <a:r>
              <a:rPr sz="1500" spc="-150" dirty="0">
                <a:latin typeface="Microsoft Sans Serif"/>
                <a:cs typeface="Microsoft Sans Serif"/>
              </a:rPr>
              <a:t>я</a:t>
            </a:r>
            <a:r>
              <a:rPr sz="1500" spc="-75" dirty="0">
                <a:latin typeface="Microsoft Sans Serif"/>
                <a:cs typeface="Microsoft Sans Serif"/>
              </a:rPr>
              <a:t> </a:t>
            </a:r>
            <a:r>
              <a:rPr sz="1500" spc="-150" dirty="0">
                <a:latin typeface="Microsoft Sans Serif"/>
                <a:cs typeface="Microsoft Sans Serif"/>
              </a:rPr>
              <a:t>родите</a:t>
            </a:r>
            <a:r>
              <a:rPr sz="1500" spc="-155" dirty="0">
                <a:latin typeface="Microsoft Sans Serif"/>
                <a:cs typeface="Microsoft Sans Serif"/>
              </a:rPr>
              <a:t>л</a:t>
            </a:r>
            <a:r>
              <a:rPr sz="1500" spc="-160" dirty="0">
                <a:latin typeface="Microsoft Sans Serif"/>
                <a:cs typeface="Microsoft Sans Serif"/>
              </a:rPr>
              <a:t>ей</a:t>
            </a:r>
            <a:endParaRPr sz="1500">
              <a:latin typeface="Microsoft Sans Serif"/>
              <a:cs typeface="Microsoft Sans Serif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3379" y="4501896"/>
            <a:ext cx="213360" cy="213359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863295" y="952576"/>
            <a:ext cx="14389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4" dirty="0">
                <a:solidFill>
                  <a:srgbClr val="C00000"/>
                </a:solidFill>
              </a:rPr>
              <a:t>О</a:t>
            </a:r>
            <a:r>
              <a:rPr sz="1800" spc="-229" dirty="0">
                <a:solidFill>
                  <a:srgbClr val="C00000"/>
                </a:solidFill>
              </a:rPr>
              <a:t>П</a:t>
            </a:r>
            <a:r>
              <a:rPr sz="1800" spc="-90" dirty="0">
                <a:solidFill>
                  <a:srgbClr val="C00000"/>
                </a:solidFill>
              </a:rPr>
              <a:t> </a:t>
            </a:r>
            <a:r>
              <a:rPr sz="1800" spc="-240" dirty="0">
                <a:solidFill>
                  <a:srgbClr val="C00000"/>
                </a:solidFill>
              </a:rPr>
              <a:t>ДО</a:t>
            </a:r>
            <a:r>
              <a:rPr sz="1800" spc="-195" dirty="0">
                <a:solidFill>
                  <a:srgbClr val="C00000"/>
                </a:solidFill>
              </a:rPr>
              <a:t>/АО</a:t>
            </a:r>
            <a:r>
              <a:rPr sz="1800" spc="-235" dirty="0">
                <a:solidFill>
                  <a:srgbClr val="C00000"/>
                </a:solidFill>
              </a:rPr>
              <a:t>П</a:t>
            </a:r>
            <a:r>
              <a:rPr sz="1800" spc="-105" dirty="0">
                <a:solidFill>
                  <a:srgbClr val="C00000"/>
                </a:solidFill>
              </a:rPr>
              <a:t> </a:t>
            </a:r>
            <a:r>
              <a:rPr sz="1800" spc="-240" dirty="0">
                <a:solidFill>
                  <a:srgbClr val="C00000"/>
                </a:solidFill>
              </a:rPr>
              <a:t>ДО</a:t>
            </a:r>
            <a:endParaRPr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63164" y="968501"/>
            <a:ext cx="4364990" cy="69342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120140">
              <a:lnSpc>
                <a:spcPct val="100000"/>
              </a:lnSpc>
              <a:spcBef>
                <a:spcPts val="570"/>
              </a:spcBef>
            </a:pPr>
            <a:r>
              <a:rPr sz="1800" b="1" spc="-210" dirty="0">
                <a:latin typeface="Arial"/>
                <a:cs typeface="Arial"/>
              </a:rPr>
              <a:t>На</a:t>
            </a:r>
            <a:r>
              <a:rPr sz="1800" b="1" spc="-285" dirty="0">
                <a:latin typeface="Arial"/>
                <a:cs typeface="Arial"/>
              </a:rPr>
              <a:t>ш</a:t>
            </a:r>
            <a:r>
              <a:rPr sz="1800" b="1" spc="-185" dirty="0">
                <a:latin typeface="Arial"/>
                <a:cs typeface="Arial"/>
              </a:rPr>
              <a:t>е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spc="-190" dirty="0">
                <a:latin typeface="Arial"/>
                <a:cs typeface="Arial"/>
              </a:rPr>
              <a:t>твор</a:t>
            </a:r>
            <a:r>
              <a:rPr sz="1800" b="1" spc="-200" dirty="0">
                <a:latin typeface="Arial"/>
                <a:cs typeface="Arial"/>
              </a:rPr>
              <a:t>ч</a:t>
            </a:r>
            <a:r>
              <a:rPr sz="1800" b="1" spc="-190" dirty="0">
                <a:latin typeface="Arial"/>
                <a:cs typeface="Arial"/>
              </a:rPr>
              <a:t>е</a:t>
            </a:r>
            <a:r>
              <a:rPr sz="1800" b="1" spc="-195" dirty="0">
                <a:latin typeface="Arial"/>
                <a:cs typeface="Arial"/>
              </a:rPr>
              <a:t>с</a:t>
            </a:r>
            <a:r>
              <a:rPr sz="1800" b="1" spc="-190" dirty="0">
                <a:latin typeface="Arial"/>
                <a:cs typeface="Arial"/>
              </a:rPr>
              <a:t>тво?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800" b="1" spc="-235" dirty="0">
                <a:latin typeface="Arial"/>
                <a:cs typeface="Arial"/>
              </a:rPr>
              <a:t>В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spc="-190" dirty="0">
                <a:latin typeface="Arial"/>
                <a:cs typeface="Arial"/>
              </a:rPr>
              <a:t>творчестве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200" dirty="0">
                <a:latin typeface="Arial"/>
                <a:cs typeface="Arial"/>
              </a:rPr>
              <a:t>важен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spc="-195" dirty="0">
                <a:latin typeface="Arial"/>
                <a:cs typeface="Arial"/>
              </a:rPr>
              <a:t>процесс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185" dirty="0">
                <a:latin typeface="Arial"/>
                <a:cs typeface="Arial"/>
              </a:rPr>
              <a:t>–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185" dirty="0">
                <a:latin typeface="Arial"/>
                <a:cs typeface="Arial"/>
              </a:rPr>
              <a:t>а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195" dirty="0">
                <a:latin typeface="Arial"/>
                <a:cs typeface="Arial"/>
              </a:rPr>
              <a:t>не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spc="-180" dirty="0">
                <a:latin typeface="Arial"/>
                <a:cs typeface="Arial"/>
              </a:rPr>
              <a:t>результат!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495" y="1706879"/>
            <a:ext cx="3995928" cy="26639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9096" y="1706879"/>
            <a:ext cx="3558540" cy="26654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26337" y="4484014"/>
            <a:ext cx="654621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5" dirty="0">
                <a:latin typeface="Arial"/>
                <a:cs typeface="Arial"/>
              </a:rPr>
              <a:t>Копирование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взрослого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spc="-135" dirty="0">
                <a:latin typeface="Arial"/>
                <a:cs typeface="Arial"/>
              </a:rPr>
              <a:t>образца,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а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также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чересчур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авторитарные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инструкции</a:t>
            </a:r>
            <a:r>
              <a:rPr sz="1400" b="1" spc="-120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блокируют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150" dirty="0">
                <a:latin typeface="Arial"/>
                <a:cs typeface="Arial"/>
              </a:rPr>
              <a:t>творческую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инициативу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ребенка,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убивая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160" dirty="0">
                <a:latin typeface="Arial"/>
                <a:cs typeface="Arial"/>
              </a:rPr>
              <a:t>мотивацию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spc="-125" dirty="0">
                <a:latin typeface="Arial"/>
                <a:cs typeface="Arial"/>
              </a:rPr>
              <a:t>к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160" dirty="0">
                <a:latin typeface="Arial"/>
                <a:cs typeface="Arial"/>
              </a:rPr>
              <a:t>дальнейшему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spc="-165" dirty="0">
                <a:latin typeface="Arial"/>
                <a:cs typeface="Arial"/>
              </a:rPr>
              <a:t>самовыражению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69795" y="695705"/>
            <a:ext cx="59169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35" dirty="0">
                <a:solidFill>
                  <a:srgbClr val="C00000"/>
                </a:solidFill>
              </a:rPr>
              <a:t>Тво</a:t>
            </a:r>
            <a:r>
              <a:rPr sz="2100" spc="-229" dirty="0">
                <a:solidFill>
                  <a:srgbClr val="C00000"/>
                </a:solidFill>
              </a:rPr>
              <a:t>р</a:t>
            </a:r>
            <a:r>
              <a:rPr sz="2100" spc="-220" dirty="0">
                <a:solidFill>
                  <a:srgbClr val="C00000"/>
                </a:solidFill>
              </a:rPr>
              <a:t>честв</a:t>
            </a:r>
            <a:r>
              <a:rPr sz="2100" spc="-235" dirty="0">
                <a:solidFill>
                  <a:srgbClr val="C00000"/>
                </a:solidFill>
              </a:rPr>
              <a:t>о</a:t>
            </a:r>
            <a:r>
              <a:rPr sz="2100" spc="-105" dirty="0">
                <a:solidFill>
                  <a:srgbClr val="C00000"/>
                </a:solidFill>
              </a:rPr>
              <a:t> </a:t>
            </a:r>
            <a:r>
              <a:rPr sz="2100" spc="-160" dirty="0">
                <a:solidFill>
                  <a:srgbClr val="C00000"/>
                </a:solidFill>
              </a:rPr>
              <a:t>(к</a:t>
            </a:r>
            <a:r>
              <a:rPr sz="2100" spc="-229" dirty="0">
                <a:solidFill>
                  <a:srgbClr val="C00000"/>
                </a:solidFill>
              </a:rPr>
              <a:t>р</a:t>
            </a:r>
            <a:r>
              <a:rPr sz="2100" spc="-225" dirty="0">
                <a:solidFill>
                  <a:srgbClr val="C00000"/>
                </a:solidFill>
              </a:rPr>
              <a:t>еативно</a:t>
            </a:r>
            <a:r>
              <a:rPr sz="2100" spc="-215" dirty="0">
                <a:solidFill>
                  <a:srgbClr val="C00000"/>
                </a:solidFill>
              </a:rPr>
              <a:t>с</a:t>
            </a:r>
            <a:r>
              <a:rPr sz="2100" spc="-190" dirty="0">
                <a:solidFill>
                  <a:srgbClr val="C00000"/>
                </a:solidFill>
              </a:rPr>
              <a:t>т</a:t>
            </a:r>
            <a:r>
              <a:rPr sz="2100" spc="-245" dirty="0">
                <a:solidFill>
                  <a:srgbClr val="C00000"/>
                </a:solidFill>
              </a:rPr>
              <a:t>ь</a:t>
            </a:r>
            <a:r>
              <a:rPr sz="2100" spc="-130" dirty="0">
                <a:solidFill>
                  <a:srgbClr val="C00000"/>
                </a:solidFill>
              </a:rPr>
              <a:t>)</a:t>
            </a:r>
            <a:r>
              <a:rPr sz="2100" dirty="0">
                <a:solidFill>
                  <a:srgbClr val="C00000"/>
                </a:solidFill>
              </a:rPr>
              <a:t> </a:t>
            </a:r>
            <a:r>
              <a:rPr sz="2100" spc="-185" dirty="0">
                <a:solidFill>
                  <a:srgbClr val="C00000"/>
                </a:solidFill>
              </a:rPr>
              <a:t> </a:t>
            </a:r>
            <a:r>
              <a:rPr sz="2100" spc="-195" dirty="0">
                <a:solidFill>
                  <a:srgbClr val="C00000"/>
                </a:solidFill>
              </a:rPr>
              <a:t>к</a:t>
            </a:r>
            <a:r>
              <a:rPr sz="2100" spc="-215" dirty="0">
                <a:solidFill>
                  <a:srgbClr val="C00000"/>
                </a:solidFill>
              </a:rPr>
              <a:t>а</a:t>
            </a:r>
            <a:r>
              <a:rPr sz="2100" spc="-190" dirty="0">
                <a:solidFill>
                  <a:srgbClr val="C00000"/>
                </a:solidFill>
              </a:rPr>
              <a:t>к</a:t>
            </a:r>
            <a:r>
              <a:rPr sz="2100" spc="-114" dirty="0">
                <a:solidFill>
                  <a:srgbClr val="C00000"/>
                </a:solidFill>
              </a:rPr>
              <a:t> </a:t>
            </a:r>
            <a:r>
              <a:rPr sz="2100" spc="-235" dirty="0">
                <a:solidFill>
                  <a:srgbClr val="C00000"/>
                </a:solidFill>
              </a:rPr>
              <a:t>жизне</a:t>
            </a:r>
            <a:r>
              <a:rPr sz="2100" spc="-225" dirty="0">
                <a:solidFill>
                  <a:srgbClr val="C00000"/>
                </a:solidFill>
              </a:rPr>
              <a:t>н</a:t>
            </a:r>
            <a:r>
              <a:rPr sz="2100" spc="-235" dirty="0">
                <a:solidFill>
                  <a:srgbClr val="C00000"/>
                </a:solidFill>
              </a:rPr>
              <a:t>н</a:t>
            </a:r>
            <a:r>
              <a:rPr sz="2100" spc="-215" dirty="0">
                <a:solidFill>
                  <a:srgbClr val="C00000"/>
                </a:solidFill>
              </a:rPr>
              <a:t>а</a:t>
            </a:r>
            <a:r>
              <a:rPr sz="2100" spc="-225" dirty="0">
                <a:solidFill>
                  <a:srgbClr val="C00000"/>
                </a:solidFill>
              </a:rPr>
              <a:t>я</a:t>
            </a:r>
            <a:r>
              <a:rPr sz="2100" spc="-114" dirty="0">
                <a:solidFill>
                  <a:srgbClr val="C00000"/>
                </a:solidFill>
              </a:rPr>
              <a:t> </a:t>
            </a:r>
            <a:r>
              <a:rPr sz="2100" spc="-195" dirty="0">
                <a:solidFill>
                  <a:srgbClr val="C00000"/>
                </a:solidFill>
              </a:rPr>
              <a:t>к</a:t>
            </a:r>
            <a:r>
              <a:rPr sz="2100" spc="-235" dirty="0">
                <a:solidFill>
                  <a:srgbClr val="C00000"/>
                </a:solidFill>
              </a:rPr>
              <a:t>о</a:t>
            </a:r>
            <a:r>
              <a:rPr sz="2100" spc="-229" dirty="0">
                <a:solidFill>
                  <a:srgbClr val="C00000"/>
                </a:solidFill>
              </a:rPr>
              <a:t>нце</a:t>
            </a:r>
            <a:r>
              <a:rPr sz="2100" spc="-225" dirty="0">
                <a:solidFill>
                  <a:srgbClr val="C00000"/>
                </a:solidFill>
              </a:rPr>
              <a:t>п</a:t>
            </a:r>
            <a:r>
              <a:rPr sz="2100" spc="-229" dirty="0">
                <a:solidFill>
                  <a:srgbClr val="C00000"/>
                </a:solidFill>
              </a:rPr>
              <a:t>ция</a:t>
            </a:r>
            <a:endParaRPr sz="2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291" y="995172"/>
            <a:ext cx="3811904" cy="521334"/>
          </a:xfrm>
          <a:custGeom>
            <a:avLst/>
            <a:gdLst/>
            <a:ahLst/>
            <a:cxnLst/>
            <a:rect l="l" t="t" r="r" b="b"/>
            <a:pathLst>
              <a:path w="3811904" h="521334">
                <a:moveTo>
                  <a:pt x="3550920" y="0"/>
                </a:moveTo>
                <a:lnTo>
                  <a:pt x="0" y="0"/>
                </a:lnTo>
                <a:lnTo>
                  <a:pt x="0" y="521207"/>
                </a:lnTo>
                <a:lnTo>
                  <a:pt x="3550920" y="521207"/>
                </a:lnTo>
                <a:lnTo>
                  <a:pt x="3811524" y="260603"/>
                </a:lnTo>
                <a:lnTo>
                  <a:pt x="3550920" y="0"/>
                </a:lnTo>
                <a:close/>
              </a:path>
            </a:pathLst>
          </a:custGeom>
          <a:solidFill>
            <a:srgbClr val="9685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05300" y="963167"/>
            <a:ext cx="4147185" cy="553720"/>
          </a:xfrm>
          <a:custGeom>
            <a:avLst/>
            <a:gdLst/>
            <a:ahLst/>
            <a:cxnLst/>
            <a:rect l="l" t="t" r="r" b="b"/>
            <a:pathLst>
              <a:path w="4147184" h="553719">
                <a:moveTo>
                  <a:pt x="4146804" y="0"/>
                </a:moveTo>
                <a:lnTo>
                  <a:pt x="276605" y="0"/>
                </a:lnTo>
                <a:lnTo>
                  <a:pt x="0" y="276606"/>
                </a:lnTo>
                <a:lnTo>
                  <a:pt x="276605" y="553212"/>
                </a:lnTo>
                <a:lnTo>
                  <a:pt x="4146804" y="553212"/>
                </a:lnTo>
                <a:lnTo>
                  <a:pt x="4146804" y="0"/>
                </a:lnTo>
                <a:close/>
              </a:path>
            </a:pathLst>
          </a:custGeom>
          <a:solidFill>
            <a:srgbClr val="9685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4799" y="962660"/>
            <a:ext cx="2070735" cy="5111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910"/>
              </a:lnSpc>
              <a:spcBef>
                <a:spcPts val="165"/>
              </a:spcBef>
            </a:pPr>
            <a:r>
              <a:rPr spc="-220" dirty="0"/>
              <a:t>Б</a:t>
            </a:r>
            <a:r>
              <a:rPr spc="-160" dirty="0"/>
              <a:t>аз</a:t>
            </a:r>
            <a:r>
              <a:rPr spc="-180" dirty="0"/>
              <a:t>о</a:t>
            </a:r>
            <a:r>
              <a:rPr spc="-175" dirty="0"/>
              <a:t>вая</a:t>
            </a:r>
            <a:r>
              <a:rPr spc="-75" dirty="0"/>
              <a:t> </a:t>
            </a:r>
            <a:r>
              <a:rPr spc="-170" dirty="0"/>
              <a:t>ха</a:t>
            </a:r>
            <a:r>
              <a:rPr spc="-175" dirty="0"/>
              <a:t>р</a:t>
            </a:r>
            <a:r>
              <a:rPr spc="-170" dirty="0"/>
              <a:t>а</a:t>
            </a:r>
            <a:r>
              <a:rPr spc="-145" dirty="0"/>
              <a:t>к</a:t>
            </a:r>
            <a:r>
              <a:rPr spc="-155" dirty="0"/>
              <a:t>т</a:t>
            </a:r>
            <a:r>
              <a:rPr spc="-170" dirty="0"/>
              <a:t>е</a:t>
            </a:r>
            <a:r>
              <a:rPr spc="-175" dirty="0"/>
              <a:t>р</a:t>
            </a:r>
            <a:r>
              <a:rPr spc="-145" dirty="0"/>
              <a:t>истика  </a:t>
            </a:r>
            <a:r>
              <a:rPr spc="-180" dirty="0"/>
              <a:t>челов</a:t>
            </a:r>
            <a:r>
              <a:rPr spc="-165" dirty="0"/>
              <a:t>е</a:t>
            </a:r>
            <a:r>
              <a:rPr spc="-170" dirty="0"/>
              <a:t>чес</a:t>
            </a:r>
            <a:r>
              <a:rPr spc="-145" dirty="0"/>
              <a:t>к</a:t>
            </a:r>
            <a:r>
              <a:rPr spc="-160" dirty="0"/>
              <a:t>ого</a:t>
            </a:r>
            <a:r>
              <a:rPr spc="-85" dirty="0"/>
              <a:t> </a:t>
            </a:r>
            <a:r>
              <a:rPr spc="-170" dirty="0"/>
              <a:t>с</a:t>
            </a:r>
            <a:r>
              <a:rPr spc="-175" dirty="0"/>
              <a:t>о</a:t>
            </a:r>
            <a:r>
              <a:rPr spc="-170" dirty="0"/>
              <a:t>зна</a:t>
            </a:r>
            <a:r>
              <a:rPr spc="-180" dirty="0"/>
              <a:t>н</a:t>
            </a:r>
            <a:r>
              <a:rPr spc="-175" dirty="0"/>
              <a:t>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03952" y="1065098"/>
            <a:ext cx="23533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Деятел</a:t>
            </a:r>
            <a:r>
              <a:rPr sz="1600" b="1" spc="-190" dirty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600" b="1" spc="-185" dirty="0">
                <a:solidFill>
                  <a:srgbClr val="FFFFFF"/>
                </a:solidFill>
                <a:latin typeface="Arial"/>
                <a:cs typeface="Arial"/>
              </a:rPr>
              <a:t>но</a:t>
            </a:r>
            <a:r>
              <a:rPr sz="1600" b="1" spc="-16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00" b="1" spc="-15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6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воо</a:t>
            </a:r>
            <a:r>
              <a:rPr sz="1600" b="1" spc="-190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600" b="1" spc="-170" dirty="0">
                <a:solidFill>
                  <a:srgbClr val="FFFFFF"/>
                </a:solidFill>
                <a:latin typeface="Arial"/>
                <a:cs typeface="Arial"/>
              </a:rPr>
              <a:t>ра</a:t>
            </a:r>
            <a:r>
              <a:rPr sz="1600" b="1" spc="-185" dirty="0">
                <a:solidFill>
                  <a:srgbClr val="FFFFFF"/>
                </a:solidFill>
                <a:latin typeface="Arial"/>
                <a:cs typeface="Arial"/>
              </a:rPr>
              <a:t>жения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4548" y="677671"/>
            <a:ext cx="24237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у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льтурн</a:t>
            </a:r>
            <a:r>
              <a:rPr sz="1400" b="1" spc="-16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400" b="1" spc="-85" dirty="0">
                <a:solidFill>
                  <a:srgbClr val="C00000"/>
                </a:solidFill>
                <a:latin typeface="Arial"/>
                <a:cs typeface="Arial"/>
              </a:rPr>
              <a:t>-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ис</a:t>
            </a:r>
            <a:r>
              <a:rPr sz="1400" b="1" spc="-13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400" b="1" spc="-165" dirty="0">
                <a:solidFill>
                  <a:srgbClr val="C00000"/>
                </a:solidFill>
                <a:latin typeface="Arial"/>
                <a:cs typeface="Arial"/>
              </a:rPr>
              <a:t>ор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ич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ес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ки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й</a:t>
            </a:r>
            <a:r>
              <a:rPr sz="1400" b="1" spc="-1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60" dirty="0">
                <a:solidFill>
                  <a:srgbClr val="C00000"/>
                </a:solidFill>
                <a:latin typeface="Arial"/>
                <a:cs typeface="Arial"/>
              </a:rPr>
              <a:t>п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одход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59935" y="958596"/>
            <a:ext cx="542925" cy="4028440"/>
            <a:chOff x="4059935" y="958596"/>
            <a:chExt cx="542925" cy="4028440"/>
          </a:xfrm>
        </p:grpSpPr>
        <p:sp>
          <p:nvSpPr>
            <p:cNvPr id="8" name="object 8"/>
            <p:cNvSpPr/>
            <p:nvPr/>
          </p:nvSpPr>
          <p:spPr>
            <a:xfrm>
              <a:off x="4262627" y="963168"/>
              <a:ext cx="24765" cy="4019550"/>
            </a:xfrm>
            <a:custGeom>
              <a:avLst/>
              <a:gdLst/>
              <a:ahLst/>
              <a:cxnLst/>
              <a:rect l="l" t="t" r="r" b="b"/>
              <a:pathLst>
                <a:path w="24764" h="4019550">
                  <a:moveTo>
                    <a:pt x="0" y="0"/>
                  </a:moveTo>
                  <a:lnTo>
                    <a:pt x="24384" y="4019283"/>
                  </a:lnTo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59935" y="4443984"/>
              <a:ext cx="542925" cy="288290"/>
            </a:xfrm>
            <a:custGeom>
              <a:avLst/>
              <a:gdLst/>
              <a:ahLst/>
              <a:cxnLst/>
              <a:rect l="l" t="t" r="r" b="b"/>
              <a:pathLst>
                <a:path w="542925" h="288289">
                  <a:moveTo>
                    <a:pt x="398525" y="0"/>
                  </a:moveTo>
                  <a:lnTo>
                    <a:pt x="398525" y="72008"/>
                  </a:lnTo>
                  <a:lnTo>
                    <a:pt x="0" y="72008"/>
                  </a:lnTo>
                  <a:lnTo>
                    <a:pt x="0" y="216026"/>
                  </a:lnTo>
                  <a:lnTo>
                    <a:pt x="398525" y="216026"/>
                  </a:lnTo>
                  <a:lnTo>
                    <a:pt x="398525" y="288035"/>
                  </a:lnTo>
                  <a:lnTo>
                    <a:pt x="542543" y="144017"/>
                  </a:lnTo>
                  <a:lnTo>
                    <a:pt x="398525" y="0"/>
                  </a:lnTo>
                  <a:close/>
                </a:path>
              </a:pathLst>
            </a:custGeom>
            <a:solidFill>
              <a:srgbClr val="9685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10336" y="1664589"/>
            <a:ext cx="3285490" cy="207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35" dirty="0">
                <a:latin typeface="Arial"/>
                <a:cs typeface="Arial"/>
              </a:rPr>
              <a:t>Наиболее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п</a:t>
            </a:r>
            <a:r>
              <a:rPr sz="1200" b="1" spc="-135" dirty="0">
                <a:latin typeface="Arial"/>
                <a:cs typeface="Arial"/>
              </a:rPr>
              <a:t>олное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120" dirty="0">
                <a:latin typeface="Arial"/>
                <a:cs typeface="Arial"/>
              </a:rPr>
              <a:t>в</a:t>
            </a:r>
            <a:r>
              <a:rPr sz="1200" b="1" spc="-170" dirty="0">
                <a:latin typeface="Arial"/>
                <a:cs typeface="Arial"/>
              </a:rPr>
              <a:t>ы</a:t>
            </a:r>
            <a:r>
              <a:rPr sz="1200" b="1" spc="-130" dirty="0">
                <a:latin typeface="Arial"/>
                <a:cs typeface="Arial"/>
              </a:rPr>
              <a:t>ра</a:t>
            </a:r>
            <a:r>
              <a:rPr sz="1200" b="1" spc="-160" dirty="0">
                <a:latin typeface="Arial"/>
                <a:cs typeface="Arial"/>
              </a:rPr>
              <a:t>ж</a:t>
            </a:r>
            <a:r>
              <a:rPr sz="1200" b="1" spc="-130" dirty="0">
                <a:latin typeface="Arial"/>
                <a:cs typeface="Arial"/>
              </a:rPr>
              <a:t>ен</a:t>
            </a:r>
            <a:r>
              <a:rPr sz="1200" b="1" spc="-140" dirty="0">
                <a:latin typeface="Arial"/>
                <a:cs typeface="Arial"/>
              </a:rPr>
              <a:t>и</a:t>
            </a:r>
            <a:r>
              <a:rPr sz="1200" b="1" spc="-125" dirty="0">
                <a:latin typeface="Arial"/>
                <a:cs typeface="Arial"/>
              </a:rPr>
              <a:t>е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90" dirty="0">
                <a:latin typeface="Arial"/>
                <a:cs typeface="Arial"/>
              </a:rPr>
              <a:t>ф</a:t>
            </a:r>
            <a:r>
              <a:rPr sz="1200" b="1" spc="-120" dirty="0">
                <a:latin typeface="Arial"/>
                <a:cs typeface="Arial"/>
              </a:rPr>
              <a:t>е</a:t>
            </a:r>
            <a:r>
              <a:rPr sz="1200" b="1" spc="-135" dirty="0">
                <a:latin typeface="Arial"/>
                <a:cs typeface="Arial"/>
              </a:rPr>
              <a:t>н</a:t>
            </a:r>
            <a:r>
              <a:rPr sz="1200" b="1" spc="-150" dirty="0">
                <a:latin typeface="Arial"/>
                <a:cs typeface="Arial"/>
              </a:rPr>
              <a:t>ом</a:t>
            </a:r>
            <a:r>
              <a:rPr sz="1200" b="1" spc="-114" dirty="0">
                <a:latin typeface="Arial"/>
                <a:cs typeface="Arial"/>
              </a:rPr>
              <a:t>е</a:t>
            </a:r>
            <a:r>
              <a:rPr sz="1200" b="1" spc="-135" dirty="0">
                <a:latin typeface="Arial"/>
                <a:cs typeface="Arial"/>
              </a:rPr>
              <a:t>н</a:t>
            </a:r>
            <a:r>
              <a:rPr sz="1200" b="1" spc="-125" dirty="0">
                <a:latin typeface="Arial"/>
                <a:cs typeface="Arial"/>
              </a:rPr>
              <a:t>а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14" dirty="0">
                <a:latin typeface="Arial"/>
                <a:cs typeface="Arial"/>
              </a:rPr>
              <a:t>к</a:t>
            </a:r>
            <a:r>
              <a:rPr sz="1200" b="1" spc="-125" dirty="0">
                <a:latin typeface="Arial"/>
                <a:cs typeface="Arial"/>
              </a:rPr>
              <a:t>у</a:t>
            </a:r>
            <a:r>
              <a:rPr sz="1200" b="1" spc="-140" dirty="0">
                <a:latin typeface="Arial"/>
                <a:cs typeface="Arial"/>
              </a:rPr>
              <a:t>л</a:t>
            </a:r>
            <a:r>
              <a:rPr sz="1200" b="1" spc="-145" dirty="0">
                <a:latin typeface="Arial"/>
                <a:cs typeface="Arial"/>
              </a:rPr>
              <a:t>ь</a:t>
            </a:r>
            <a:r>
              <a:rPr sz="1200" b="1" spc="-114" dirty="0">
                <a:latin typeface="Arial"/>
                <a:cs typeface="Arial"/>
              </a:rPr>
              <a:t>туры.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130" dirty="0">
                <a:latin typeface="Arial"/>
                <a:cs typeface="Arial"/>
              </a:rPr>
              <a:t>Творчество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120" dirty="0">
                <a:latin typeface="Arial"/>
                <a:cs typeface="Arial"/>
              </a:rPr>
              <a:t>–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основной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способ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существования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и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130" dirty="0">
                <a:latin typeface="Arial"/>
                <a:cs typeface="Arial"/>
              </a:rPr>
              <a:t>ра</a:t>
            </a:r>
            <a:r>
              <a:rPr sz="1200" b="1" spc="-125" dirty="0">
                <a:latin typeface="Arial"/>
                <a:cs typeface="Arial"/>
              </a:rPr>
              <a:t>зв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10" dirty="0">
                <a:latin typeface="Arial"/>
                <a:cs typeface="Arial"/>
              </a:rPr>
              <a:t>т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30" dirty="0">
                <a:latin typeface="Arial"/>
                <a:cs typeface="Arial"/>
              </a:rPr>
              <a:t>я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40" dirty="0">
                <a:latin typeface="Arial"/>
                <a:cs typeface="Arial"/>
              </a:rPr>
              <a:t>л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30" dirty="0">
                <a:latin typeface="Arial"/>
                <a:cs typeface="Arial"/>
              </a:rPr>
              <a:t>ч</a:t>
            </a:r>
            <a:r>
              <a:rPr sz="1200" b="1" spc="-135" dirty="0">
                <a:latin typeface="Arial"/>
                <a:cs typeface="Arial"/>
              </a:rPr>
              <a:t>н</a:t>
            </a:r>
            <a:r>
              <a:rPr sz="1200" b="1" spc="-125" dirty="0">
                <a:latin typeface="Arial"/>
                <a:cs typeface="Arial"/>
              </a:rPr>
              <a:t>ости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spc="-80" dirty="0">
                <a:latin typeface="Microsoft Sans Serif"/>
                <a:cs typeface="Microsoft Sans Serif"/>
              </a:rPr>
              <a:t>(</a:t>
            </a:r>
            <a:r>
              <a:rPr sz="1200" spc="-135" dirty="0">
                <a:latin typeface="Microsoft Sans Serif"/>
                <a:cs typeface="Microsoft Sans Serif"/>
              </a:rPr>
              <a:t>Под</a:t>
            </a:r>
            <a:r>
              <a:rPr sz="1200" spc="-130" dirty="0">
                <a:latin typeface="Microsoft Sans Serif"/>
                <a:cs typeface="Microsoft Sans Serif"/>
              </a:rPr>
              <a:t>дъ</a:t>
            </a:r>
            <a:r>
              <a:rPr sz="1200" spc="-125" dirty="0">
                <a:latin typeface="Microsoft Sans Serif"/>
                <a:cs typeface="Microsoft Sans Serif"/>
              </a:rPr>
              <a:t>я</a:t>
            </a:r>
            <a:r>
              <a:rPr sz="1200" spc="-145" dirty="0">
                <a:latin typeface="Microsoft Sans Serif"/>
                <a:cs typeface="Microsoft Sans Serif"/>
              </a:rPr>
              <a:t>к</a:t>
            </a:r>
            <a:r>
              <a:rPr sz="1200" spc="-150" dirty="0">
                <a:latin typeface="Microsoft Sans Serif"/>
                <a:cs typeface="Microsoft Sans Serif"/>
              </a:rPr>
              <a:t>о</a:t>
            </a:r>
            <a:r>
              <a:rPr sz="1200" spc="-114" dirty="0">
                <a:latin typeface="Microsoft Sans Serif"/>
                <a:cs typeface="Microsoft Sans Serif"/>
              </a:rPr>
              <a:t>в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105" dirty="0">
                <a:latin typeface="Microsoft Sans Serif"/>
                <a:cs typeface="Microsoft Sans Serif"/>
              </a:rPr>
              <a:t>Н.Н.)</a:t>
            </a: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Microsoft Sans Serif"/>
              <a:cs typeface="Microsoft Sans Serif"/>
            </a:endParaRPr>
          </a:p>
          <a:p>
            <a:pPr marL="12700" marR="182880">
              <a:lnSpc>
                <a:spcPct val="100000"/>
              </a:lnSpc>
            </a:pPr>
            <a:r>
              <a:rPr sz="1200" b="1" spc="-125" dirty="0">
                <a:latin typeface="Arial"/>
                <a:cs typeface="Arial"/>
              </a:rPr>
              <a:t>«</a:t>
            </a:r>
            <a:r>
              <a:rPr sz="1200" b="1" spc="-145" dirty="0">
                <a:latin typeface="Arial"/>
                <a:cs typeface="Arial"/>
              </a:rPr>
              <a:t>Е</a:t>
            </a:r>
            <a:r>
              <a:rPr sz="1200" b="1" spc="-130" dirty="0">
                <a:latin typeface="Arial"/>
                <a:cs typeface="Arial"/>
              </a:rPr>
              <a:t>сли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п</a:t>
            </a:r>
            <a:r>
              <a:rPr sz="1200" b="1" spc="-135" dirty="0">
                <a:latin typeface="Arial"/>
                <a:cs typeface="Arial"/>
              </a:rPr>
              <a:t>он</a:t>
            </a:r>
            <a:r>
              <a:rPr sz="1200" b="1" spc="-140" dirty="0">
                <a:latin typeface="Arial"/>
                <a:cs typeface="Arial"/>
              </a:rPr>
              <a:t>и</a:t>
            </a:r>
            <a:r>
              <a:rPr sz="1200" b="1" spc="-160" dirty="0">
                <a:latin typeface="Arial"/>
                <a:cs typeface="Arial"/>
              </a:rPr>
              <a:t>м</a:t>
            </a:r>
            <a:r>
              <a:rPr sz="1200" b="1" spc="-120" dirty="0">
                <a:latin typeface="Arial"/>
                <a:cs typeface="Arial"/>
              </a:rPr>
              <a:t>ать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10" dirty="0">
                <a:latin typeface="Arial"/>
                <a:cs typeface="Arial"/>
              </a:rPr>
              <a:t>т</a:t>
            </a:r>
            <a:r>
              <a:rPr sz="1200" b="1" spc="-140" dirty="0">
                <a:latin typeface="Arial"/>
                <a:cs typeface="Arial"/>
              </a:rPr>
              <a:t>в</a:t>
            </a:r>
            <a:r>
              <a:rPr sz="1200" b="1" spc="-130" dirty="0">
                <a:latin typeface="Arial"/>
                <a:cs typeface="Arial"/>
              </a:rPr>
              <a:t>орч</a:t>
            </a:r>
            <a:r>
              <a:rPr sz="1200" b="1" spc="-120" dirty="0">
                <a:latin typeface="Arial"/>
                <a:cs typeface="Arial"/>
              </a:rPr>
              <a:t>е</a:t>
            </a:r>
            <a:r>
              <a:rPr sz="1200" b="1" spc="-114" dirty="0">
                <a:latin typeface="Arial"/>
                <a:cs typeface="Arial"/>
              </a:rPr>
              <a:t>ст</a:t>
            </a:r>
            <a:r>
              <a:rPr sz="1200" b="1" spc="-145" dirty="0">
                <a:latin typeface="Arial"/>
                <a:cs typeface="Arial"/>
              </a:rPr>
              <a:t>в</a:t>
            </a:r>
            <a:r>
              <a:rPr sz="1200" b="1" spc="-135" dirty="0">
                <a:latin typeface="Arial"/>
                <a:cs typeface="Arial"/>
              </a:rPr>
              <a:t>о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в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20" dirty="0">
                <a:latin typeface="Arial"/>
                <a:cs typeface="Arial"/>
              </a:rPr>
              <a:t>е</a:t>
            </a:r>
            <a:r>
              <a:rPr sz="1200" b="1" spc="-114" dirty="0">
                <a:latin typeface="Arial"/>
                <a:cs typeface="Arial"/>
              </a:rPr>
              <a:t>го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14" dirty="0">
                <a:latin typeface="Arial"/>
                <a:cs typeface="Arial"/>
              </a:rPr>
              <a:t>ст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35" dirty="0">
                <a:latin typeface="Arial"/>
                <a:cs typeface="Arial"/>
              </a:rPr>
              <a:t>нн</a:t>
            </a:r>
            <a:r>
              <a:rPr sz="1200" b="1" spc="-105" dirty="0">
                <a:latin typeface="Arial"/>
                <a:cs typeface="Arial"/>
              </a:rPr>
              <a:t>ом  </a:t>
            </a:r>
            <a:r>
              <a:rPr sz="1200" b="1" spc="-135" dirty="0">
                <a:latin typeface="Arial"/>
                <a:cs typeface="Arial"/>
              </a:rPr>
              <a:t>п</a:t>
            </a:r>
            <a:r>
              <a:rPr sz="1200" b="1" spc="-125" dirty="0">
                <a:latin typeface="Arial"/>
                <a:cs typeface="Arial"/>
              </a:rPr>
              <a:t>с</a:t>
            </a:r>
            <a:r>
              <a:rPr sz="1200" b="1" spc="-140" dirty="0">
                <a:latin typeface="Arial"/>
                <a:cs typeface="Arial"/>
              </a:rPr>
              <a:t>и</a:t>
            </a:r>
            <a:r>
              <a:rPr sz="1200" b="1" spc="-125" dirty="0">
                <a:latin typeface="Arial"/>
                <a:cs typeface="Arial"/>
              </a:rPr>
              <a:t>х</a:t>
            </a:r>
            <a:r>
              <a:rPr sz="1200" b="1" spc="-135" dirty="0">
                <a:latin typeface="Arial"/>
                <a:cs typeface="Arial"/>
              </a:rPr>
              <a:t>ол</a:t>
            </a:r>
            <a:r>
              <a:rPr sz="1200" b="1" spc="-140" dirty="0">
                <a:latin typeface="Arial"/>
                <a:cs typeface="Arial"/>
              </a:rPr>
              <a:t>о</a:t>
            </a:r>
            <a:r>
              <a:rPr sz="1200" b="1" spc="-90" dirty="0">
                <a:latin typeface="Arial"/>
                <a:cs typeface="Arial"/>
              </a:rPr>
              <a:t>г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25" dirty="0">
                <a:latin typeface="Arial"/>
                <a:cs typeface="Arial"/>
              </a:rPr>
              <a:t>ческо</a:t>
            </a:r>
            <a:r>
              <a:rPr sz="1200" b="1" spc="-160" dirty="0">
                <a:latin typeface="Arial"/>
                <a:cs typeface="Arial"/>
              </a:rPr>
              <a:t>м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25" dirty="0">
                <a:latin typeface="Arial"/>
                <a:cs typeface="Arial"/>
              </a:rPr>
              <a:t>с</a:t>
            </a:r>
            <a:r>
              <a:rPr sz="1200" b="1" spc="-160" dirty="0">
                <a:latin typeface="Arial"/>
                <a:cs typeface="Arial"/>
              </a:rPr>
              <a:t>м</a:t>
            </a:r>
            <a:r>
              <a:rPr sz="1200" b="1" spc="-135" dirty="0">
                <a:latin typeface="Arial"/>
                <a:cs typeface="Arial"/>
              </a:rPr>
              <a:t>ысле</a:t>
            </a:r>
            <a:r>
              <a:rPr sz="1200" b="1" spc="-60" dirty="0">
                <a:latin typeface="Arial"/>
                <a:cs typeface="Arial"/>
              </a:rPr>
              <a:t>,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spc="-114" dirty="0">
                <a:latin typeface="Arial"/>
                <a:cs typeface="Arial"/>
              </a:rPr>
              <a:t>к</a:t>
            </a:r>
            <a:r>
              <a:rPr sz="1200" b="1" spc="-125" dirty="0">
                <a:latin typeface="Arial"/>
                <a:cs typeface="Arial"/>
              </a:rPr>
              <a:t>а</a:t>
            </a:r>
            <a:r>
              <a:rPr sz="1200" b="1" spc="-110" dirty="0">
                <a:latin typeface="Arial"/>
                <a:cs typeface="Arial"/>
              </a:rPr>
              <a:t>к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25" dirty="0">
                <a:latin typeface="Arial"/>
                <a:cs typeface="Arial"/>
              </a:rPr>
              <a:t>созда</a:t>
            </a:r>
            <a:r>
              <a:rPr sz="1200" b="1" spc="-135" dirty="0">
                <a:latin typeface="Arial"/>
                <a:cs typeface="Arial"/>
              </a:rPr>
              <a:t>н</a:t>
            </a:r>
            <a:r>
              <a:rPr sz="1200" b="1" spc="-140" dirty="0">
                <a:latin typeface="Arial"/>
                <a:cs typeface="Arial"/>
              </a:rPr>
              <a:t>и</a:t>
            </a:r>
            <a:r>
              <a:rPr sz="1200" b="1" spc="-125" dirty="0">
                <a:latin typeface="Arial"/>
                <a:cs typeface="Arial"/>
              </a:rPr>
              <a:t>е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н</a:t>
            </a:r>
            <a:r>
              <a:rPr sz="1200" b="1" spc="-135" dirty="0">
                <a:latin typeface="Arial"/>
                <a:cs typeface="Arial"/>
              </a:rPr>
              <a:t>о</a:t>
            </a:r>
            <a:r>
              <a:rPr sz="1200" b="1" spc="-145" dirty="0">
                <a:latin typeface="Arial"/>
                <a:cs typeface="Arial"/>
              </a:rPr>
              <a:t>в</a:t>
            </a:r>
            <a:r>
              <a:rPr sz="1200" b="1" spc="-114" dirty="0">
                <a:latin typeface="Arial"/>
                <a:cs typeface="Arial"/>
              </a:rPr>
              <a:t>ог</a:t>
            </a:r>
            <a:r>
              <a:rPr sz="1200" b="1" spc="-140" dirty="0">
                <a:latin typeface="Arial"/>
                <a:cs typeface="Arial"/>
              </a:rPr>
              <a:t>о</a:t>
            </a:r>
            <a:r>
              <a:rPr sz="1200" b="1" spc="-60" dirty="0">
                <a:latin typeface="Arial"/>
                <a:cs typeface="Arial"/>
              </a:rPr>
              <a:t>,  </a:t>
            </a:r>
            <a:r>
              <a:rPr sz="1200" b="1" spc="-120" dirty="0">
                <a:latin typeface="Arial"/>
                <a:cs typeface="Arial"/>
              </a:rPr>
              <a:t>легко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п</a:t>
            </a:r>
            <a:r>
              <a:rPr sz="1200" b="1" spc="-135" dirty="0">
                <a:latin typeface="Arial"/>
                <a:cs typeface="Arial"/>
              </a:rPr>
              <a:t>р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35" dirty="0">
                <a:latin typeface="Arial"/>
                <a:cs typeface="Arial"/>
              </a:rPr>
              <a:t>й</a:t>
            </a:r>
            <a:r>
              <a:rPr sz="1200" b="1" spc="-114" dirty="0">
                <a:latin typeface="Arial"/>
                <a:cs typeface="Arial"/>
              </a:rPr>
              <a:t>т</a:t>
            </a:r>
            <a:r>
              <a:rPr sz="1200" b="1" spc="-135" dirty="0">
                <a:latin typeface="Arial"/>
                <a:cs typeface="Arial"/>
              </a:rPr>
              <a:t>и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10" dirty="0">
                <a:latin typeface="Arial"/>
                <a:cs typeface="Arial"/>
              </a:rPr>
              <a:t>к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40" dirty="0">
                <a:latin typeface="Arial"/>
                <a:cs typeface="Arial"/>
              </a:rPr>
              <a:t>в</a:t>
            </a:r>
            <a:r>
              <a:rPr sz="1200" b="1" spc="-165" dirty="0">
                <a:latin typeface="Arial"/>
                <a:cs typeface="Arial"/>
              </a:rPr>
              <a:t>ы</a:t>
            </a:r>
            <a:r>
              <a:rPr sz="1200" b="1" spc="-130" dirty="0">
                <a:latin typeface="Arial"/>
                <a:cs typeface="Arial"/>
              </a:rPr>
              <a:t>в</a:t>
            </a:r>
            <a:r>
              <a:rPr sz="1200" b="1" spc="-114" dirty="0">
                <a:latin typeface="Arial"/>
                <a:cs typeface="Arial"/>
              </a:rPr>
              <a:t>оду,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25" dirty="0">
                <a:latin typeface="Arial"/>
                <a:cs typeface="Arial"/>
              </a:rPr>
              <a:t>ч</a:t>
            </a:r>
            <a:r>
              <a:rPr sz="1200" b="1" spc="-120" dirty="0">
                <a:latin typeface="Arial"/>
                <a:cs typeface="Arial"/>
              </a:rPr>
              <a:t>то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10" dirty="0">
                <a:latin typeface="Arial"/>
                <a:cs typeface="Arial"/>
              </a:rPr>
              <a:t>т</a:t>
            </a:r>
            <a:r>
              <a:rPr sz="1200" b="1" spc="-140" dirty="0">
                <a:latin typeface="Arial"/>
                <a:cs typeface="Arial"/>
              </a:rPr>
              <a:t>в</a:t>
            </a:r>
            <a:r>
              <a:rPr sz="1200" b="1" spc="-130" dirty="0">
                <a:latin typeface="Arial"/>
                <a:cs typeface="Arial"/>
              </a:rPr>
              <a:t>орч</a:t>
            </a:r>
            <a:r>
              <a:rPr sz="1200" b="1" spc="-120" dirty="0">
                <a:latin typeface="Arial"/>
                <a:cs typeface="Arial"/>
              </a:rPr>
              <a:t>е</a:t>
            </a:r>
            <a:r>
              <a:rPr sz="1200" b="1" spc="-114" dirty="0">
                <a:latin typeface="Arial"/>
                <a:cs typeface="Arial"/>
              </a:rPr>
              <a:t>ст</a:t>
            </a:r>
            <a:r>
              <a:rPr sz="1200" b="1" spc="-145" dirty="0">
                <a:latin typeface="Arial"/>
                <a:cs typeface="Arial"/>
              </a:rPr>
              <a:t>в</a:t>
            </a:r>
            <a:r>
              <a:rPr sz="1200" b="1" spc="-135" dirty="0">
                <a:latin typeface="Arial"/>
                <a:cs typeface="Arial"/>
              </a:rPr>
              <a:t>о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яв</a:t>
            </a:r>
            <a:r>
              <a:rPr sz="1200" b="1" spc="-145" dirty="0">
                <a:latin typeface="Arial"/>
                <a:cs typeface="Arial"/>
              </a:rPr>
              <a:t>л</a:t>
            </a:r>
            <a:r>
              <a:rPr sz="1200" b="1" spc="-130" dirty="0">
                <a:latin typeface="Arial"/>
                <a:cs typeface="Arial"/>
              </a:rPr>
              <a:t>я</a:t>
            </a:r>
            <a:r>
              <a:rPr sz="1200" b="1" spc="-120" dirty="0">
                <a:latin typeface="Arial"/>
                <a:cs typeface="Arial"/>
              </a:rPr>
              <a:t>ется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spc="-125" dirty="0">
                <a:latin typeface="Arial"/>
                <a:cs typeface="Arial"/>
              </a:rPr>
              <a:t>у</a:t>
            </a:r>
            <a:r>
              <a:rPr sz="1200" b="1" spc="-130" dirty="0">
                <a:latin typeface="Arial"/>
                <a:cs typeface="Arial"/>
              </a:rPr>
              <a:t>де</a:t>
            </a:r>
            <a:r>
              <a:rPr sz="1200" b="1" spc="-145" dirty="0">
                <a:latin typeface="Arial"/>
                <a:cs typeface="Arial"/>
              </a:rPr>
              <a:t>лом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40" dirty="0">
                <a:latin typeface="Arial"/>
                <a:cs typeface="Arial"/>
              </a:rPr>
              <a:t>в</a:t>
            </a:r>
            <a:r>
              <a:rPr sz="1200" b="1" spc="-125" dirty="0">
                <a:latin typeface="Arial"/>
                <a:cs typeface="Arial"/>
              </a:rPr>
              <a:t>сех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в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бол</a:t>
            </a:r>
            <a:r>
              <a:rPr sz="1200" b="1" spc="-140" dirty="0">
                <a:latin typeface="Arial"/>
                <a:cs typeface="Arial"/>
              </a:rPr>
              <a:t>ь</a:t>
            </a:r>
            <a:r>
              <a:rPr sz="1200" b="1" spc="-190" dirty="0">
                <a:latin typeface="Arial"/>
                <a:cs typeface="Arial"/>
              </a:rPr>
              <a:t>ш</a:t>
            </a:r>
            <a:r>
              <a:rPr sz="1200" b="1" spc="-125" dirty="0">
                <a:latin typeface="Arial"/>
                <a:cs typeface="Arial"/>
              </a:rPr>
              <a:t>е</a:t>
            </a:r>
            <a:r>
              <a:rPr sz="1200" b="1" spc="-140" dirty="0">
                <a:latin typeface="Arial"/>
                <a:cs typeface="Arial"/>
              </a:rPr>
              <a:t>й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140" dirty="0">
                <a:latin typeface="Arial"/>
                <a:cs typeface="Arial"/>
              </a:rPr>
              <a:t>или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60" dirty="0">
                <a:latin typeface="Arial"/>
                <a:cs typeface="Arial"/>
              </a:rPr>
              <a:t>м</a:t>
            </a:r>
            <a:r>
              <a:rPr sz="1200" b="1" spc="-125" dirty="0">
                <a:latin typeface="Arial"/>
                <a:cs typeface="Arial"/>
              </a:rPr>
              <a:t>е</a:t>
            </a:r>
            <a:r>
              <a:rPr sz="1200" b="1" spc="-135" dirty="0">
                <a:latin typeface="Arial"/>
                <a:cs typeface="Arial"/>
              </a:rPr>
              <a:t>н</a:t>
            </a:r>
            <a:r>
              <a:rPr sz="1200" b="1" spc="-140" dirty="0">
                <a:latin typeface="Arial"/>
                <a:cs typeface="Arial"/>
              </a:rPr>
              <a:t>ь</a:t>
            </a:r>
            <a:r>
              <a:rPr sz="1200" b="1" spc="-190" dirty="0">
                <a:latin typeface="Arial"/>
                <a:cs typeface="Arial"/>
              </a:rPr>
              <a:t>ш</a:t>
            </a:r>
            <a:r>
              <a:rPr sz="1200" b="1" spc="-125" dirty="0">
                <a:latin typeface="Arial"/>
                <a:cs typeface="Arial"/>
              </a:rPr>
              <a:t>е</a:t>
            </a:r>
            <a:r>
              <a:rPr sz="1200" b="1" spc="-140" dirty="0">
                <a:latin typeface="Arial"/>
                <a:cs typeface="Arial"/>
              </a:rPr>
              <a:t>й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20" dirty="0">
                <a:latin typeface="Arial"/>
                <a:cs typeface="Arial"/>
              </a:rPr>
              <a:t>сте</a:t>
            </a:r>
            <a:r>
              <a:rPr sz="1200" b="1" spc="-130" dirty="0">
                <a:latin typeface="Arial"/>
                <a:cs typeface="Arial"/>
              </a:rPr>
              <a:t>п</a:t>
            </a:r>
            <a:r>
              <a:rPr sz="1200" b="1" spc="-125" dirty="0">
                <a:latin typeface="Arial"/>
                <a:cs typeface="Arial"/>
              </a:rPr>
              <a:t>е</a:t>
            </a:r>
            <a:r>
              <a:rPr sz="1200" b="1" spc="-135" dirty="0">
                <a:latin typeface="Arial"/>
                <a:cs typeface="Arial"/>
              </a:rPr>
              <a:t>н</a:t>
            </a:r>
            <a:r>
              <a:rPr sz="1200" b="1" spc="-140" dirty="0">
                <a:latin typeface="Arial"/>
                <a:cs typeface="Arial"/>
              </a:rPr>
              <a:t>и</a:t>
            </a:r>
            <a:r>
              <a:rPr sz="1200" b="1" spc="-60" dirty="0">
                <a:latin typeface="Arial"/>
                <a:cs typeface="Arial"/>
              </a:rPr>
              <a:t>, </a:t>
            </a:r>
            <a:r>
              <a:rPr sz="1200" b="1" spc="-135" dirty="0">
                <a:latin typeface="Arial"/>
                <a:cs typeface="Arial"/>
              </a:rPr>
              <a:t>он</a:t>
            </a:r>
            <a:r>
              <a:rPr sz="1200" b="1" spc="-85" dirty="0">
                <a:latin typeface="Arial"/>
                <a:cs typeface="Arial"/>
              </a:rPr>
              <a:t>о  </a:t>
            </a:r>
            <a:r>
              <a:rPr sz="1200" b="1" spc="-140" dirty="0">
                <a:latin typeface="Arial"/>
                <a:cs typeface="Arial"/>
              </a:rPr>
              <a:t>же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является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140" dirty="0">
                <a:latin typeface="Arial"/>
                <a:cs typeface="Arial"/>
              </a:rPr>
              <a:t>нормальным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и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постоянным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спутником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120" dirty="0">
                <a:latin typeface="Arial"/>
                <a:cs typeface="Arial"/>
              </a:rPr>
              <a:t>детско</a:t>
            </a:r>
            <a:r>
              <a:rPr sz="1200" b="1" spc="-95" dirty="0">
                <a:latin typeface="Arial"/>
                <a:cs typeface="Arial"/>
              </a:rPr>
              <a:t>г</a:t>
            </a:r>
            <a:r>
              <a:rPr sz="1200" b="1" spc="-135" dirty="0">
                <a:latin typeface="Arial"/>
                <a:cs typeface="Arial"/>
              </a:rPr>
              <a:t>о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20" dirty="0">
                <a:latin typeface="Arial"/>
                <a:cs typeface="Arial"/>
              </a:rPr>
              <a:t>раз</a:t>
            </a:r>
            <a:r>
              <a:rPr sz="1200" b="1" spc="-140" dirty="0">
                <a:latin typeface="Arial"/>
                <a:cs typeface="Arial"/>
              </a:rPr>
              <a:t>в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05" dirty="0">
                <a:latin typeface="Arial"/>
                <a:cs typeface="Arial"/>
              </a:rPr>
              <a:t>т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25" dirty="0">
                <a:latin typeface="Arial"/>
                <a:cs typeface="Arial"/>
              </a:rPr>
              <a:t>я»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-114" dirty="0">
                <a:latin typeface="Microsoft Sans Serif"/>
                <a:cs typeface="Microsoft Sans Serif"/>
              </a:rPr>
              <a:t>(Выго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35" dirty="0">
                <a:latin typeface="Microsoft Sans Serif"/>
                <a:cs typeface="Microsoft Sans Serif"/>
              </a:rPr>
              <a:t>ск</a:t>
            </a:r>
            <a:r>
              <a:rPr sz="1200" spc="-145" dirty="0">
                <a:latin typeface="Microsoft Sans Serif"/>
                <a:cs typeface="Microsoft Sans Serif"/>
              </a:rPr>
              <a:t>и</a:t>
            </a:r>
            <a:r>
              <a:rPr sz="1200" spc="-125" dirty="0">
                <a:latin typeface="Microsoft Sans Serif"/>
                <a:cs typeface="Microsoft Sans Serif"/>
              </a:rPr>
              <a:t>й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95" dirty="0">
                <a:latin typeface="Microsoft Sans Serif"/>
                <a:cs typeface="Microsoft Sans Serif"/>
              </a:rPr>
              <a:t>Л</a:t>
            </a:r>
            <a:r>
              <a:rPr sz="1200" spc="-75" dirty="0">
                <a:latin typeface="Microsoft Sans Serif"/>
                <a:cs typeface="Microsoft Sans Serif"/>
              </a:rPr>
              <a:t>.</a:t>
            </a:r>
            <a:r>
              <a:rPr sz="1200" spc="-100" dirty="0">
                <a:latin typeface="Microsoft Sans Serif"/>
                <a:cs typeface="Microsoft Sans Serif"/>
              </a:rPr>
              <a:t>С.)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4370" y="4351426"/>
            <a:ext cx="3267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75" dirty="0">
                <a:latin typeface="Arial"/>
                <a:cs typeface="Arial"/>
              </a:rPr>
              <a:t>О</a:t>
            </a:r>
            <a:r>
              <a:rPr sz="1200" b="1" spc="-114" dirty="0">
                <a:latin typeface="Arial"/>
                <a:cs typeface="Arial"/>
              </a:rPr>
              <a:t>с</a:t>
            </a:r>
            <a:r>
              <a:rPr sz="1200" b="1" spc="-140" dirty="0">
                <a:latin typeface="Arial"/>
                <a:cs typeface="Arial"/>
              </a:rPr>
              <a:t>в</a:t>
            </a:r>
            <a:r>
              <a:rPr sz="1200" b="1" spc="-130" dirty="0">
                <a:latin typeface="Arial"/>
                <a:cs typeface="Arial"/>
              </a:rPr>
              <a:t>ое</a:t>
            </a:r>
            <a:r>
              <a:rPr sz="1200" b="1" spc="-135" dirty="0">
                <a:latin typeface="Arial"/>
                <a:cs typeface="Arial"/>
              </a:rPr>
              <a:t>н</a:t>
            </a:r>
            <a:r>
              <a:rPr sz="1200" b="1" spc="-140" dirty="0">
                <a:latin typeface="Arial"/>
                <a:cs typeface="Arial"/>
              </a:rPr>
              <a:t>и</a:t>
            </a:r>
            <a:r>
              <a:rPr sz="1200" b="1" spc="-125" dirty="0">
                <a:latin typeface="Arial"/>
                <a:cs typeface="Arial"/>
              </a:rPr>
              <a:t>е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14" dirty="0">
                <a:latin typeface="Arial"/>
                <a:cs typeface="Arial"/>
              </a:rPr>
              <a:t>к</a:t>
            </a:r>
            <a:r>
              <a:rPr sz="1200" b="1" spc="-125" dirty="0">
                <a:latin typeface="Arial"/>
                <a:cs typeface="Arial"/>
              </a:rPr>
              <a:t>у</a:t>
            </a:r>
            <a:r>
              <a:rPr sz="1200" b="1" spc="-140" dirty="0">
                <a:latin typeface="Arial"/>
                <a:cs typeface="Arial"/>
              </a:rPr>
              <a:t>л</a:t>
            </a:r>
            <a:r>
              <a:rPr sz="1200" b="1" spc="-145" dirty="0">
                <a:latin typeface="Arial"/>
                <a:cs typeface="Arial"/>
              </a:rPr>
              <a:t>ь</a:t>
            </a:r>
            <a:r>
              <a:rPr sz="1200" b="1" spc="-120" dirty="0">
                <a:latin typeface="Arial"/>
                <a:cs typeface="Arial"/>
              </a:rPr>
              <a:t>тур</a:t>
            </a:r>
            <a:r>
              <a:rPr sz="1200" b="1" spc="-130" dirty="0">
                <a:latin typeface="Arial"/>
                <a:cs typeface="Arial"/>
              </a:rPr>
              <a:t>н</a:t>
            </a:r>
            <a:r>
              <a:rPr sz="1200" b="1" spc="-135" dirty="0">
                <a:latin typeface="Arial"/>
                <a:cs typeface="Arial"/>
              </a:rPr>
              <a:t>ых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25" dirty="0">
                <a:latin typeface="Arial"/>
                <a:cs typeface="Arial"/>
              </a:rPr>
              <a:t>сре</a:t>
            </a:r>
            <a:r>
              <a:rPr sz="1200" b="1" spc="-130" dirty="0">
                <a:latin typeface="Arial"/>
                <a:cs typeface="Arial"/>
              </a:rPr>
              <a:t>дс</a:t>
            </a:r>
            <a:r>
              <a:rPr sz="1200" b="1" spc="-120" dirty="0">
                <a:latin typeface="Arial"/>
                <a:cs typeface="Arial"/>
              </a:rPr>
              <a:t>тв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90" dirty="0">
                <a:latin typeface="Arial"/>
                <a:cs typeface="Arial"/>
              </a:rPr>
              <a:t>(з</a:t>
            </a:r>
            <a:r>
              <a:rPr sz="1200" b="1" spc="-130" dirty="0">
                <a:latin typeface="Arial"/>
                <a:cs typeface="Arial"/>
              </a:rPr>
              <a:t>н</a:t>
            </a:r>
            <a:r>
              <a:rPr sz="1200" b="1" spc="-125" dirty="0">
                <a:latin typeface="Arial"/>
                <a:cs typeface="Arial"/>
              </a:rPr>
              <a:t>а</a:t>
            </a:r>
            <a:r>
              <a:rPr sz="1200" b="1" spc="-114" dirty="0">
                <a:latin typeface="Arial"/>
                <a:cs typeface="Arial"/>
              </a:rPr>
              <a:t>к</a:t>
            </a:r>
            <a:r>
              <a:rPr sz="1200" b="1" spc="-60" dirty="0">
                <a:latin typeface="Arial"/>
                <a:cs typeface="Arial"/>
              </a:rPr>
              <a:t>,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сло</a:t>
            </a:r>
            <a:r>
              <a:rPr sz="1200" b="1" spc="-145" dirty="0">
                <a:latin typeface="Arial"/>
                <a:cs typeface="Arial"/>
              </a:rPr>
              <a:t>в</a:t>
            </a:r>
            <a:r>
              <a:rPr sz="1200" b="1" spc="-100" dirty="0">
                <a:latin typeface="Arial"/>
                <a:cs typeface="Arial"/>
              </a:rPr>
              <a:t>о,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130" dirty="0">
                <a:latin typeface="Arial"/>
                <a:cs typeface="Arial"/>
              </a:rPr>
              <a:t>сенсорные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25" dirty="0">
                <a:latin typeface="Arial"/>
                <a:cs typeface="Arial"/>
              </a:rPr>
              <a:t>эталоны)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125" dirty="0">
                <a:latin typeface="Arial"/>
                <a:cs typeface="Arial"/>
              </a:rPr>
              <a:t>–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механизм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развития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20" dirty="0">
                <a:latin typeface="Arial"/>
                <a:cs typeface="Arial"/>
              </a:rPr>
              <a:t>ребенка.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Созда</a:t>
            </a:r>
            <a:r>
              <a:rPr spc="-130" dirty="0"/>
              <a:t>н</a:t>
            </a:r>
            <a:r>
              <a:rPr spc="-140" dirty="0"/>
              <a:t>и</a:t>
            </a:r>
            <a:r>
              <a:rPr spc="-125" dirty="0"/>
              <a:t>е</a:t>
            </a:r>
            <a:r>
              <a:rPr spc="-60" dirty="0"/>
              <a:t> </a:t>
            </a:r>
            <a:r>
              <a:rPr spc="-130" dirty="0"/>
              <a:t>н</a:t>
            </a:r>
            <a:r>
              <a:rPr spc="-135" dirty="0"/>
              <a:t>о</a:t>
            </a:r>
            <a:r>
              <a:rPr spc="-145" dirty="0"/>
              <a:t>в</a:t>
            </a:r>
            <a:r>
              <a:rPr spc="-120" dirty="0"/>
              <a:t>ого</a:t>
            </a:r>
            <a:r>
              <a:rPr spc="-65" dirty="0"/>
              <a:t> </a:t>
            </a:r>
            <a:r>
              <a:rPr spc="-135" dirty="0"/>
              <a:t>в</a:t>
            </a:r>
            <a:r>
              <a:rPr spc="-60" dirty="0"/>
              <a:t> </a:t>
            </a:r>
            <a:r>
              <a:rPr spc="-125" dirty="0"/>
              <a:t>х</a:t>
            </a:r>
            <a:r>
              <a:rPr spc="-130" dirty="0"/>
              <a:t>оде</a:t>
            </a:r>
            <a:r>
              <a:rPr spc="-60" dirty="0"/>
              <a:t> </a:t>
            </a:r>
            <a:r>
              <a:rPr spc="-130" dirty="0"/>
              <a:t>ре</a:t>
            </a:r>
            <a:r>
              <a:rPr spc="-190" dirty="0"/>
              <a:t>ш</a:t>
            </a:r>
            <a:r>
              <a:rPr spc="-125" dirty="0"/>
              <a:t>е</a:t>
            </a:r>
            <a:r>
              <a:rPr spc="-135" dirty="0"/>
              <a:t>н</a:t>
            </a:r>
            <a:r>
              <a:rPr spc="-140" dirty="0"/>
              <a:t>и</a:t>
            </a:r>
            <a:r>
              <a:rPr spc="-130" dirty="0"/>
              <a:t>я</a:t>
            </a:r>
            <a:r>
              <a:rPr spc="-60" dirty="0"/>
              <a:t> </a:t>
            </a:r>
            <a:r>
              <a:rPr spc="-135" dirty="0"/>
              <a:t>пробле</a:t>
            </a:r>
            <a:r>
              <a:rPr spc="-160" dirty="0"/>
              <a:t>м</a:t>
            </a:r>
            <a:r>
              <a:rPr spc="-135" dirty="0"/>
              <a:t>ной</a:t>
            </a:r>
            <a:r>
              <a:rPr spc="-75" dirty="0"/>
              <a:t> </a:t>
            </a:r>
            <a:r>
              <a:rPr spc="-125" dirty="0"/>
              <a:t>с</a:t>
            </a:r>
            <a:r>
              <a:rPr spc="-140" dirty="0"/>
              <a:t>и</a:t>
            </a:r>
            <a:r>
              <a:rPr spc="-114" dirty="0"/>
              <a:t>туа</a:t>
            </a:r>
            <a:r>
              <a:rPr spc="-140" dirty="0"/>
              <a:t>ции</a:t>
            </a:r>
            <a:r>
              <a:rPr spc="-60" dirty="0"/>
              <a:t>.</a:t>
            </a:r>
          </a:p>
          <a:p>
            <a:pPr>
              <a:lnSpc>
                <a:spcPct val="100000"/>
              </a:lnSpc>
            </a:pPr>
            <a:endParaRPr sz="1250"/>
          </a:p>
          <a:p>
            <a:pPr marL="35560" marR="445134">
              <a:lnSpc>
                <a:spcPct val="100000"/>
              </a:lnSpc>
            </a:pPr>
            <a:r>
              <a:rPr spc="-160" dirty="0"/>
              <a:t>С</a:t>
            </a:r>
            <a:r>
              <a:rPr spc="-114" dirty="0"/>
              <a:t>т</a:t>
            </a:r>
            <a:r>
              <a:rPr spc="-130" dirty="0"/>
              <a:t>ре</a:t>
            </a:r>
            <a:r>
              <a:rPr spc="-160" dirty="0"/>
              <a:t>м</a:t>
            </a:r>
            <a:r>
              <a:rPr spc="-130" dirty="0"/>
              <a:t>ле</a:t>
            </a:r>
            <a:r>
              <a:rPr spc="-135" dirty="0"/>
              <a:t>н</a:t>
            </a:r>
            <a:r>
              <a:rPr spc="-140" dirty="0"/>
              <a:t>и</a:t>
            </a:r>
            <a:r>
              <a:rPr spc="-125" dirty="0"/>
              <a:t>е</a:t>
            </a:r>
            <a:r>
              <a:rPr spc="-60" dirty="0"/>
              <a:t> </a:t>
            </a:r>
            <a:r>
              <a:rPr spc="-110" dirty="0"/>
              <a:t>к</a:t>
            </a:r>
            <a:r>
              <a:rPr spc="-70" dirty="0"/>
              <a:t> </a:t>
            </a:r>
            <a:r>
              <a:rPr spc="-110" dirty="0"/>
              <a:t>т</a:t>
            </a:r>
            <a:r>
              <a:rPr spc="-145" dirty="0"/>
              <a:t>в</a:t>
            </a:r>
            <a:r>
              <a:rPr spc="-130" dirty="0"/>
              <a:t>орч</a:t>
            </a:r>
            <a:r>
              <a:rPr spc="-120" dirty="0"/>
              <a:t>е</a:t>
            </a:r>
            <a:r>
              <a:rPr spc="-114" dirty="0"/>
              <a:t>ст</a:t>
            </a:r>
            <a:r>
              <a:rPr spc="-145" dirty="0"/>
              <a:t>в</a:t>
            </a:r>
            <a:r>
              <a:rPr spc="-125" dirty="0"/>
              <a:t>у</a:t>
            </a:r>
            <a:r>
              <a:rPr spc="-45" dirty="0"/>
              <a:t> </a:t>
            </a:r>
            <a:r>
              <a:rPr spc="-140" dirty="0"/>
              <a:t>в</a:t>
            </a:r>
            <a:r>
              <a:rPr spc="-125" dirty="0"/>
              <a:t>се</a:t>
            </a:r>
            <a:r>
              <a:rPr spc="-90" dirty="0"/>
              <a:t>г</a:t>
            </a:r>
            <a:r>
              <a:rPr spc="-145" dirty="0"/>
              <a:t>д</a:t>
            </a:r>
            <a:r>
              <a:rPr spc="-125" dirty="0"/>
              <a:t>а</a:t>
            </a:r>
            <a:r>
              <a:rPr spc="-60" dirty="0"/>
              <a:t> </a:t>
            </a:r>
            <a:r>
              <a:rPr spc="-130" dirty="0"/>
              <a:t>б</a:t>
            </a:r>
            <a:r>
              <a:rPr spc="-165" dirty="0"/>
              <a:t>ы</a:t>
            </a:r>
            <a:r>
              <a:rPr spc="-130" dirty="0"/>
              <a:t>в</a:t>
            </a:r>
            <a:r>
              <a:rPr spc="-125" dirty="0"/>
              <a:t>ае</a:t>
            </a:r>
            <a:r>
              <a:rPr spc="-110" dirty="0"/>
              <a:t>т</a:t>
            </a:r>
            <a:r>
              <a:rPr spc="-60" dirty="0"/>
              <a:t> </a:t>
            </a:r>
            <a:r>
              <a:rPr spc="-130" dirty="0"/>
              <a:t>обра</a:t>
            </a:r>
            <a:r>
              <a:rPr spc="-100" dirty="0"/>
              <a:t>тно  </a:t>
            </a:r>
            <a:r>
              <a:rPr spc="-135" dirty="0"/>
              <a:t>пропор</a:t>
            </a:r>
            <a:r>
              <a:rPr spc="-145" dirty="0"/>
              <a:t>ц</a:t>
            </a:r>
            <a:r>
              <a:rPr spc="-140" dirty="0"/>
              <a:t>и</a:t>
            </a:r>
            <a:r>
              <a:rPr spc="-130" dirty="0"/>
              <a:t>онал</a:t>
            </a:r>
            <a:r>
              <a:rPr spc="-145" dirty="0"/>
              <a:t>ь</a:t>
            </a:r>
            <a:r>
              <a:rPr spc="-135" dirty="0"/>
              <a:t>но</a:t>
            </a:r>
            <a:r>
              <a:rPr spc="-60" dirty="0"/>
              <a:t> </a:t>
            </a:r>
            <a:r>
              <a:rPr spc="-130" dirty="0"/>
              <a:t>п</a:t>
            </a:r>
            <a:r>
              <a:rPr spc="-125" dirty="0"/>
              <a:t>ростоте</a:t>
            </a:r>
            <a:r>
              <a:rPr spc="-50" dirty="0"/>
              <a:t> </a:t>
            </a:r>
            <a:r>
              <a:rPr spc="-125" dirty="0"/>
              <a:t>сре</a:t>
            </a:r>
            <a:r>
              <a:rPr spc="-145" dirty="0"/>
              <a:t>ды</a:t>
            </a:r>
          </a:p>
          <a:p>
            <a:pPr marL="35560">
              <a:lnSpc>
                <a:spcPct val="100000"/>
              </a:lnSpc>
            </a:pPr>
            <a:r>
              <a:rPr b="0" spc="-114" dirty="0">
                <a:latin typeface="Microsoft Sans Serif"/>
                <a:cs typeface="Microsoft Sans Serif"/>
              </a:rPr>
              <a:t>(Выго</a:t>
            </a:r>
            <a:r>
              <a:rPr b="0" spc="-100" dirty="0">
                <a:latin typeface="Microsoft Sans Serif"/>
                <a:cs typeface="Microsoft Sans Serif"/>
              </a:rPr>
              <a:t>т</a:t>
            </a:r>
            <a:r>
              <a:rPr b="0" spc="-135" dirty="0">
                <a:latin typeface="Microsoft Sans Serif"/>
                <a:cs typeface="Microsoft Sans Serif"/>
              </a:rPr>
              <a:t>ск</a:t>
            </a:r>
            <a:r>
              <a:rPr b="0" spc="-145" dirty="0">
                <a:latin typeface="Microsoft Sans Serif"/>
                <a:cs typeface="Microsoft Sans Serif"/>
              </a:rPr>
              <a:t>и</a:t>
            </a:r>
            <a:r>
              <a:rPr b="0" spc="-125" dirty="0">
                <a:latin typeface="Microsoft Sans Serif"/>
                <a:cs typeface="Microsoft Sans Serif"/>
              </a:rPr>
              <a:t>й</a:t>
            </a:r>
            <a:r>
              <a:rPr b="0" spc="-55" dirty="0">
                <a:latin typeface="Microsoft Sans Serif"/>
                <a:cs typeface="Microsoft Sans Serif"/>
              </a:rPr>
              <a:t> </a:t>
            </a:r>
            <a:r>
              <a:rPr b="0" spc="-195" dirty="0">
                <a:latin typeface="Microsoft Sans Serif"/>
                <a:cs typeface="Microsoft Sans Serif"/>
              </a:rPr>
              <a:t>Л</a:t>
            </a:r>
            <a:r>
              <a:rPr b="0" spc="-75" dirty="0">
                <a:latin typeface="Microsoft Sans Serif"/>
                <a:cs typeface="Microsoft Sans Serif"/>
              </a:rPr>
              <a:t>.</a:t>
            </a:r>
            <a:r>
              <a:rPr b="0" spc="-100" dirty="0">
                <a:latin typeface="Microsoft Sans Serif"/>
                <a:cs typeface="Microsoft Sans Serif"/>
              </a:rPr>
              <a:t>С.)</a:t>
            </a:r>
          </a:p>
          <a:p>
            <a:pPr marL="27940">
              <a:lnSpc>
                <a:spcPct val="100000"/>
              </a:lnSpc>
              <a:spcBef>
                <a:spcPts val="800"/>
              </a:spcBef>
            </a:pPr>
            <a:r>
              <a:rPr spc="-130" dirty="0"/>
              <a:t>Ребенок</a:t>
            </a:r>
            <a:r>
              <a:rPr spc="-75" dirty="0"/>
              <a:t> </a:t>
            </a:r>
            <a:r>
              <a:rPr spc="-145" dirty="0"/>
              <a:t>больше</a:t>
            </a:r>
            <a:r>
              <a:rPr spc="-45" dirty="0"/>
              <a:t> </a:t>
            </a:r>
            <a:r>
              <a:rPr spc="-130" dirty="0"/>
              <a:t>доверят</a:t>
            </a:r>
            <a:r>
              <a:rPr spc="-60" dirty="0"/>
              <a:t> </a:t>
            </a:r>
            <a:r>
              <a:rPr spc="-130" dirty="0"/>
              <a:t>продуктам</a:t>
            </a:r>
            <a:r>
              <a:rPr spc="-60" dirty="0"/>
              <a:t> </a:t>
            </a:r>
            <a:r>
              <a:rPr spc="-125" dirty="0"/>
              <a:t>своего</a:t>
            </a:r>
          </a:p>
          <a:p>
            <a:pPr marL="27940" marR="22225">
              <a:lnSpc>
                <a:spcPct val="100000"/>
              </a:lnSpc>
            </a:pPr>
            <a:r>
              <a:rPr spc="-135" dirty="0"/>
              <a:t>воображения</a:t>
            </a:r>
            <a:r>
              <a:rPr spc="-130" dirty="0"/>
              <a:t> </a:t>
            </a:r>
            <a:r>
              <a:rPr spc="-135" dirty="0"/>
              <a:t>и</a:t>
            </a:r>
            <a:r>
              <a:rPr spc="-130" dirty="0"/>
              <a:t> </a:t>
            </a:r>
            <a:r>
              <a:rPr spc="-145" dirty="0"/>
              <a:t>меньше</a:t>
            </a:r>
            <a:r>
              <a:rPr spc="-140" dirty="0"/>
              <a:t> </a:t>
            </a:r>
            <a:r>
              <a:rPr spc="-130" dirty="0"/>
              <a:t>их </a:t>
            </a:r>
            <a:r>
              <a:rPr spc="-125" dirty="0"/>
              <a:t>контролирует.</a:t>
            </a:r>
            <a:r>
              <a:rPr spc="-120" dirty="0"/>
              <a:t> </a:t>
            </a:r>
            <a:r>
              <a:rPr spc="-130" dirty="0"/>
              <a:t>Неразвитость </a:t>
            </a:r>
            <a:r>
              <a:rPr spc="-320" dirty="0"/>
              <a:t> </a:t>
            </a:r>
            <a:r>
              <a:rPr spc="-135" dirty="0"/>
              <a:t>рефлексии и</a:t>
            </a:r>
            <a:r>
              <a:rPr spc="-130" dirty="0"/>
              <a:t> критичности понимается</a:t>
            </a:r>
            <a:r>
              <a:rPr spc="-125" dirty="0"/>
              <a:t> </a:t>
            </a:r>
            <a:r>
              <a:rPr spc="-114" dirty="0"/>
              <a:t>как </a:t>
            </a:r>
            <a:r>
              <a:rPr spc="-130" dirty="0"/>
              <a:t>своеобразное </a:t>
            </a:r>
            <a:r>
              <a:rPr spc="-320" dirty="0"/>
              <a:t> </a:t>
            </a:r>
            <a:r>
              <a:rPr spc="-135" dirty="0"/>
              <a:t>п</a:t>
            </a:r>
            <a:r>
              <a:rPr spc="-130" dirty="0"/>
              <a:t>ре</a:t>
            </a:r>
            <a:r>
              <a:rPr spc="-140" dirty="0"/>
              <a:t>и</a:t>
            </a:r>
            <a:r>
              <a:rPr spc="-160" dirty="0"/>
              <a:t>м</a:t>
            </a:r>
            <a:r>
              <a:rPr spc="-145" dirty="0"/>
              <a:t>уще</a:t>
            </a:r>
            <a:r>
              <a:rPr spc="-120" dirty="0"/>
              <a:t>с</a:t>
            </a:r>
            <a:r>
              <a:rPr spc="-110" dirty="0"/>
              <a:t>т</a:t>
            </a:r>
            <a:r>
              <a:rPr spc="-145" dirty="0"/>
              <a:t>в</a:t>
            </a:r>
            <a:r>
              <a:rPr spc="-135" dirty="0"/>
              <a:t>о</a:t>
            </a:r>
            <a:r>
              <a:rPr spc="-75" dirty="0"/>
              <a:t> </a:t>
            </a:r>
            <a:r>
              <a:rPr spc="-140" dirty="0"/>
              <a:t>в</a:t>
            </a:r>
            <a:r>
              <a:rPr spc="-125" dirty="0"/>
              <a:t>озрас</a:t>
            </a:r>
            <a:r>
              <a:rPr spc="-100" dirty="0"/>
              <a:t>та.</a:t>
            </a:r>
          </a:p>
          <a:p>
            <a:pPr marL="12700" marR="364490">
              <a:lnSpc>
                <a:spcPct val="100000"/>
              </a:lnSpc>
              <a:spcBef>
                <a:spcPts val="560"/>
              </a:spcBef>
            </a:pPr>
            <a:r>
              <a:rPr spc="-165" dirty="0"/>
              <a:t>Д</a:t>
            </a:r>
            <a:r>
              <a:rPr spc="-135" dirty="0"/>
              <a:t>о</a:t>
            </a:r>
            <a:r>
              <a:rPr spc="-190" dirty="0"/>
              <a:t>ш</a:t>
            </a:r>
            <a:r>
              <a:rPr spc="-125" dirty="0"/>
              <a:t>ко</a:t>
            </a:r>
            <a:r>
              <a:rPr spc="-150" dirty="0"/>
              <a:t>л</a:t>
            </a:r>
            <a:r>
              <a:rPr spc="-145" dirty="0"/>
              <a:t>ь</a:t>
            </a:r>
            <a:r>
              <a:rPr spc="-130" dirty="0"/>
              <a:t>н</a:t>
            </a:r>
            <a:r>
              <a:rPr spc="-145" dirty="0"/>
              <a:t>и</a:t>
            </a:r>
            <a:r>
              <a:rPr spc="-114" dirty="0"/>
              <a:t>к</a:t>
            </a:r>
            <a:r>
              <a:rPr spc="-135" dirty="0"/>
              <a:t>и</a:t>
            </a:r>
            <a:r>
              <a:rPr spc="-70" dirty="0"/>
              <a:t> </a:t>
            </a:r>
            <a:r>
              <a:rPr spc="-120" dirty="0"/>
              <a:t>с</a:t>
            </a:r>
            <a:r>
              <a:rPr spc="-130" dirty="0"/>
              <a:t>пособн</a:t>
            </a:r>
            <a:r>
              <a:rPr spc="-145" dirty="0"/>
              <a:t>ы</a:t>
            </a:r>
            <a:r>
              <a:rPr spc="-65" dirty="0"/>
              <a:t> </a:t>
            </a:r>
            <a:r>
              <a:rPr spc="-135" dirty="0"/>
              <a:t>решать</a:t>
            </a:r>
            <a:r>
              <a:rPr spc="-55" dirty="0"/>
              <a:t> </a:t>
            </a:r>
            <a:r>
              <a:rPr spc="-130" dirty="0"/>
              <a:t>п</a:t>
            </a:r>
            <a:r>
              <a:rPr spc="-120" dirty="0"/>
              <a:t>а</a:t>
            </a:r>
            <a:r>
              <a:rPr spc="-130" dirty="0"/>
              <a:t>радо</a:t>
            </a:r>
            <a:r>
              <a:rPr spc="-114" dirty="0"/>
              <a:t>к</a:t>
            </a:r>
            <a:r>
              <a:rPr spc="-125" dirty="0"/>
              <a:t>сал</a:t>
            </a:r>
            <a:r>
              <a:rPr spc="-145" dirty="0"/>
              <a:t>ь</a:t>
            </a:r>
            <a:r>
              <a:rPr spc="-130" dirty="0"/>
              <a:t>н</a:t>
            </a:r>
            <a:r>
              <a:rPr spc="-150" dirty="0"/>
              <a:t>ы</a:t>
            </a:r>
            <a:r>
              <a:rPr spc="-80" dirty="0"/>
              <a:t>е  </a:t>
            </a:r>
            <a:r>
              <a:rPr spc="-114" dirty="0"/>
              <a:t>за</a:t>
            </a:r>
            <a:r>
              <a:rPr spc="-130" dirty="0"/>
              <a:t>дач</a:t>
            </a:r>
            <a:r>
              <a:rPr spc="-140" dirty="0"/>
              <a:t>и</a:t>
            </a:r>
            <a:r>
              <a:rPr spc="-60" dirty="0"/>
              <a:t>,</a:t>
            </a:r>
            <a:r>
              <a:rPr spc="-70" dirty="0"/>
              <a:t> </a:t>
            </a:r>
            <a:r>
              <a:rPr spc="-135" dirty="0"/>
              <a:t>п</a:t>
            </a:r>
            <a:r>
              <a:rPr spc="-130" dirty="0"/>
              <a:t>ре</a:t>
            </a:r>
            <a:r>
              <a:rPr spc="-140" dirty="0"/>
              <a:t>дъяв</a:t>
            </a:r>
            <a:r>
              <a:rPr spc="-130" dirty="0"/>
              <a:t>ле</a:t>
            </a:r>
            <a:r>
              <a:rPr spc="-135" dirty="0"/>
              <a:t>нные</a:t>
            </a:r>
            <a:r>
              <a:rPr spc="-70" dirty="0"/>
              <a:t> </a:t>
            </a:r>
            <a:r>
              <a:rPr spc="-135" dirty="0"/>
              <a:t>в</a:t>
            </a:r>
            <a:r>
              <a:rPr spc="-65" dirty="0"/>
              <a:t> </a:t>
            </a:r>
            <a:r>
              <a:rPr spc="-185" dirty="0"/>
              <a:t>ф</a:t>
            </a:r>
            <a:r>
              <a:rPr spc="-140" dirty="0"/>
              <a:t>орме</a:t>
            </a:r>
            <a:r>
              <a:rPr spc="-65" dirty="0"/>
              <a:t> </a:t>
            </a:r>
            <a:r>
              <a:rPr spc="-135" dirty="0"/>
              <a:t>про</a:t>
            </a:r>
            <a:r>
              <a:rPr spc="-114" dirty="0"/>
              <a:t>т</a:t>
            </a:r>
            <a:r>
              <a:rPr spc="-140" dirty="0"/>
              <a:t>ив</a:t>
            </a:r>
            <a:r>
              <a:rPr spc="-130" dirty="0"/>
              <a:t>оре</a:t>
            </a:r>
            <a:r>
              <a:rPr spc="-125" dirty="0"/>
              <a:t>ч</a:t>
            </a:r>
            <a:r>
              <a:rPr spc="-140" dirty="0"/>
              <a:t>и</a:t>
            </a:r>
            <a:r>
              <a:rPr spc="-85" dirty="0"/>
              <a:t>я  </a:t>
            </a:r>
            <a:r>
              <a:rPr b="0" spc="-80" dirty="0">
                <a:latin typeface="Microsoft Sans Serif"/>
                <a:cs typeface="Microsoft Sans Serif"/>
              </a:rPr>
              <a:t>(</a:t>
            </a:r>
            <a:r>
              <a:rPr b="0" spc="-145" dirty="0">
                <a:latin typeface="Microsoft Sans Serif"/>
                <a:cs typeface="Microsoft Sans Serif"/>
              </a:rPr>
              <a:t>В</a:t>
            </a:r>
            <a:r>
              <a:rPr b="0" spc="-125" dirty="0">
                <a:latin typeface="Microsoft Sans Serif"/>
                <a:cs typeface="Microsoft Sans Serif"/>
              </a:rPr>
              <a:t>ера</a:t>
            </a:r>
            <a:r>
              <a:rPr b="0" spc="-135" dirty="0">
                <a:latin typeface="Microsoft Sans Serif"/>
                <a:cs typeface="Microsoft Sans Serif"/>
              </a:rPr>
              <a:t>кс</a:t>
            </a:r>
            <a:r>
              <a:rPr b="0" spc="-145" dirty="0">
                <a:latin typeface="Microsoft Sans Serif"/>
                <a:cs typeface="Microsoft Sans Serif"/>
              </a:rPr>
              <a:t>а</a:t>
            </a:r>
            <a:r>
              <a:rPr b="0" spc="-45" dirty="0">
                <a:latin typeface="Microsoft Sans Serif"/>
                <a:cs typeface="Microsoft Sans Serif"/>
              </a:rPr>
              <a:t> </a:t>
            </a:r>
            <a:r>
              <a:rPr b="0" spc="-125" dirty="0">
                <a:latin typeface="Microsoft Sans Serif"/>
                <a:cs typeface="Microsoft Sans Serif"/>
              </a:rPr>
              <a:t>Н.Е</a:t>
            </a:r>
            <a:r>
              <a:rPr b="0" spc="-75" dirty="0">
                <a:latin typeface="Microsoft Sans Serif"/>
                <a:cs typeface="Microsoft Sans Serif"/>
              </a:rPr>
              <a:t>.)</a:t>
            </a:r>
            <a:r>
              <a:rPr b="0" spc="-60" dirty="0">
                <a:latin typeface="Microsoft Sans Serif"/>
                <a:cs typeface="Microsoft Sans Serif"/>
              </a:rPr>
              <a:t>.</a:t>
            </a:r>
            <a:r>
              <a:rPr b="0" spc="-40" dirty="0">
                <a:latin typeface="Microsoft Sans Serif"/>
                <a:cs typeface="Microsoft Sans Serif"/>
              </a:rPr>
              <a:t> </a:t>
            </a:r>
            <a:r>
              <a:rPr spc="-135" dirty="0"/>
              <a:t>У</a:t>
            </a:r>
            <a:r>
              <a:rPr spc="-60" dirty="0"/>
              <a:t> </a:t>
            </a:r>
            <a:r>
              <a:rPr spc="-130" dirty="0"/>
              <a:t>ре</a:t>
            </a:r>
            <a:r>
              <a:rPr spc="-135" dirty="0"/>
              <a:t>б</a:t>
            </a:r>
            <a:r>
              <a:rPr spc="-114" dirty="0"/>
              <a:t>е</a:t>
            </a:r>
            <a:r>
              <a:rPr spc="-135" dirty="0"/>
              <a:t>н</a:t>
            </a:r>
            <a:r>
              <a:rPr spc="-114" dirty="0"/>
              <a:t>к</a:t>
            </a:r>
            <a:r>
              <a:rPr spc="-125" dirty="0"/>
              <a:t>а</a:t>
            </a:r>
            <a:r>
              <a:rPr spc="-70" dirty="0"/>
              <a:t> </a:t>
            </a:r>
            <a:r>
              <a:rPr spc="-135" dirty="0"/>
              <a:t>н</a:t>
            </a:r>
            <a:r>
              <a:rPr spc="-125" dirty="0"/>
              <a:t>е</a:t>
            </a:r>
            <a:r>
              <a:rPr spc="-135" dirty="0"/>
              <a:t>обычн</a:t>
            </a:r>
            <a:r>
              <a:rPr spc="-130" dirty="0"/>
              <a:t>ое</a:t>
            </a:r>
            <a:r>
              <a:rPr spc="-70" dirty="0"/>
              <a:t> </a:t>
            </a:r>
            <a:r>
              <a:rPr spc="-140" dirty="0"/>
              <a:t>ви</a:t>
            </a:r>
            <a:r>
              <a:rPr spc="-130" dirty="0"/>
              <a:t>де</a:t>
            </a:r>
            <a:r>
              <a:rPr spc="-135" dirty="0"/>
              <a:t>н</a:t>
            </a:r>
            <a:r>
              <a:rPr spc="-140" dirty="0"/>
              <a:t>и</a:t>
            </a:r>
            <a:r>
              <a:rPr spc="-125" dirty="0"/>
              <a:t>е</a:t>
            </a:r>
            <a:r>
              <a:rPr spc="-60" dirty="0"/>
              <a:t> </a:t>
            </a:r>
            <a:r>
              <a:rPr spc="-160" dirty="0"/>
              <a:t>м</a:t>
            </a:r>
            <a:r>
              <a:rPr spc="-140" dirty="0"/>
              <a:t>и</a:t>
            </a:r>
            <a:r>
              <a:rPr spc="-130" dirty="0"/>
              <a:t>ра</a:t>
            </a:r>
            <a:r>
              <a:rPr spc="-60" dirty="0"/>
              <a:t>,  </a:t>
            </a:r>
            <a:r>
              <a:rPr spc="-135" dirty="0"/>
              <a:t>по</a:t>
            </a:r>
            <a:r>
              <a:rPr spc="-114" dirty="0"/>
              <a:t>т</a:t>
            </a:r>
            <a:r>
              <a:rPr spc="-140" dirty="0"/>
              <a:t>ому</a:t>
            </a:r>
            <a:r>
              <a:rPr spc="-55" dirty="0"/>
              <a:t> </a:t>
            </a:r>
            <a:r>
              <a:rPr spc="-125" dirty="0"/>
              <a:t>ч</a:t>
            </a:r>
            <a:r>
              <a:rPr spc="-120" dirty="0"/>
              <a:t>то</a:t>
            </a:r>
            <a:r>
              <a:rPr spc="-65" dirty="0"/>
              <a:t> </a:t>
            </a:r>
            <a:r>
              <a:rPr spc="-135" dirty="0"/>
              <a:t>он</a:t>
            </a:r>
            <a:r>
              <a:rPr spc="-55" dirty="0"/>
              <a:t> </a:t>
            </a:r>
            <a:r>
              <a:rPr spc="-130" dirty="0"/>
              <a:t>н</a:t>
            </a:r>
            <a:r>
              <a:rPr spc="-125" dirty="0"/>
              <a:t>е</a:t>
            </a:r>
            <a:r>
              <a:rPr spc="-60" dirty="0"/>
              <a:t> </a:t>
            </a:r>
            <a:r>
              <a:rPr spc="-110" dirty="0"/>
              <a:t>з</a:t>
            </a:r>
            <a:r>
              <a:rPr spc="-135" dirty="0"/>
              <a:t>н</a:t>
            </a:r>
            <a:r>
              <a:rPr spc="-125" dirty="0"/>
              <a:t>ае</a:t>
            </a:r>
            <a:r>
              <a:rPr spc="-110" dirty="0"/>
              <a:t>т</a:t>
            </a:r>
            <a:r>
              <a:rPr spc="-60" dirty="0"/>
              <a:t> </a:t>
            </a:r>
            <a:r>
              <a:rPr spc="-145" dirty="0"/>
              <a:t>еще</a:t>
            </a:r>
            <a:r>
              <a:rPr spc="-70" dirty="0"/>
              <a:t> </a:t>
            </a:r>
            <a:r>
              <a:rPr spc="-135" dirty="0"/>
              <a:t>обычн</a:t>
            </a:r>
            <a:r>
              <a:rPr spc="-114" dirty="0"/>
              <a:t>ог</a:t>
            </a:r>
            <a:r>
              <a:rPr spc="-120" dirty="0"/>
              <a:t>о</a:t>
            </a:r>
            <a:r>
              <a:rPr b="0" spc="-60" dirty="0">
                <a:latin typeface="Microsoft Sans Serif"/>
                <a:cs typeface="Microsoft Sans Serif"/>
              </a:rPr>
              <a:t>.</a:t>
            </a:r>
          </a:p>
          <a:p>
            <a:pPr marL="43180" marR="182245">
              <a:lnSpc>
                <a:spcPct val="100000"/>
              </a:lnSpc>
              <a:spcBef>
                <a:spcPts val="560"/>
              </a:spcBef>
            </a:pPr>
            <a:r>
              <a:rPr spc="-145" dirty="0"/>
              <a:t>Во</a:t>
            </a:r>
            <a:r>
              <a:rPr spc="-140" dirty="0"/>
              <a:t>о</a:t>
            </a:r>
            <a:r>
              <a:rPr spc="-135" dirty="0"/>
              <a:t>бр</a:t>
            </a:r>
            <a:r>
              <a:rPr spc="-114" dirty="0"/>
              <a:t>а</a:t>
            </a:r>
            <a:r>
              <a:rPr spc="-160" dirty="0"/>
              <a:t>ж</a:t>
            </a:r>
            <a:r>
              <a:rPr spc="-130" dirty="0"/>
              <a:t>ен</a:t>
            </a:r>
            <a:r>
              <a:rPr spc="-140" dirty="0"/>
              <a:t>и</a:t>
            </a:r>
            <a:r>
              <a:rPr spc="-125" dirty="0"/>
              <a:t>е</a:t>
            </a:r>
            <a:r>
              <a:rPr spc="-50" dirty="0"/>
              <a:t> </a:t>
            </a:r>
            <a:r>
              <a:rPr spc="-125" dirty="0"/>
              <a:t>–</a:t>
            </a:r>
            <a:r>
              <a:rPr spc="-55" dirty="0"/>
              <a:t> </a:t>
            </a:r>
            <a:r>
              <a:rPr spc="-125" dirty="0"/>
              <a:t>у</a:t>
            </a:r>
            <a:r>
              <a:rPr spc="-135" dirty="0"/>
              <a:t>н</a:t>
            </a:r>
            <a:r>
              <a:rPr spc="-140" dirty="0"/>
              <a:t>ив</a:t>
            </a:r>
            <a:r>
              <a:rPr spc="-130" dirty="0"/>
              <a:t>ерсал</a:t>
            </a:r>
            <a:r>
              <a:rPr spc="-145" dirty="0"/>
              <a:t>ь</a:t>
            </a:r>
            <a:r>
              <a:rPr spc="-135" dirty="0"/>
              <a:t>н</a:t>
            </a:r>
            <a:r>
              <a:rPr spc="-125" dirty="0"/>
              <a:t>а</a:t>
            </a:r>
            <a:r>
              <a:rPr spc="-130" dirty="0"/>
              <a:t>я</a:t>
            </a:r>
            <a:r>
              <a:rPr spc="-70" dirty="0"/>
              <a:t> </a:t>
            </a:r>
            <a:r>
              <a:rPr spc="-125" dirty="0"/>
              <a:t>с</a:t>
            </a:r>
            <a:r>
              <a:rPr spc="-135" dirty="0"/>
              <a:t>п</a:t>
            </a:r>
            <a:r>
              <a:rPr spc="-130" dirty="0"/>
              <a:t>особн</a:t>
            </a:r>
            <a:r>
              <a:rPr spc="-125" dirty="0"/>
              <a:t>ость</a:t>
            </a:r>
            <a:r>
              <a:rPr spc="-70" dirty="0"/>
              <a:t> </a:t>
            </a:r>
            <a:r>
              <a:rPr spc="-135" dirty="0"/>
              <a:t>в</a:t>
            </a:r>
            <a:r>
              <a:rPr spc="-145" dirty="0"/>
              <a:t>и</a:t>
            </a:r>
            <a:r>
              <a:rPr spc="-130" dirty="0"/>
              <a:t>де</a:t>
            </a:r>
            <a:r>
              <a:rPr spc="-90" dirty="0"/>
              <a:t>ть  </a:t>
            </a:r>
            <a:r>
              <a:rPr spc="-130" dirty="0"/>
              <a:t>целое</a:t>
            </a:r>
            <a:r>
              <a:rPr spc="-60" dirty="0"/>
              <a:t> </a:t>
            </a:r>
            <a:r>
              <a:rPr spc="-140" dirty="0"/>
              <a:t>раньше</a:t>
            </a:r>
            <a:r>
              <a:rPr spc="-55" dirty="0"/>
              <a:t> </a:t>
            </a:r>
            <a:r>
              <a:rPr spc="-125" dirty="0"/>
              <a:t>частей</a:t>
            </a:r>
            <a:r>
              <a:rPr spc="-50" dirty="0"/>
              <a:t> </a:t>
            </a:r>
            <a:r>
              <a:rPr b="0" spc="-125" dirty="0">
                <a:latin typeface="Microsoft Sans Serif"/>
                <a:cs typeface="Microsoft Sans Serif"/>
              </a:rPr>
              <a:t>(Ильенков</a:t>
            </a:r>
            <a:r>
              <a:rPr b="0" spc="-45" dirty="0">
                <a:latin typeface="Microsoft Sans Serif"/>
                <a:cs typeface="Microsoft Sans Serif"/>
              </a:rPr>
              <a:t> </a:t>
            </a:r>
            <a:r>
              <a:rPr b="0" spc="-95" dirty="0">
                <a:latin typeface="Microsoft Sans Serif"/>
                <a:cs typeface="Microsoft Sans Serif"/>
              </a:rPr>
              <a:t>Э.В.).</a:t>
            </a:r>
            <a:r>
              <a:rPr b="0" spc="-40" dirty="0">
                <a:latin typeface="Microsoft Sans Serif"/>
                <a:cs typeface="Microsoft Sans Serif"/>
              </a:rPr>
              <a:t> </a:t>
            </a:r>
            <a:r>
              <a:rPr spc="-140" dirty="0"/>
              <a:t>Принципиально </a:t>
            </a:r>
            <a:r>
              <a:rPr spc="-320" dirty="0"/>
              <a:t> </a:t>
            </a:r>
            <a:r>
              <a:rPr spc="-135" dirty="0"/>
              <a:t>для</a:t>
            </a:r>
            <a:r>
              <a:rPr spc="-60" dirty="0"/>
              <a:t> </a:t>
            </a:r>
            <a:r>
              <a:rPr spc="-120" dirty="0"/>
              <a:t>с</a:t>
            </a:r>
            <a:r>
              <a:rPr spc="-125" dirty="0"/>
              <a:t>озда</a:t>
            </a:r>
            <a:r>
              <a:rPr spc="-135" dirty="0"/>
              <a:t>н</a:t>
            </a:r>
            <a:r>
              <a:rPr spc="-140" dirty="0"/>
              <a:t>и</a:t>
            </a:r>
            <a:r>
              <a:rPr spc="-130" dirty="0"/>
              <a:t>я</a:t>
            </a:r>
            <a:r>
              <a:rPr spc="-70" dirty="0"/>
              <a:t> </a:t>
            </a:r>
            <a:r>
              <a:rPr spc="-135" dirty="0"/>
              <a:t>но</a:t>
            </a:r>
            <a:r>
              <a:rPr spc="-145" dirty="0"/>
              <a:t>в</a:t>
            </a:r>
            <a:r>
              <a:rPr spc="-120" dirty="0"/>
              <a:t>ого</a:t>
            </a:r>
            <a:r>
              <a:rPr spc="-65" dirty="0"/>
              <a:t> </a:t>
            </a:r>
            <a:r>
              <a:rPr spc="-135" dirty="0"/>
              <a:t>в</a:t>
            </a:r>
            <a:r>
              <a:rPr spc="-60" dirty="0"/>
              <a:t> </a:t>
            </a:r>
            <a:r>
              <a:rPr spc="-114" dirty="0"/>
              <a:t>к</a:t>
            </a:r>
            <a:r>
              <a:rPr spc="-125" dirty="0"/>
              <a:t>у</a:t>
            </a:r>
            <a:r>
              <a:rPr spc="-140" dirty="0"/>
              <a:t>л</a:t>
            </a:r>
            <a:r>
              <a:rPr spc="-145" dirty="0"/>
              <a:t>ь</a:t>
            </a:r>
            <a:r>
              <a:rPr spc="-120" dirty="0"/>
              <a:t>тур</a:t>
            </a:r>
            <a:r>
              <a:rPr spc="-114" dirty="0"/>
              <a:t>е</a:t>
            </a:r>
            <a:r>
              <a:rPr spc="-60" dirty="0"/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63339" y="963549"/>
            <a:ext cx="24244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у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льтурн</a:t>
            </a:r>
            <a:r>
              <a:rPr sz="1400" b="1" spc="-16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400" b="1" spc="-85" dirty="0">
                <a:solidFill>
                  <a:srgbClr val="C00000"/>
                </a:solidFill>
                <a:latin typeface="Arial"/>
                <a:cs typeface="Arial"/>
              </a:rPr>
              <a:t>-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ис</a:t>
            </a:r>
            <a:r>
              <a:rPr sz="1400" b="1" spc="-13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400" b="1" spc="-165" dirty="0">
                <a:solidFill>
                  <a:srgbClr val="C00000"/>
                </a:solidFill>
                <a:latin typeface="Arial"/>
                <a:cs typeface="Arial"/>
              </a:rPr>
              <a:t>ор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ич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ес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ки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й</a:t>
            </a:r>
            <a:r>
              <a:rPr sz="1400" b="1" spc="-1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60" dirty="0">
                <a:solidFill>
                  <a:srgbClr val="C00000"/>
                </a:solidFill>
                <a:latin typeface="Arial"/>
                <a:cs typeface="Arial"/>
              </a:rPr>
              <a:t>п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одход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51628" y="2600960"/>
            <a:ext cx="2557145" cy="1390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02360">
              <a:lnSpc>
                <a:spcPct val="100000"/>
              </a:lnSpc>
              <a:spcBef>
                <a:spcPts val="100"/>
              </a:spcBef>
            </a:pPr>
            <a:r>
              <a:rPr sz="1800" b="1" spc="-210" dirty="0">
                <a:latin typeface="Arial"/>
                <a:cs typeface="Arial"/>
              </a:rPr>
              <a:t>Вообр</a:t>
            </a:r>
            <a:r>
              <a:rPr sz="1800" b="1" spc="-195" dirty="0">
                <a:latin typeface="Arial"/>
                <a:cs typeface="Arial"/>
              </a:rPr>
              <a:t>а</a:t>
            </a:r>
            <a:r>
              <a:rPr sz="1800" b="1" spc="-235" dirty="0">
                <a:latin typeface="Arial"/>
                <a:cs typeface="Arial"/>
              </a:rPr>
              <a:t>ж</a:t>
            </a:r>
            <a:r>
              <a:rPr sz="1800" b="1" spc="-195" dirty="0">
                <a:latin typeface="Arial"/>
                <a:cs typeface="Arial"/>
              </a:rPr>
              <a:t>е</a:t>
            </a:r>
            <a:r>
              <a:rPr sz="1800" b="1" spc="-204" dirty="0">
                <a:latin typeface="Arial"/>
                <a:cs typeface="Arial"/>
              </a:rPr>
              <a:t>ни</a:t>
            </a:r>
            <a:r>
              <a:rPr sz="1800" b="1" spc="-185" dirty="0">
                <a:latin typeface="Arial"/>
                <a:cs typeface="Arial"/>
              </a:rPr>
              <a:t>е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125" dirty="0">
                <a:latin typeface="Arial"/>
                <a:cs typeface="Arial"/>
              </a:rPr>
              <a:t>–  </a:t>
            </a:r>
            <a:r>
              <a:rPr sz="1800" b="1" spc="-190" dirty="0">
                <a:latin typeface="Arial"/>
                <a:cs typeface="Arial"/>
              </a:rPr>
              <a:t>у</a:t>
            </a:r>
            <a:r>
              <a:rPr sz="1800" b="1" spc="-210" dirty="0">
                <a:latin typeface="Arial"/>
                <a:cs typeface="Arial"/>
              </a:rPr>
              <a:t>н</a:t>
            </a:r>
            <a:r>
              <a:rPr sz="1800" b="1" spc="-200" dirty="0">
                <a:latin typeface="Arial"/>
                <a:cs typeface="Arial"/>
              </a:rPr>
              <a:t>и</a:t>
            </a:r>
            <a:r>
              <a:rPr sz="1800" b="1" spc="-195" dirty="0">
                <a:latin typeface="Arial"/>
                <a:cs typeface="Arial"/>
              </a:rPr>
              <a:t>в</a:t>
            </a:r>
            <a:r>
              <a:rPr sz="1800" b="1" spc="-190" dirty="0">
                <a:latin typeface="Arial"/>
                <a:cs typeface="Arial"/>
              </a:rPr>
              <a:t>е</a:t>
            </a:r>
            <a:r>
              <a:rPr sz="1800" b="1" spc="-210" dirty="0">
                <a:latin typeface="Arial"/>
                <a:cs typeface="Arial"/>
              </a:rPr>
              <a:t>р</a:t>
            </a:r>
            <a:r>
              <a:rPr sz="1800" b="1" spc="-190" dirty="0">
                <a:latin typeface="Arial"/>
                <a:cs typeface="Arial"/>
              </a:rPr>
              <a:t>с</a:t>
            </a:r>
            <a:r>
              <a:rPr sz="1800" b="1" spc="-195" dirty="0">
                <a:latin typeface="Arial"/>
                <a:cs typeface="Arial"/>
              </a:rPr>
              <a:t>альная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90" dirty="0">
                <a:latin typeface="Arial"/>
                <a:cs typeface="Arial"/>
              </a:rPr>
              <a:t>с</a:t>
            </a:r>
            <a:r>
              <a:rPr sz="1800" b="1" spc="-200" dirty="0">
                <a:latin typeface="Arial"/>
                <a:cs typeface="Arial"/>
              </a:rPr>
              <a:t>пособ</a:t>
            </a:r>
            <a:r>
              <a:rPr sz="1800" b="1" spc="-204" dirty="0">
                <a:latin typeface="Arial"/>
                <a:cs typeface="Arial"/>
              </a:rPr>
              <a:t>н</a:t>
            </a:r>
            <a:r>
              <a:rPr sz="1800" b="1" spc="-200" dirty="0">
                <a:latin typeface="Arial"/>
                <a:cs typeface="Arial"/>
              </a:rPr>
              <a:t>о</a:t>
            </a:r>
            <a:r>
              <a:rPr sz="1800" b="1" spc="-190" dirty="0">
                <a:latin typeface="Arial"/>
                <a:cs typeface="Arial"/>
              </a:rPr>
              <a:t>с</a:t>
            </a:r>
            <a:r>
              <a:rPr sz="1800" b="1" spc="-180" dirty="0">
                <a:latin typeface="Arial"/>
                <a:cs typeface="Arial"/>
              </a:rPr>
              <a:t>ть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200" dirty="0">
                <a:latin typeface="Arial"/>
                <a:cs typeface="Arial"/>
              </a:rPr>
              <a:t>в</a:t>
            </a:r>
            <a:r>
              <a:rPr sz="1800" b="1" spc="-195" dirty="0">
                <a:latin typeface="Arial"/>
                <a:cs typeface="Arial"/>
              </a:rPr>
              <a:t>и</a:t>
            </a:r>
            <a:r>
              <a:rPr sz="1800" b="1" spc="-204" dirty="0">
                <a:latin typeface="Arial"/>
                <a:cs typeface="Arial"/>
              </a:rPr>
              <a:t>д</a:t>
            </a:r>
            <a:r>
              <a:rPr sz="1800" b="1" spc="-190" dirty="0">
                <a:latin typeface="Arial"/>
                <a:cs typeface="Arial"/>
              </a:rPr>
              <a:t>е</a:t>
            </a:r>
            <a:r>
              <a:rPr sz="1800" b="1" spc="-180" dirty="0">
                <a:latin typeface="Arial"/>
                <a:cs typeface="Arial"/>
              </a:rPr>
              <a:t>ть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195" dirty="0">
                <a:latin typeface="Arial"/>
                <a:cs typeface="Arial"/>
              </a:rPr>
              <a:t>цел</a:t>
            </a:r>
            <a:r>
              <a:rPr sz="1800" b="1" spc="-210" dirty="0">
                <a:latin typeface="Arial"/>
                <a:cs typeface="Arial"/>
              </a:rPr>
              <a:t>о</a:t>
            </a:r>
            <a:r>
              <a:rPr sz="1800" b="1" spc="-180" dirty="0">
                <a:latin typeface="Arial"/>
                <a:cs typeface="Arial"/>
              </a:rPr>
              <a:t>е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sz="1800" b="1" spc="-200" dirty="0">
                <a:latin typeface="Arial"/>
                <a:cs typeface="Arial"/>
              </a:rPr>
              <a:t>р</a:t>
            </a:r>
            <a:r>
              <a:rPr sz="1800" b="1" spc="-195" dirty="0">
                <a:latin typeface="Arial"/>
                <a:cs typeface="Arial"/>
              </a:rPr>
              <a:t>а</a:t>
            </a:r>
            <a:r>
              <a:rPr sz="1800" b="1" spc="-229" dirty="0">
                <a:latin typeface="Arial"/>
                <a:cs typeface="Arial"/>
              </a:rPr>
              <a:t>ньш</a:t>
            </a:r>
            <a:r>
              <a:rPr sz="1800" b="1" spc="-185" dirty="0">
                <a:latin typeface="Arial"/>
                <a:cs typeface="Arial"/>
              </a:rPr>
              <a:t>е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195" dirty="0">
                <a:latin typeface="Arial"/>
                <a:cs typeface="Arial"/>
              </a:rPr>
              <a:t>ча</a:t>
            </a:r>
            <a:r>
              <a:rPr sz="1800" b="1" spc="-185" dirty="0">
                <a:latin typeface="Arial"/>
                <a:cs typeface="Arial"/>
              </a:rPr>
              <a:t>с</a:t>
            </a:r>
            <a:r>
              <a:rPr sz="1800" b="1" spc="-170" dirty="0">
                <a:latin typeface="Arial"/>
                <a:cs typeface="Arial"/>
              </a:rPr>
              <a:t>т</a:t>
            </a:r>
            <a:r>
              <a:rPr sz="1800" b="1" spc="-200" dirty="0">
                <a:latin typeface="Arial"/>
                <a:cs typeface="Arial"/>
              </a:rPr>
              <a:t>ей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sz="1800" spc="-110" dirty="0">
                <a:latin typeface="Microsoft Sans Serif"/>
                <a:cs typeface="Microsoft Sans Serif"/>
              </a:rPr>
              <a:t>(</a:t>
            </a:r>
            <a:r>
              <a:rPr sz="1800" spc="-200" dirty="0">
                <a:latin typeface="Microsoft Sans Serif"/>
                <a:cs typeface="Microsoft Sans Serif"/>
              </a:rPr>
              <a:t>Иль</a:t>
            </a:r>
            <a:r>
              <a:rPr sz="1800" spc="-190" dirty="0">
                <a:latin typeface="Microsoft Sans Serif"/>
                <a:cs typeface="Microsoft Sans Serif"/>
              </a:rPr>
              <a:t>е</a:t>
            </a:r>
            <a:r>
              <a:rPr sz="1800" spc="-200" dirty="0">
                <a:latin typeface="Microsoft Sans Serif"/>
                <a:cs typeface="Microsoft Sans Serif"/>
              </a:rPr>
              <a:t>нков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235" dirty="0">
                <a:latin typeface="Microsoft Sans Serif"/>
                <a:cs typeface="Microsoft Sans Serif"/>
              </a:rPr>
              <a:t>Э</a:t>
            </a:r>
            <a:r>
              <a:rPr sz="1800" spc="-100" dirty="0">
                <a:latin typeface="Microsoft Sans Serif"/>
                <a:cs typeface="Microsoft Sans Serif"/>
              </a:rPr>
              <a:t>.</a:t>
            </a:r>
            <a:r>
              <a:rPr sz="1800" spc="-130" dirty="0">
                <a:latin typeface="Microsoft Sans Serif"/>
                <a:cs typeface="Microsoft Sans Serif"/>
              </a:rPr>
              <a:t>В.).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936" y="844295"/>
            <a:ext cx="3240023" cy="401878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51352" y="746505"/>
            <a:ext cx="1924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45" dirty="0">
                <a:solidFill>
                  <a:srgbClr val="C00000"/>
                </a:solidFill>
              </a:rPr>
              <a:t>И</a:t>
            </a:r>
            <a:r>
              <a:rPr sz="1800" spc="-175" dirty="0">
                <a:solidFill>
                  <a:srgbClr val="C00000"/>
                </a:solidFill>
              </a:rPr>
              <a:t>гра</a:t>
            </a:r>
            <a:r>
              <a:rPr sz="1800" spc="-85" dirty="0">
                <a:solidFill>
                  <a:srgbClr val="C00000"/>
                </a:solidFill>
              </a:rPr>
              <a:t> </a:t>
            </a:r>
            <a:r>
              <a:rPr sz="1800" spc="-200" dirty="0">
                <a:solidFill>
                  <a:srgbClr val="C00000"/>
                </a:solidFill>
              </a:rPr>
              <a:t>и</a:t>
            </a:r>
            <a:r>
              <a:rPr sz="1800" spc="-90" dirty="0">
                <a:solidFill>
                  <a:srgbClr val="C00000"/>
                </a:solidFill>
              </a:rPr>
              <a:t> </a:t>
            </a:r>
            <a:r>
              <a:rPr sz="1800" spc="-195" dirty="0">
                <a:solidFill>
                  <a:srgbClr val="C00000"/>
                </a:solidFill>
              </a:rPr>
              <a:t>в</a:t>
            </a:r>
            <a:r>
              <a:rPr sz="1800" spc="-200" dirty="0">
                <a:solidFill>
                  <a:srgbClr val="C00000"/>
                </a:solidFill>
              </a:rPr>
              <a:t>ооб</a:t>
            </a:r>
            <a:r>
              <a:rPr sz="1800" spc="-210" dirty="0">
                <a:solidFill>
                  <a:srgbClr val="C00000"/>
                </a:solidFill>
              </a:rPr>
              <a:t>р</a:t>
            </a:r>
            <a:r>
              <a:rPr sz="1800" spc="-190" dirty="0">
                <a:solidFill>
                  <a:srgbClr val="C00000"/>
                </a:solidFill>
              </a:rPr>
              <a:t>а</a:t>
            </a:r>
            <a:r>
              <a:rPr sz="1800" spc="-240" dirty="0">
                <a:solidFill>
                  <a:srgbClr val="C00000"/>
                </a:solidFill>
              </a:rPr>
              <a:t>ж</a:t>
            </a:r>
            <a:r>
              <a:rPr sz="1800" spc="-190" dirty="0">
                <a:solidFill>
                  <a:srgbClr val="C00000"/>
                </a:solidFill>
              </a:rPr>
              <a:t>е</a:t>
            </a:r>
            <a:r>
              <a:rPr sz="1800" spc="-210" dirty="0">
                <a:solidFill>
                  <a:srgbClr val="C00000"/>
                </a:solidFill>
              </a:rPr>
              <a:t>н</a:t>
            </a:r>
            <a:r>
              <a:rPr sz="1800" spc="-190" dirty="0">
                <a:solidFill>
                  <a:srgbClr val="C00000"/>
                </a:solidFill>
              </a:rPr>
              <a:t>ие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2765805" y="1249172"/>
            <a:ext cx="10248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65" dirty="0">
                <a:latin typeface="Microsoft Sans Serif"/>
                <a:cs typeface="Microsoft Sans Serif"/>
              </a:rPr>
              <a:t>центральное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339" y="1249172"/>
            <a:ext cx="26111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236345" algn="l"/>
                <a:tab pos="1494155" algn="l"/>
              </a:tabLst>
            </a:pPr>
            <a:r>
              <a:rPr sz="1600" b="1" spc="-185" dirty="0">
                <a:latin typeface="Arial"/>
                <a:cs typeface="Arial"/>
              </a:rPr>
              <a:t>Воображение		</a:t>
            </a:r>
            <a:r>
              <a:rPr sz="1600" spc="254" dirty="0">
                <a:latin typeface="Microsoft Sans Serif"/>
                <a:cs typeface="Microsoft Sans Serif"/>
              </a:rPr>
              <a:t>– </a:t>
            </a:r>
            <a:r>
              <a:rPr sz="1600" spc="260" dirty="0">
                <a:latin typeface="Microsoft Sans Serif"/>
                <a:cs typeface="Microsoft Sans Serif"/>
              </a:rPr>
              <a:t> </a:t>
            </a:r>
            <a:r>
              <a:rPr sz="1600" spc="-180" dirty="0">
                <a:latin typeface="Microsoft Sans Serif"/>
                <a:cs typeface="Microsoft Sans Serif"/>
              </a:rPr>
              <a:t>п</a:t>
            </a:r>
            <a:r>
              <a:rPr sz="1600" spc="-155" dirty="0">
                <a:latin typeface="Microsoft Sans Serif"/>
                <a:cs typeface="Microsoft Sans Serif"/>
              </a:rPr>
              <a:t>с</a:t>
            </a:r>
            <a:r>
              <a:rPr sz="1600" spc="-170" dirty="0">
                <a:latin typeface="Microsoft Sans Serif"/>
                <a:cs typeface="Microsoft Sans Serif"/>
              </a:rPr>
              <a:t>и</a:t>
            </a:r>
            <a:r>
              <a:rPr sz="1600" spc="-135" dirty="0">
                <a:latin typeface="Microsoft Sans Serif"/>
                <a:cs typeface="Microsoft Sans Serif"/>
              </a:rPr>
              <a:t>х</a:t>
            </a:r>
            <a:r>
              <a:rPr sz="1600" spc="-170" dirty="0">
                <a:latin typeface="Microsoft Sans Serif"/>
                <a:cs typeface="Microsoft Sans Serif"/>
              </a:rPr>
              <a:t>ич</a:t>
            </a:r>
            <a:r>
              <a:rPr sz="1600" spc="-165" dirty="0">
                <a:latin typeface="Microsoft Sans Serif"/>
                <a:cs typeface="Microsoft Sans Serif"/>
              </a:rPr>
              <a:t>е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90" dirty="0">
                <a:latin typeface="Microsoft Sans Serif"/>
                <a:cs typeface="Microsoft Sans Serif"/>
              </a:rPr>
              <a:t>к</a:t>
            </a:r>
            <a:r>
              <a:rPr sz="1600" spc="-204" dirty="0">
                <a:latin typeface="Microsoft Sans Serif"/>
                <a:cs typeface="Microsoft Sans Serif"/>
              </a:rPr>
              <a:t>о</a:t>
            </a:r>
            <a:r>
              <a:rPr sz="1600" spc="-165" dirty="0">
                <a:latin typeface="Microsoft Sans Serif"/>
                <a:cs typeface="Microsoft Sans Serif"/>
              </a:rPr>
              <a:t>е</a:t>
            </a:r>
            <a:r>
              <a:rPr sz="1600" dirty="0">
                <a:latin typeface="Microsoft Sans Serif"/>
                <a:cs typeface="Microsoft Sans Serif"/>
              </a:rPr>
              <a:t>	</a:t>
            </a:r>
            <a:r>
              <a:rPr sz="1600" spc="-165" dirty="0">
                <a:latin typeface="Microsoft Sans Serif"/>
                <a:cs typeface="Microsoft Sans Serif"/>
              </a:rPr>
              <a:t>но</a:t>
            </a:r>
            <a:r>
              <a:rPr sz="1600" spc="-175" dirty="0">
                <a:latin typeface="Microsoft Sans Serif"/>
                <a:cs typeface="Microsoft Sans Serif"/>
              </a:rPr>
              <a:t>в</a:t>
            </a:r>
            <a:r>
              <a:rPr sz="1600" spc="-170" dirty="0">
                <a:latin typeface="Microsoft Sans Serif"/>
                <a:cs typeface="Microsoft Sans Serif"/>
              </a:rPr>
              <a:t>о</a:t>
            </a:r>
            <a:r>
              <a:rPr sz="1600" spc="-160" dirty="0">
                <a:latin typeface="Microsoft Sans Serif"/>
                <a:cs typeface="Microsoft Sans Serif"/>
              </a:rPr>
              <a:t>о</a:t>
            </a:r>
            <a:r>
              <a:rPr sz="1600" spc="-180" dirty="0">
                <a:latin typeface="Microsoft Sans Serif"/>
                <a:cs typeface="Microsoft Sans Serif"/>
              </a:rPr>
              <a:t>б</a:t>
            </a:r>
            <a:r>
              <a:rPr sz="1600" spc="-175" dirty="0">
                <a:latin typeface="Microsoft Sans Serif"/>
                <a:cs typeface="Microsoft Sans Serif"/>
              </a:rPr>
              <a:t>р</a:t>
            </a:r>
            <a:r>
              <a:rPr sz="1600" spc="-200" dirty="0">
                <a:latin typeface="Microsoft Sans Serif"/>
                <a:cs typeface="Microsoft Sans Serif"/>
              </a:rPr>
              <a:t>а</a:t>
            </a:r>
            <a:r>
              <a:rPr sz="1600" spc="-175" dirty="0">
                <a:latin typeface="Microsoft Sans Serif"/>
                <a:cs typeface="Microsoft Sans Serif"/>
              </a:rPr>
              <a:t>з</a:t>
            </a:r>
            <a:r>
              <a:rPr sz="1600" spc="-170" dirty="0">
                <a:latin typeface="Microsoft Sans Serif"/>
                <a:cs typeface="Microsoft Sans Serif"/>
              </a:rPr>
              <a:t>о</a:t>
            </a:r>
            <a:r>
              <a:rPr sz="1600" spc="-165" dirty="0">
                <a:latin typeface="Microsoft Sans Serif"/>
                <a:cs typeface="Microsoft Sans Serif"/>
              </a:rPr>
              <a:t>в</a:t>
            </a:r>
            <a:r>
              <a:rPr sz="1600" spc="-170" dirty="0">
                <a:latin typeface="Microsoft Sans Serif"/>
                <a:cs typeface="Microsoft Sans Serif"/>
              </a:rPr>
              <a:t>ание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77158" y="1493011"/>
            <a:ext cx="1143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5" dirty="0">
                <a:latin typeface="Microsoft Sans Serif"/>
                <a:cs typeface="Microsoft Sans Serif"/>
              </a:rPr>
              <a:t>в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4339" y="1736851"/>
            <a:ext cx="2958465" cy="2219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190" dirty="0">
                <a:latin typeface="Microsoft Sans Serif"/>
                <a:cs typeface="Microsoft Sans Serif"/>
              </a:rPr>
              <a:t>дошкольном</a:t>
            </a:r>
            <a:r>
              <a:rPr sz="1600" spc="-185" dirty="0">
                <a:latin typeface="Microsoft Sans Serif"/>
                <a:cs typeface="Microsoft Sans Serif"/>
              </a:rPr>
              <a:t> </a:t>
            </a:r>
            <a:r>
              <a:rPr sz="1600" spc="-150" dirty="0">
                <a:latin typeface="Microsoft Sans Serif"/>
                <a:cs typeface="Microsoft Sans Serif"/>
              </a:rPr>
              <a:t>детстве.</a:t>
            </a:r>
            <a:r>
              <a:rPr sz="1600" spc="-145" dirty="0">
                <a:latin typeface="Microsoft Sans Serif"/>
                <a:cs typeface="Microsoft Sans Serif"/>
              </a:rPr>
              <a:t> </a:t>
            </a:r>
            <a:r>
              <a:rPr sz="1600" spc="-180" dirty="0">
                <a:latin typeface="Microsoft Sans Serif"/>
                <a:cs typeface="Microsoft Sans Serif"/>
              </a:rPr>
              <a:t>Воображение </a:t>
            </a:r>
            <a:r>
              <a:rPr sz="1600" spc="-17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формируется,</a:t>
            </a:r>
            <a:r>
              <a:rPr sz="1600" spc="-165" dirty="0">
                <a:latin typeface="Microsoft Sans Serif"/>
                <a:cs typeface="Microsoft Sans Serif"/>
              </a:rPr>
              <a:t> развивается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в</a:t>
            </a:r>
            <a:r>
              <a:rPr sz="1600" spc="-150" dirty="0">
                <a:latin typeface="Microsoft Sans Serif"/>
                <a:cs typeface="Microsoft Sans Serif"/>
              </a:rPr>
              <a:t> </a:t>
            </a:r>
            <a:r>
              <a:rPr sz="1600" spc="-145" dirty="0">
                <a:latin typeface="Microsoft Sans Serif"/>
                <a:cs typeface="Microsoft Sans Serif"/>
              </a:rPr>
              <a:t>игре,</a:t>
            </a:r>
            <a:r>
              <a:rPr sz="1600" spc="-14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и 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связано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55" dirty="0">
                <a:latin typeface="Microsoft Sans Serif"/>
                <a:cs typeface="Microsoft Sans Serif"/>
              </a:rPr>
              <a:t>со</a:t>
            </a:r>
            <a:r>
              <a:rPr sz="1600" spc="-150" dirty="0">
                <a:latin typeface="Microsoft Sans Serif"/>
                <a:cs typeface="Microsoft Sans Serif"/>
              </a:rPr>
              <a:t> </a:t>
            </a:r>
            <a:r>
              <a:rPr sz="1600" spc="-175" dirty="0">
                <a:latin typeface="Microsoft Sans Serif"/>
                <a:cs typeface="Microsoft Sans Serif"/>
              </a:rPr>
              <a:t>знаково-символической </a:t>
            </a:r>
            <a:r>
              <a:rPr sz="1600" spc="-170" dirty="0">
                <a:latin typeface="Microsoft Sans Serif"/>
                <a:cs typeface="Microsoft Sans Serif"/>
              </a:rPr>
              <a:t> функцией.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</a:pPr>
            <a:r>
              <a:rPr sz="1600" spc="-180" dirty="0">
                <a:latin typeface="Microsoft Sans Serif"/>
                <a:cs typeface="Microsoft Sans Serif"/>
              </a:rPr>
              <a:t>При</a:t>
            </a:r>
            <a:r>
              <a:rPr sz="1600" spc="-175" dirty="0">
                <a:latin typeface="Microsoft Sans Serif"/>
                <a:cs typeface="Microsoft Sans Serif"/>
              </a:rPr>
              <a:t> </a:t>
            </a:r>
            <a:r>
              <a:rPr sz="1600" spc="-170" dirty="0">
                <a:latin typeface="Microsoft Sans Serif"/>
                <a:cs typeface="Microsoft Sans Serif"/>
              </a:rPr>
              <a:t>этом</a:t>
            </a:r>
            <a:r>
              <a:rPr sz="1600" spc="-165" dirty="0">
                <a:latin typeface="Microsoft Sans Serif"/>
                <a:cs typeface="Microsoft Sans Serif"/>
              </a:rPr>
              <a:t> </a:t>
            </a:r>
            <a:r>
              <a:rPr sz="1600" spc="-180" dirty="0">
                <a:latin typeface="Microsoft Sans Serif"/>
                <a:cs typeface="Microsoft Sans Serif"/>
              </a:rPr>
              <a:t>акт</a:t>
            </a:r>
            <a:r>
              <a:rPr sz="1600" spc="-175" dirty="0">
                <a:latin typeface="Microsoft Sans Serif"/>
                <a:cs typeface="Microsoft Sans Serif"/>
              </a:rPr>
              <a:t> воображения </a:t>
            </a:r>
            <a:r>
              <a:rPr sz="1600" spc="-17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разворачивается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на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85" dirty="0">
                <a:latin typeface="Microsoft Sans Serif"/>
                <a:cs typeface="Microsoft Sans Serif"/>
              </a:rPr>
              <a:t>фоне</a:t>
            </a:r>
            <a:r>
              <a:rPr sz="1600" spc="-18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особого </a:t>
            </a:r>
            <a:r>
              <a:rPr sz="1600" spc="-160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психического</a:t>
            </a:r>
            <a:r>
              <a:rPr sz="1600" spc="-160" dirty="0">
                <a:latin typeface="Microsoft Sans Serif"/>
                <a:cs typeface="Microsoft Sans Serif"/>
              </a:rPr>
              <a:t> состояния</a:t>
            </a:r>
            <a:r>
              <a:rPr sz="1600" spc="110" dirty="0">
                <a:latin typeface="Microsoft Sans Serif"/>
                <a:cs typeface="Microsoft Sans Serif"/>
              </a:rPr>
              <a:t> </a:t>
            </a:r>
            <a:r>
              <a:rPr sz="1600" spc="254" dirty="0">
                <a:latin typeface="Microsoft Sans Serif"/>
                <a:cs typeface="Microsoft Sans Serif"/>
              </a:rPr>
              <a:t>–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80" dirty="0">
                <a:latin typeface="Microsoft Sans Serif"/>
                <a:cs typeface="Microsoft Sans Serif"/>
              </a:rPr>
              <a:t>проблемной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0" dirty="0">
                <a:latin typeface="Microsoft Sans Serif"/>
                <a:cs typeface="Microsoft Sans Serif"/>
              </a:rPr>
              <a:t>ситуации,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190" dirty="0">
                <a:latin typeface="Microsoft Sans Serif"/>
                <a:cs typeface="Microsoft Sans Serif"/>
              </a:rPr>
              <a:t>выражающей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32507" y="3932021"/>
            <a:ext cx="17576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0035">
              <a:lnSpc>
                <a:spcPct val="100000"/>
              </a:lnSpc>
              <a:spcBef>
                <a:spcPts val="95"/>
              </a:spcBef>
              <a:tabLst>
                <a:tab pos="751840" algn="l"/>
                <a:tab pos="1113155" algn="l"/>
              </a:tabLst>
            </a:pPr>
            <a:r>
              <a:rPr sz="1600" spc="-165" dirty="0">
                <a:latin typeface="Microsoft Sans Serif"/>
                <a:cs typeface="Microsoft Sans Serif"/>
              </a:rPr>
              <a:t>нео</a:t>
            </a:r>
            <a:r>
              <a:rPr sz="1600" spc="-180" dirty="0">
                <a:latin typeface="Microsoft Sans Serif"/>
                <a:cs typeface="Microsoft Sans Serif"/>
              </a:rPr>
              <a:t>п</a:t>
            </a:r>
            <a:r>
              <a:rPr sz="1600" spc="-185" dirty="0">
                <a:latin typeface="Microsoft Sans Serif"/>
                <a:cs typeface="Microsoft Sans Serif"/>
              </a:rPr>
              <a:t>р</a:t>
            </a:r>
            <a:r>
              <a:rPr sz="1600" spc="-170" dirty="0">
                <a:latin typeface="Microsoft Sans Serif"/>
                <a:cs typeface="Microsoft Sans Serif"/>
              </a:rPr>
              <a:t>еделенно</a:t>
            </a:r>
            <a:r>
              <a:rPr sz="1600" spc="-145" dirty="0">
                <a:latin typeface="Microsoft Sans Serif"/>
                <a:cs typeface="Microsoft Sans Serif"/>
              </a:rPr>
              <a:t>с</a:t>
            </a:r>
            <a:r>
              <a:rPr sz="1600" spc="-120" dirty="0">
                <a:latin typeface="Microsoft Sans Serif"/>
                <a:cs typeface="Microsoft Sans Serif"/>
              </a:rPr>
              <a:t>ть  </a:t>
            </a:r>
            <a:r>
              <a:rPr sz="1600" spc="-180" dirty="0">
                <a:latin typeface="Microsoft Sans Serif"/>
                <a:cs typeface="Microsoft Sans Serif"/>
              </a:rPr>
              <a:t>ц</a:t>
            </a:r>
            <a:r>
              <a:rPr sz="1600" spc="-160" dirty="0">
                <a:latin typeface="Microsoft Sans Serif"/>
                <a:cs typeface="Microsoft Sans Serif"/>
              </a:rPr>
              <a:t>е</a:t>
            </a:r>
            <a:r>
              <a:rPr sz="1600" spc="-155" dirty="0">
                <a:latin typeface="Microsoft Sans Serif"/>
                <a:cs typeface="Microsoft Sans Serif"/>
              </a:rPr>
              <a:t>л</a:t>
            </a:r>
            <a:r>
              <a:rPr sz="1600" spc="-170" dirty="0">
                <a:latin typeface="Microsoft Sans Serif"/>
                <a:cs typeface="Microsoft Sans Serif"/>
              </a:rPr>
              <a:t>е</a:t>
            </a:r>
            <a:r>
              <a:rPr sz="1600" spc="-165" dirty="0">
                <a:latin typeface="Microsoft Sans Serif"/>
                <a:cs typeface="Microsoft Sans Serif"/>
              </a:rPr>
              <a:t>й</a:t>
            </a:r>
            <a:r>
              <a:rPr sz="1600" dirty="0">
                <a:latin typeface="Microsoft Sans Serif"/>
                <a:cs typeface="Microsoft Sans Serif"/>
              </a:rPr>
              <a:t>	</a:t>
            </a:r>
            <a:r>
              <a:rPr sz="1600" spc="-165" dirty="0">
                <a:latin typeface="Microsoft Sans Serif"/>
                <a:cs typeface="Microsoft Sans Serif"/>
              </a:rPr>
              <a:t>и</a:t>
            </a:r>
            <a:r>
              <a:rPr sz="1600" dirty="0">
                <a:latin typeface="Microsoft Sans Serif"/>
                <a:cs typeface="Microsoft Sans Serif"/>
              </a:rPr>
              <a:t>	</a:t>
            </a:r>
            <a:r>
              <a:rPr sz="1600" spc="-150" dirty="0">
                <a:latin typeface="Microsoft Sans Serif"/>
                <a:cs typeface="Microsoft Sans Serif"/>
              </a:rPr>
              <a:t>ус</a:t>
            </a:r>
            <a:r>
              <a:rPr sz="1600" spc="-155" dirty="0">
                <a:latin typeface="Microsoft Sans Serif"/>
                <a:cs typeface="Microsoft Sans Serif"/>
              </a:rPr>
              <a:t>л</a:t>
            </a:r>
            <a:r>
              <a:rPr sz="1600" spc="-165" dirty="0">
                <a:latin typeface="Microsoft Sans Serif"/>
                <a:cs typeface="Microsoft Sans Serif"/>
              </a:rPr>
              <a:t>ови</a:t>
            </a:r>
            <a:r>
              <a:rPr sz="1600" spc="-170" dirty="0">
                <a:latin typeface="Microsoft Sans Serif"/>
                <a:cs typeface="Microsoft Sans Serif"/>
              </a:rPr>
              <a:t>й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4339" y="3932021"/>
            <a:ext cx="114363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70" dirty="0">
                <a:latin typeface="Microsoft Sans Serif"/>
                <a:cs typeface="Microsoft Sans Serif"/>
              </a:rPr>
              <a:t>субъективную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50" dirty="0">
                <a:latin typeface="Microsoft Sans Serif"/>
                <a:cs typeface="Microsoft Sans Serif"/>
              </a:rPr>
              <a:t>средств, </a:t>
            </a:r>
            <a:r>
              <a:rPr sz="1600" spc="-145" dirty="0">
                <a:latin typeface="Microsoft Sans Serif"/>
                <a:cs typeface="Microsoft Sans Serif"/>
              </a:rPr>
              <a:t> </a:t>
            </a:r>
            <a:r>
              <a:rPr sz="1600" spc="-165" dirty="0">
                <a:latin typeface="Microsoft Sans Serif"/>
                <a:cs typeface="Microsoft Sans Serif"/>
              </a:rPr>
              <a:t>де</a:t>
            </a:r>
            <a:r>
              <a:rPr sz="1600" spc="-155" dirty="0">
                <a:latin typeface="Microsoft Sans Serif"/>
                <a:cs typeface="Microsoft Sans Serif"/>
              </a:rPr>
              <a:t>яте</a:t>
            </a:r>
            <a:r>
              <a:rPr sz="1600" spc="-165" dirty="0">
                <a:latin typeface="Microsoft Sans Serif"/>
                <a:cs typeface="Microsoft Sans Serif"/>
              </a:rPr>
              <a:t>льно</a:t>
            </a:r>
            <a:r>
              <a:rPr sz="1600" spc="-150" dirty="0">
                <a:latin typeface="Microsoft Sans Serif"/>
                <a:cs typeface="Microsoft Sans Serif"/>
              </a:rPr>
              <a:t>с</a:t>
            </a:r>
            <a:r>
              <a:rPr sz="1600" spc="-140" dirty="0">
                <a:latin typeface="Microsoft Sans Serif"/>
                <a:cs typeface="Microsoft Sans Serif"/>
              </a:rPr>
              <a:t>т</a:t>
            </a:r>
            <a:r>
              <a:rPr sz="1600" spc="-160" dirty="0">
                <a:latin typeface="Microsoft Sans Serif"/>
                <a:cs typeface="Microsoft Sans Serif"/>
              </a:rPr>
              <a:t>и</a:t>
            </a:r>
            <a:r>
              <a:rPr sz="1600" spc="-85" dirty="0">
                <a:latin typeface="Microsoft Sans Serif"/>
                <a:cs typeface="Microsoft Sans Serif"/>
              </a:rPr>
              <a:t>.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2959" y="1203960"/>
            <a:ext cx="3870960" cy="345643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25061" y="918717"/>
            <a:ext cx="1924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45" dirty="0">
                <a:latin typeface="Arial"/>
                <a:cs typeface="Arial"/>
              </a:rPr>
              <a:t>И</a:t>
            </a:r>
            <a:r>
              <a:rPr sz="1800" b="1" spc="-175" dirty="0">
                <a:latin typeface="Arial"/>
                <a:cs typeface="Arial"/>
              </a:rPr>
              <a:t>гра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200" dirty="0">
                <a:latin typeface="Arial"/>
                <a:cs typeface="Arial"/>
              </a:rPr>
              <a:t>и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spc="-195" dirty="0">
                <a:latin typeface="Arial"/>
                <a:cs typeface="Arial"/>
              </a:rPr>
              <a:t>в</a:t>
            </a:r>
            <a:r>
              <a:rPr sz="1800" b="1" spc="-200" dirty="0">
                <a:latin typeface="Arial"/>
                <a:cs typeface="Arial"/>
              </a:rPr>
              <a:t>ооб</a:t>
            </a:r>
            <a:r>
              <a:rPr sz="1800" b="1" spc="-210" dirty="0">
                <a:latin typeface="Arial"/>
                <a:cs typeface="Arial"/>
              </a:rPr>
              <a:t>р</a:t>
            </a:r>
            <a:r>
              <a:rPr sz="1800" b="1" spc="-190" dirty="0">
                <a:latin typeface="Arial"/>
                <a:cs typeface="Arial"/>
              </a:rPr>
              <a:t>а</a:t>
            </a:r>
            <a:r>
              <a:rPr sz="1800" b="1" spc="-240" dirty="0">
                <a:latin typeface="Arial"/>
                <a:cs typeface="Arial"/>
              </a:rPr>
              <a:t>ж</a:t>
            </a:r>
            <a:r>
              <a:rPr sz="1800" b="1" spc="-190" dirty="0">
                <a:latin typeface="Arial"/>
                <a:cs typeface="Arial"/>
              </a:rPr>
              <a:t>е</a:t>
            </a:r>
            <a:r>
              <a:rPr sz="1800" b="1" spc="-210" dirty="0">
                <a:latin typeface="Arial"/>
                <a:cs typeface="Arial"/>
              </a:rPr>
              <a:t>н</a:t>
            </a:r>
            <a:r>
              <a:rPr sz="1800" b="1" spc="-190" dirty="0">
                <a:latin typeface="Arial"/>
                <a:cs typeface="Arial"/>
              </a:rPr>
              <a:t>ие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644" y="885444"/>
            <a:ext cx="3041904" cy="41087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1420" y="1325880"/>
            <a:ext cx="4953000" cy="366826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1123" y="1237488"/>
            <a:ext cx="8533130" cy="3906520"/>
            <a:chOff x="611123" y="1237488"/>
            <a:chExt cx="8533130" cy="3906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1813" y="1918500"/>
              <a:ext cx="6372186" cy="3224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8367" y="1260348"/>
              <a:ext cx="3706367" cy="2968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123" y="1237488"/>
              <a:ext cx="3782567" cy="305562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84276" y="1286255"/>
            <a:ext cx="3599815" cy="2862580"/>
          </a:xfrm>
          <a:prstGeom prst="rect">
            <a:avLst/>
          </a:prstGeom>
          <a:solidFill>
            <a:srgbClr val="EBDBC8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 marR="154305">
              <a:lnSpc>
                <a:spcPct val="100000"/>
              </a:lnSpc>
              <a:spcBef>
                <a:spcPts val="320"/>
              </a:spcBef>
            </a:pPr>
            <a:r>
              <a:rPr sz="1800" spc="-190" dirty="0">
                <a:latin typeface="Microsoft Sans Serif"/>
                <a:cs typeface="Microsoft Sans Serif"/>
              </a:rPr>
              <a:t>«</a:t>
            </a:r>
            <a:r>
              <a:rPr sz="1800" spc="-215" dirty="0">
                <a:latin typeface="Microsoft Sans Serif"/>
                <a:cs typeface="Microsoft Sans Serif"/>
              </a:rPr>
              <a:t>У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75" dirty="0">
                <a:latin typeface="Microsoft Sans Serif"/>
                <a:cs typeface="Microsoft Sans Serif"/>
              </a:rPr>
              <a:t>дет</a:t>
            </a:r>
            <a:r>
              <a:rPr sz="1800" spc="-195" dirty="0">
                <a:latin typeface="Microsoft Sans Serif"/>
                <a:cs typeface="Microsoft Sans Serif"/>
              </a:rPr>
              <a:t>е</a:t>
            </a:r>
            <a:r>
              <a:rPr sz="1800" spc="-190" dirty="0">
                <a:latin typeface="Microsoft Sans Serif"/>
                <a:cs typeface="Microsoft Sans Serif"/>
              </a:rPr>
              <a:t>й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85" dirty="0">
                <a:latin typeface="Microsoft Sans Serif"/>
                <a:cs typeface="Microsoft Sans Serif"/>
              </a:rPr>
              <a:t>в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195" dirty="0">
                <a:latin typeface="Microsoft Sans Serif"/>
                <a:cs typeface="Microsoft Sans Serif"/>
              </a:rPr>
              <a:t>р</a:t>
            </a:r>
            <a:r>
              <a:rPr sz="1800" spc="-190" dirty="0">
                <a:latin typeface="Microsoft Sans Serif"/>
                <a:cs typeface="Microsoft Sans Serif"/>
              </a:rPr>
              <a:t>ч</a:t>
            </a:r>
            <a:r>
              <a:rPr sz="1800" spc="-200" dirty="0">
                <a:latin typeface="Microsoft Sans Serif"/>
                <a:cs typeface="Microsoft Sans Serif"/>
              </a:rPr>
              <a:t>е</a:t>
            </a:r>
            <a:r>
              <a:rPr sz="1800" spc="-165" dirty="0">
                <a:latin typeface="Microsoft Sans Serif"/>
                <a:cs typeface="Microsoft Sans Serif"/>
              </a:rPr>
              <a:t>с</a:t>
            </a:r>
            <a:r>
              <a:rPr sz="1800" spc="-215" dirty="0">
                <a:latin typeface="Microsoft Sans Serif"/>
                <a:cs typeface="Microsoft Sans Serif"/>
              </a:rPr>
              <a:t>к</a:t>
            </a:r>
            <a:r>
              <a:rPr sz="1800" spc="-235" dirty="0">
                <a:latin typeface="Microsoft Sans Serif"/>
                <a:cs typeface="Microsoft Sans Serif"/>
              </a:rPr>
              <a:t>и</a:t>
            </a:r>
            <a:r>
              <a:rPr sz="1800" spc="-190" dirty="0">
                <a:latin typeface="Microsoft Sans Serif"/>
                <a:cs typeface="Microsoft Sans Serif"/>
              </a:rPr>
              <a:t>й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80" dirty="0">
                <a:latin typeface="Microsoft Sans Serif"/>
                <a:cs typeface="Microsoft Sans Serif"/>
              </a:rPr>
              <a:t>пот</a:t>
            </a:r>
            <a:r>
              <a:rPr sz="1800" spc="-200" dirty="0">
                <a:latin typeface="Microsoft Sans Serif"/>
                <a:cs typeface="Microsoft Sans Serif"/>
              </a:rPr>
              <a:t>е</a:t>
            </a:r>
            <a:r>
              <a:rPr sz="1800" spc="-185" dirty="0">
                <a:latin typeface="Microsoft Sans Serif"/>
                <a:cs typeface="Microsoft Sans Serif"/>
              </a:rPr>
              <a:t>н</a:t>
            </a:r>
            <a:r>
              <a:rPr sz="1800" spc="-200" dirty="0">
                <a:latin typeface="Microsoft Sans Serif"/>
                <a:cs typeface="Microsoft Sans Serif"/>
              </a:rPr>
              <a:t>ц</a:t>
            </a:r>
            <a:r>
              <a:rPr sz="1800" spc="-145" dirty="0">
                <a:latin typeface="Microsoft Sans Serif"/>
                <a:cs typeface="Microsoft Sans Serif"/>
              </a:rPr>
              <a:t>иал  </a:t>
            </a:r>
            <a:r>
              <a:rPr sz="1800" spc="-190" dirty="0">
                <a:latin typeface="Microsoft Sans Serif"/>
                <a:cs typeface="Microsoft Sans Serif"/>
              </a:rPr>
              <a:t>ра</a:t>
            </a:r>
            <a:r>
              <a:rPr sz="1800" spc="-200" dirty="0">
                <a:latin typeface="Microsoft Sans Serif"/>
                <a:cs typeface="Microsoft Sans Serif"/>
              </a:rPr>
              <a:t>з</a:t>
            </a:r>
            <a:r>
              <a:rPr sz="1800" spc="-215" dirty="0">
                <a:latin typeface="Microsoft Sans Serif"/>
                <a:cs typeface="Microsoft Sans Serif"/>
              </a:rPr>
              <a:t>в</a:t>
            </a:r>
            <a:r>
              <a:rPr sz="1800" spc="-185" dirty="0">
                <a:latin typeface="Microsoft Sans Serif"/>
                <a:cs typeface="Microsoft Sans Serif"/>
              </a:rPr>
              <a:t>ив</a:t>
            </a:r>
            <a:r>
              <a:rPr sz="1800" spc="-190" dirty="0">
                <a:latin typeface="Microsoft Sans Serif"/>
                <a:cs typeface="Microsoft Sans Serif"/>
              </a:rPr>
              <a:t>ае</a:t>
            </a:r>
            <a:r>
              <a:rPr sz="1800" spc="-160" dirty="0">
                <a:latin typeface="Microsoft Sans Serif"/>
                <a:cs typeface="Microsoft Sans Serif"/>
              </a:rPr>
              <a:t>тс</a:t>
            </a:r>
            <a:r>
              <a:rPr sz="1800" spc="-175" dirty="0">
                <a:latin typeface="Microsoft Sans Serif"/>
                <a:cs typeface="Microsoft Sans Serif"/>
              </a:rPr>
              <a:t>я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на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180" dirty="0">
                <a:latin typeface="Microsoft Sans Serif"/>
                <a:cs typeface="Microsoft Sans Serif"/>
              </a:rPr>
              <a:t>сно</a:t>
            </a:r>
            <a:r>
              <a:rPr sz="1800" spc="-185" dirty="0">
                <a:latin typeface="Microsoft Sans Serif"/>
                <a:cs typeface="Microsoft Sans Serif"/>
              </a:rPr>
              <a:t>в</a:t>
            </a:r>
            <a:r>
              <a:rPr sz="1800" spc="-180" dirty="0">
                <a:latin typeface="Microsoft Sans Serif"/>
                <a:cs typeface="Microsoft Sans Serif"/>
              </a:rPr>
              <a:t>е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и</a:t>
            </a:r>
            <a:r>
              <a:rPr sz="1800" spc="-165" dirty="0">
                <a:latin typeface="Microsoft Sans Serif"/>
                <a:cs typeface="Microsoft Sans Serif"/>
              </a:rPr>
              <a:t>х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204" dirty="0">
                <a:latin typeface="Microsoft Sans Serif"/>
                <a:cs typeface="Microsoft Sans Serif"/>
              </a:rPr>
              <a:t>пы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80" dirty="0">
                <a:latin typeface="Microsoft Sans Serif"/>
                <a:cs typeface="Microsoft Sans Serif"/>
              </a:rPr>
              <a:t>а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114" dirty="0">
                <a:latin typeface="Microsoft Sans Serif"/>
                <a:cs typeface="Microsoft Sans Serif"/>
              </a:rPr>
              <a:t>в  </a:t>
            </a:r>
            <a:r>
              <a:rPr sz="1800" spc="-195" dirty="0">
                <a:latin typeface="Microsoft Sans Serif"/>
                <a:cs typeface="Microsoft Sans Serif"/>
              </a:rPr>
              <a:t>про</a:t>
            </a:r>
            <a:r>
              <a:rPr sz="1800" spc="-210" dirty="0">
                <a:latin typeface="Microsoft Sans Serif"/>
                <a:cs typeface="Microsoft Sans Serif"/>
              </a:rPr>
              <a:t>ц</a:t>
            </a:r>
            <a:r>
              <a:rPr sz="1800" spc="-180" dirty="0">
                <a:latin typeface="Microsoft Sans Serif"/>
                <a:cs typeface="Microsoft Sans Serif"/>
              </a:rPr>
              <a:t>ес</a:t>
            </a:r>
            <a:r>
              <a:rPr sz="1800" spc="-160" dirty="0">
                <a:latin typeface="Microsoft Sans Serif"/>
                <a:cs typeface="Microsoft Sans Serif"/>
              </a:rPr>
              <a:t>с</a:t>
            </a:r>
            <a:r>
              <a:rPr sz="1800" spc="-185" dirty="0">
                <a:latin typeface="Microsoft Sans Serif"/>
                <a:cs typeface="Microsoft Sans Serif"/>
              </a:rPr>
              <a:t>е</a:t>
            </a:r>
            <a:r>
              <a:rPr sz="1800" spc="-90" dirty="0">
                <a:latin typeface="Microsoft Sans Serif"/>
                <a:cs typeface="Microsoft Sans Serif"/>
              </a:rPr>
              <a:t>,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а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не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на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о</a:t>
            </a:r>
            <a:r>
              <a:rPr sz="1800" spc="-160" dirty="0">
                <a:latin typeface="Microsoft Sans Serif"/>
                <a:cs typeface="Microsoft Sans Serif"/>
              </a:rPr>
              <a:t>с</a:t>
            </a:r>
            <a:r>
              <a:rPr sz="1800" spc="-185" dirty="0">
                <a:latin typeface="Microsoft Sans Serif"/>
                <a:cs typeface="Microsoft Sans Serif"/>
              </a:rPr>
              <a:t>нове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200" dirty="0">
                <a:latin typeface="Microsoft Sans Serif"/>
                <a:cs typeface="Microsoft Sans Serif"/>
              </a:rPr>
              <a:t>з</a:t>
            </a:r>
            <a:r>
              <a:rPr sz="1800" spc="-225" dirty="0">
                <a:latin typeface="Microsoft Sans Serif"/>
                <a:cs typeface="Microsoft Sans Serif"/>
              </a:rPr>
              <a:t>а</a:t>
            </a:r>
            <a:r>
              <a:rPr sz="1800" spc="-195" dirty="0">
                <a:latin typeface="Microsoft Sans Serif"/>
                <a:cs typeface="Microsoft Sans Serif"/>
              </a:rPr>
              <a:t>б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160" dirty="0">
                <a:latin typeface="Microsoft Sans Serif"/>
                <a:cs typeface="Microsoft Sans Serif"/>
              </a:rPr>
              <a:t>т</a:t>
            </a:r>
            <a:r>
              <a:rPr sz="1800" spc="-195" dirty="0">
                <a:latin typeface="Microsoft Sans Serif"/>
                <a:cs typeface="Microsoft Sans Serif"/>
              </a:rPr>
              <a:t>ы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20" dirty="0">
                <a:latin typeface="Microsoft Sans Serif"/>
                <a:cs typeface="Microsoft Sans Serif"/>
              </a:rPr>
              <a:t>о  </a:t>
            </a:r>
            <a:r>
              <a:rPr sz="1800" spc="-170" dirty="0">
                <a:latin typeface="Microsoft Sans Serif"/>
                <a:cs typeface="Microsoft Sans Serif"/>
              </a:rPr>
              <a:t>гот</a:t>
            </a:r>
            <a:r>
              <a:rPr sz="1800" spc="-185" dirty="0">
                <a:latin typeface="Microsoft Sans Serif"/>
                <a:cs typeface="Microsoft Sans Serif"/>
              </a:rPr>
              <a:t>ов</a:t>
            </a:r>
            <a:r>
              <a:rPr sz="1800" spc="-204" dirty="0">
                <a:latin typeface="Microsoft Sans Serif"/>
                <a:cs typeface="Microsoft Sans Serif"/>
              </a:rPr>
              <a:t>о</a:t>
            </a:r>
            <a:r>
              <a:rPr sz="1800" spc="-254" dirty="0">
                <a:latin typeface="Microsoft Sans Serif"/>
                <a:cs typeface="Microsoft Sans Serif"/>
              </a:rPr>
              <a:t>м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spc="-204" dirty="0">
                <a:latin typeface="Microsoft Sans Serif"/>
                <a:cs typeface="Microsoft Sans Serif"/>
              </a:rPr>
              <a:t>проду</a:t>
            </a:r>
            <a:r>
              <a:rPr sz="1800" spc="-175" dirty="0">
                <a:latin typeface="Microsoft Sans Serif"/>
                <a:cs typeface="Microsoft Sans Serif"/>
              </a:rPr>
              <a:t>к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95" dirty="0">
                <a:latin typeface="Microsoft Sans Serif"/>
                <a:cs typeface="Microsoft Sans Serif"/>
              </a:rPr>
              <a:t>е</a:t>
            </a:r>
            <a:r>
              <a:rPr sz="1800" spc="-90" dirty="0">
                <a:latin typeface="Microsoft Sans Serif"/>
                <a:cs typeface="Microsoft Sans Serif"/>
              </a:rPr>
              <a:t>.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spc="-200" dirty="0">
                <a:latin typeface="Microsoft Sans Serif"/>
                <a:cs typeface="Microsoft Sans Serif"/>
              </a:rPr>
              <a:t>Т</a:t>
            </a:r>
            <a:r>
              <a:rPr sz="1800" spc="-185" dirty="0">
                <a:latin typeface="Microsoft Sans Serif"/>
                <a:cs typeface="Microsoft Sans Serif"/>
              </a:rPr>
              <a:t>в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195" dirty="0">
                <a:latin typeface="Microsoft Sans Serif"/>
                <a:cs typeface="Microsoft Sans Serif"/>
              </a:rPr>
              <a:t>р</a:t>
            </a:r>
            <a:r>
              <a:rPr sz="1800" spc="-190" dirty="0">
                <a:latin typeface="Microsoft Sans Serif"/>
                <a:cs typeface="Microsoft Sans Serif"/>
              </a:rPr>
              <a:t>ч</a:t>
            </a:r>
            <a:r>
              <a:rPr sz="1800" spc="-200" dirty="0">
                <a:latin typeface="Microsoft Sans Serif"/>
                <a:cs typeface="Microsoft Sans Serif"/>
              </a:rPr>
              <a:t>е</a:t>
            </a:r>
            <a:r>
              <a:rPr sz="1800" spc="-165" dirty="0">
                <a:latin typeface="Microsoft Sans Serif"/>
                <a:cs typeface="Microsoft Sans Serif"/>
              </a:rPr>
              <a:t>с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85" dirty="0">
                <a:latin typeface="Microsoft Sans Serif"/>
                <a:cs typeface="Microsoft Sans Serif"/>
              </a:rPr>
              <a:t>во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40" dirty="0">
                <a:latin typeface="Microsoft Sans Serif"/>
                <a:cs typeface="Microsoft Sans Serif"/>
              </a:rPr>
              <a:t>не  </a:t>
            </a:r>
            <a:r>
              <a:rPr sz="1800" spc="-165" dirty="0">
                <a:latin typeface="Microsoft Sans Serif"/>
                <a:cs typeface="Microsoft Sans Serif"/>
              </a:rPr>
              <a:t>с</a:t>
            </a:r>
            <a:r>
              <a:rPr sz="1800" spc="-180" dirty="0">
                <a:latin typeface="Microsoft Sans Serif"/>
                <a:cs typeface="Microsoft Sans Serif"/>
              </a:rPr>
              <a:t>лед</a:t>
            </a:r>
            <a:r>
              <a:rPr sz="1800" spc="-155" dirty="0">
                <a:latin typeface="Microsoft Sans Serif"/>
                <a:cs typeface="Microsoft Sans Serif"/>
              </a:rPr>
              <a:t>у</a:t>
            </a:r>
            <a:r>
              <a:rPr sz="1800" spc="-190" dirty="0">
                <a:latin typeface="Microsoft Sans Serif"/>
                <a:cs typeface="Microsoft Sans Serif"/>
              </a:rPr>
              <a:t>е</a:t>
            </a:r>
            <a:r>
              <a:rPr sz="1800" spc="-150" dirty="0">
                <a:latin typeface="Microsoft Sans Serif"/>
                <a:cs typeface="Microsoft Sans Serif"/>
              </a:rPr>
              <a:t>т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200" dirty="0">
                <a:latin typeface="Microsoft Sans Serif"/>
                <a:cs typeface="Microsoft Sans Serif"/>
              </a:rPr>
              <a:t>п</a:t>
            </a:r>
            <a:r>
              <a:rPr sz="1800" spc="-170" dirty="0">
                <a:latin typeface="Microsoft Sans Serif"/>
                <a:cs typeface="Microsoft Sans Serif"/>
              </a:rPr>
              <a:t>у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95" dirty="0">
                <a:latin typeface="Microsoft Sans Serif"/>
                <a:cs typeface="Microsoft Sans Serif"/>
              </a:rPr>
              <a:t>а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75" dirty="0">
                <a:latin typeface="Microsoft Sans Serif"/>
                <a:cs typeface="Microsoft Sans Serif"/>
              </a:rPr>
              <a:t>ь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65" dirty="0">
                <a:latin typeface="Microsoft Sans Serif"/>
                <a:cs typeface="Microsoft Sans Serif"/>
              </a:rPr>
              <a:t>с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200" dirty="0">
                <a:latin typeface="Microsoft Sans Serif"/>
                <a:cs typeface="Microsoft Sans Serif"/>
              </a:rPr>
              <a:t>а</a:t>
            </a:r>
            <a:r>
              <a:rPr sz="1800" spc="-175" dirty="0">
                <a:latin typeface="Microsoft Sans Serif"/>
                <a:cs typeface="Microsoft Sans Serif"/>
              </a:rPr>
              <a:t>лант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180" dirty="0">
                <a:latin typeface="Microsoft Sans Serif"/>
                <a:cs typeface="Microsoft Sans Serif"/>
              </a:rPr>
              <a:t>м,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spc="-165" dirty="0">
                <a:latin typeface="Microsoft Sans Serif"/>
                <a:cs typeface="Microsoft Sans Serif"/>
              </a:rPr>
              <a:t>у</a:t>
            </a:r>
            <a:r>
              <a:rPr sz="1800" spc="-185" dirty="0">
                <a:latin typeface="Microsoft Sans Serif"/>
                <a:cs typeface="Microsoft Sans Serif"/>
              </a:rPr>
              <a:t>мением  </a:t>
            </a:r>
            <a:r>
              <a:rPr sz="1800" spc="-180" dirty="0">
                <a:latin typeface="Microsoft Sans Serif"/>
                <a:cs typeface="Microsoft Sans Serif"/>
              </a:rPr>
              <a:t>ил</a:t>
            </a:r>
            <a:r>
              <a:rPr sz="1800" spc="-185" dirty="0">
                <a:latin typeface="Microsoft Sans Serif"/>
                <a:cs typeface="Microsoft Sans Serif"/>
              </a:rPr>
              <a:t>и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95" dirty="0">
                <a:latin typeface="Microsoft Sans Serif"/>
                <a:cs typeface="Microsoft Sans Serif"/>
              </a:rPr>
              <a:t>интеллектом</a:t>
            </a:r>
            <a:r>
              <a:rPr sz="1800" spc="-95" dirty="0">
                <a:latin typeface="Microsoft Sans Serif"/>
                <a:cs typeface="Microsoft Sans Serif"/>
              </a:rPr>
              <a:t>.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200" dirty="0">
                <a:latin typeface="Microsoft Sans Serif"/>
                <a:cs typeface="Microsoft Sans Serif"/>
              </a:rPr>
              <a:t>Т</a:t>
            </a:r>
            <a:r>
              <a:rPr sz="1800" spc="-185" dirty="0">
                <a:latin typeface="Microsoft Sans Serif"/>
                <a:cs typeface="Microsoft Sans Serif"/>
              </a:rPr>
              <a:t>в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195" dirty="0">
                <a:latin typeface="Microsoft Sans Serif"/>
                <a:cs typeface="Microsoft Sans Serif"/>
              </a:rPr>
              <a:t>р</a:t>
            </a:r>
            <a:r>
              <a:rPr sz="1800" spc="-190" dirty="0">
                <a:latin typeface="Microsoft Sans Serif"/>
                <a:cs typeface="Microsoft Sans Serif"/>
              </a:rPr>
              <a:t>ч</a:t>
            </a:r>
            <a:r>
              <a:rPr sz="1800" spc="-200" dirty="0">
                <a:latin typeface="Microsoft Sans Serif"/>
                <a:cs typeface="Microsoft Sans Serif"/>
              </a:rPr>
              <a:t>е</a:t>
            </a:r>
            <a:r>
              <a:rPr sz="1800" spc="-165" dirty="0">
                <a:latin typeface="Microsoft Sans Serif"/>
                <a:cs typeface="Microsoft Sans Serif"/>
              </a:rPr>
              <a:t>с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85" dirty="0">
                <a:latin typeface="Microsoft Sans Serif"/>
                <a:cs typeface="Microsoft Sans Serif"/>
              </a:rPr>
              <a:t>во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не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14" dirty="0">
                <a:latin typeface="Microsoft Sans Serif"/>
                <a:cs typeface="Microsoft Sans Serif"/>
              </a:rPr>
              <a:t>в  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95" dirty="0">
                <a:latin typeface="Microsoft Sans Serif"/>
                <a:cs typeface="Microsoft Sans Serif"/>
              </a:rPr>
              <a:t>о</a:t>
            </a:r>
            <a:r>
              <a:rPr sz="1800" spc="-180" dirty="0">
                <a:latin typeface="Microsoft Sans Serif"/>
                <a:cs typeface="Microsoft Sans Serif"/>
              </a:rPr>
              <a:t>м,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spc="-175" dirty="0">
                <a:latin typeface="Microsoft Sans Serif"/>
                <a:cs typeface="Microsoft Sans Serif"/>
              </a:rPr>
              <a:t>чт</a:t>
            </a:r>
            <a:r>
              <a:rPr sz="1800" spc="-200" dirty="0">
                <a:latin typeface="Microsoft Sans Serif"/>
                <a:cs typeface="Microsoft Sans Serif"/>
              </a:rPr>
              <a:t>о</a:t>
            </a:r>
            <a:r>
              <a:rPr sz="1800" spc="-195" dirty="0">
                <a:latin typeface="Microsoft Sans Serif"/>
                <a:cs typeface="Microsoft Sans Serif"/>
              </a:rPr>
              <a:t>бы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80" dirty="0">
                <a:latin typeface="Microsoft Sans Serif"/>
                <a:cs typeface="Microsoft Sans Serif"/>
              </a:rPr>
              <a:t>дела</a:t>
            </a:r>
            <a:r>
              <a:rPr sz="1800" spc="-160" dirty="0">
                <a:latin typeface="Microsoft Sans Serif"/>
                <a:cs typeface="Microsoft Sans Serif"/>
              </a:rPr>
              <a:t>т</a:t>
            </a:r>
            <a:r>
              <a:rPr sz="1800" spc="-175" dirty="0">
                <a:latin typeface="Microsoft Sans Serif"/>
                <a:cs typeface="Microsoft Sans Serif"/>
              </a:rPr>
              <a:t>ь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spc="-175" dirty="0">
                <a:latin typeface="Microsoft Sans Serif"/>
                <a:cs typeface="Microsoft Sans Serif"/>
              </a:rPr>
              <a:t>чт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85" dirty="0">
                <a:latin typeface="Microsoft Sans Serif"/>
                <a:cs typeface="Microsoft Sans Serif"/>
              </a:rPr>
              <a:t>о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80" dirty="0">
                <a:latin typeface="Microsoft Sans Serif"/>
                <a:cs typeface="Microsoft Sans Serif"/>
              </a:rPr>
              <a:t>л</a:t>
            </a:r>
            <a:r>
              <a:rPr sz="1800" spc="-150" dirty="0">
                <a:latin typeface="Microsoft Sans Serif"/>
                <a:cs typeface="Microsoft Sans Serif"/>
              </a:rPr>
              <a:t>у</a:t>
            </a:r>
            <a:r>
              <a:rPr sz="1800" spc="-229" dirty="0">
                <a:latin typeface="Microsoft Sans Serif"/>
                <a:cs typeface="Microsoft Sans Serif"/>
              </a:rPr>
              <a:t>чш</a:t>
            </a:r>
            <a:r>
              <a:rPr sz="1800" spc="-190" dirty="0">
                <a:latin typeface="Microsoft Sans Serif"/>
                <a:cs typeface="Microsoft Sans Serif"/>
              </a:rPr>
              <a:t>е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-190" dirty="0">
                <a:latin typeface="Microsoft Sans Serif"/>
                <a:cs typeface="Microsoft Sans Serif"/>
              </a:rPr>
              <a:t>ч</a:t>
            </a:r>
            <a:r>
              <a:rPr sz="1800" spc="-200" dirty="0">
                <a:latin typeface="Microsoft Sans Serif"/>
                <a:cs typeface="Microsoft Sans Serif"/>
              </a:rPr>
              <a:t>е</a:t>
            </a:r>
            <a:r>
              <a:rPr sz="1800" spc="-270" dirty="0">
                <a:latin typeface="Microsoft Sans Serif"/>
                <a:cs typeface="Microsoft Sans Serif"/>
              </a:rPr>
              <a:t>м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114" dirty="0">
                <a:latin typeface="Microsoft Sans Serif"/>
                <a:cs typeface="Microsoft Sans Serif"/>
              </a:rPr>
              <a:t>у  </a:t>
            </a:r>
            <a:r>
              <a:rPr sz="1800" spc="-185" dirty="0">
                <a:latin typeface="Microsoft Sans Serif"/>
                <a:cs typeface="Microsoft Sans Serif"/>
              </a:rPr>
              <a:t>дру</a:t>
            </a:r>
            <a:r>
              <a:rPr sz="1800" spc="-125" dirty="0">
                <a:latin typeface="Microsoft Sans Serif"/>
                <a:cs typeface="Microsoft Sans Serif"/>
              </a:rPr>
              <a:t>г</a:t>
            </a:r>
            <a:r>
              <a:rPr sz="1800" spc="-190" dirty="0">
                <a:latin typeface="Microsoft Sans Serif"/>
                <a:cs typeface="Microsoft Sans Serif"/>
              </a:rPr>
              <a:t>и</a:t>
            </a:r>
            <a:r>
              <a:rPr sz="1800" spc="-160" dirty="0">
                <a:latin typeface="Microsoft Sans Serif"/>
                <a:cs typeface="Microsoft Sans Serif"/>
              </a:rPr>
              <a:t>х</a:t>
            </a:r>
            <a:r>
              <a:rPr sz="1800" spc="-90" dirty="0">
                <a:latin typeface="Microsoft Sans Serif"/>
                <a:cs typeface="Microsoft Sans Serif"/>
              </a:rPr>
              <a:t>,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а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75" dirty="0">
                <a:latin typeface="Microsoft Sans Serif"/>
                <a:cs typeface="Microsoft Sans Serif"/>
              </a:rPr>
              <a:t>в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204" dirty="0">
                <a:latin typeface="Microsoft Sans Serif"/>
                <a:cs typeface="Microsoft Sans Serif"/>
              </a:rPr>
              <a:t>том</a:t>
            </a:r>
            <a:r>
              <a:rPr sz="1800" spc="-100" dirty="0">
                <a:latin typeface="Microsoft Sans Serif"/>
                <a:cs typeface="Microsoft Sans Serif"/>
              </a:rPr>
              <a:t>,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-175" dirty="0">
                <a:latin typeface="Microsoft Sans Serif"/>
                <a:cs typeface="Microsoft Sans Serif"/>
              </a:rPr>
              <a:t>чт</a:t>
            </a:r>
            <a:r>
              <a:rPr sz="1800" spc="-200" dirty="0">
                <a:latin typeface="Microsoft Sans Serif"/>
                <a:cs typeface="Microsoft Sans Serif"/>
              </a:rPr>
              <a:t>о</a:t>
            </a:r>
            <a:r>
              <a:rPr sz="1800" spc="-195" dirty="0">
                <a:latin typeface="Microsoft Sans Serif"/>
                <a:cs typeface="Microsoft Sans Serif"/>
              </a:rPr>
              <a:t>бы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90" dirty="0">
                <a:latin typeface="Microsoft Sans Serif"/>
                <a:cs typeface="Microsoft Sans Serif"/>
              </a:rPr>
              <a:t>д</a:t>
            </a:r>
            <a:r>
              <a:rPr sz="1800" spc="-160" dirty="0">
                <a:latin typeface="Microsoft Sans Serif"/>
                <a:cs typeface="Microsoft Sans Serif"/>
              </a:rPr>
              <a:t>у</a:t>
            </a:r>
            <a:r>
              <a:rPr sz="1800" spc="-150" dirty="0">
                <a:latin typeface="Microsoft Sans Serif"/>
                <a:cs typeface="Microsoft Sans Serif"/>
              </a:rPr>
              <a:t>мать,  </a:t>
            </a:r>
            <a:r>
              <a:rPr sz="1800" spc="-190" dirty="0">
                <a:latin typeface="Microsoft Sans Serif"/>
                <a:cs typeface="Microsoft Sans Serif"/>
              </a:rPr>
              <a:t>и</a:t>
            </a:r>
            <a:r>
              <a:rPr sz="1800" spc="-160" dirty="0">
                <a:latin typeface="Microsoft Sans Serif"/>
                <a:cs typeface="Microsoft Sans Serif"/>
              </a:rPr>
              <a:t>с</a:t>
            </a:r>
            <a:r>
              <a:rPr sz="1800" spc="-165" dirty="0">
                <a:latin typeface="Microsoft Sans Serif"/>
                <a:cs typeface="Microsoft Sans Serif"/>
              </a:rPr>
              <a:t>с</a:t>
            </a:r>
            <a:r>
              <a:rPr sz="1800" spc="-180" dirty="0">
                <a:latin typeface="Microsoft Sans Serif"/>
                <a:cs typeface="Microsoft Sans Serif"/>
              </a:rPr>
              <a:t>ледов</a:t>
            </a:r>
            <a:r>
              <a:rPr sz="1800" spc="-190" dirty="0">
                <a:latin typeface="Microsoft Sans Serif"/>
                <a:cs typeface="Microsoft Sans Serif"/>
              </a:rPr>
              <a:t>а</a:t>
            </a:r>
            <a:r>
              <a:rPr sz="1800" spc="-160" dirty="0">
                <a:latin typeface="Microsoft Sans Serif"/>
                <a:cs typeface="Microsoft Sans Serif"/>
              </a:rPr>
              <a:t>т</a:t>
            </a:r>
            <a:r>
              <a:rPr sz="1800" spc="-180" dirty="0">
                <a:latin typeface="Microsoft Sans Serif"/>
                <a:cs typeface="Microsoft Sans Serif"/>
              </a:rPr>
              <a:t>ь</a:t>
            </a:r>
            <a:r>
              <a:rPr sz="1800" spc="-95" dirty="0">
                <a:latin typeface="Microsoft Sans Serif"/>
                <a:cs typeface="Microsoft Sans Serif"/>
              </a:rPr>
              <a:t>,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160" dirty="0">
                <a:latin typeface="Microsoft Sans Serif"/>
                <a:cs typeface="Microsoft Sans Serif"/>
              </a:rPr>
              <a:t>т</a:t>
            </a:r>
            <a:r>
              <a:rPr sz="1800" spc="-195" dirty="0">
                <a:latin typeface="Microsoft Sans Serif"/>
                <a:cs typeface="Microsoft Sans Serif"/>
              </a:rPr>
              <a:t>кр</a:t>
            </a:r>
            <a:r>
              <a:rPr sz="1800" spc="-265" dirty="0">
                <a:latin typeface="Microsoft Sans Serif"/>
                <a:cs typeface="Microsoft Sans Serif"/>
              </a:rPr>
              <a:t>ы</a:t>
            </a:r>
            <a:r>
              <a:rPr sz="1800" spc="-175" dirty="0">
                <a:latin typeface="Microsoft Sans Serif"/>
                <a:cs typeface="Microsoft Sans Serif"/>
              </a:rPr>
              <a:t>в</a:t>
            </a:r>
            <a:r>
              <a:rPr sz="1800" spc="-190" dirty="0">
                <a:latin typeface="Microsoft Sans Serif"/>
                <a:cs typeface="Microsoft Sans Serif"/>
              </a:rPr>
              <a:t>а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75" dirty="0">
                <a:latin typeface="Microsoft Sans Serif"/>
                <a:cs typeface="Microsoft Sans Serif"/>
              </a:rPr>
              <a:t>ь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и</a:t>
            </a:r>
            <a:endParaRPr sz="1800">
              <a:latin typeface="Microsoft Sans Serif"/>
              <a:cs typeface="Microsoft Sans Serif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800" spc="-195" dirty="0">
                <a:latin typeface="Microsoft Sans Serif"/>
                <a:cs typeface="Microsoft Sans Serif"/>
              </a:rPr>
              <a:t>воображать»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74823" y="809066"/>
            <a:ext cx="43649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35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8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7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вор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чес</a:t>
            </a:r>
            <a:r>
              <a:rPr sz="1800" b="1" spc="-180" dirty="0">
                <a:solidFill>
                  <a:srgbClr val="C00000"/>
                </a:solidFill>
                <a:latin typeface="Arial"/>
                <a:cs typeface="Arial"/>
              </a:rPr>
              <a:t>тве</a:t>
            </a:r>
            <a:r>
              <a:rPr sz="1800" b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ва</a:t>
            </a:r>
            <a:r>
              <a:rPr sz="1800" b="1" spc="-240" dirty="0">
                <a:solidFill>
                  <a:srgbClr val="C00000"/>
                </a:solidFill>
                <a:latin typeface="Arial"/>
                <a:cs typeface="Arial"/>
              </a:rPr>
              <a:t>ж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800" b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п</a:t>
            </a:r>
            <a:r>
              <a:rPr sz="1800" b="1" spc="-210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оцес</a:t>
            </a:r>
            <a:r>
              <a:rPr sz="1800" b="1" spc="-180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8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80" dirty="0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sz="18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80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800" b="1" spc="-18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800" b="1" spc="-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800" b="1" spc="-165" dirty="0">
                <a:solidFill>
                  <a:srgbClr val="C00000"/>
                </a:solidFill>
                <a:latin typeface="Arial"/>
                <a:cs typeface="Arial"/>
              </a:rPr>
              <a:t>з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ульт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135" dirty="0">
                <a:solidFill>
                  <a:srgbClr val="C00000"/>
                </a:solidFill>
                <a:latin typeface="Arial"/>
                <a:cs typeface="Arial"/>
              </a:rPr>
              <a:t>т!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76035" y="4202988"/>
            <a:ext cx="15303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Творчество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210" dirty="0">
                <a:solidFill>
                  <a:srgbClr val="C00000"/>
                </a:solidFill>
                <a:latin typeface="Arial"/>
                <a:cs typeface="Arial"/>
              </a:rPr>
              <a:t>любит</a:t>
            </a:r>
            <a:r>
              <a:rPr sz="18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свобо</a:t>
            </a:r>
            <a:r>
              <a:rPr sz="1800" b="1" spc="-220" dirty="0">
                <a:solidFill>
                  <a:srgbClr val="C00000"/>
                </a:solidFill>
                <a:latin typeface="Arial"/>
                <a:cs typeface="Arial"/>
              </a:rPr>
              <a:t>д</a:t>
            </a:r>
            <a:r>
              <a:rPr sz="1800" b="1" spc="-150" dirty="0">
                <a:solidFill>
                  <a:srgbClr val="C00000"/>
                </a:solidFill>
                <a:latin typeface="Arial"/>
                <a:cs typeface="Arial"/>
              </a:rPr>
              <a:t>у!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500371" y="1203959"/>
            <a:ext cx="3845560" cy="1958339"/>
            <a:chOff x="4500371" y="1203959"/>
            <a:chExt cx="3845560" cy="1958339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46091" y="1225296"/>
              <a:ext cx="3706367" cy="18623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0371" y="1203959"/>
              <a:ext cx="3845052" cy="195834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72000" y="1251203"/>
            <a:ext cx="3599815" cy="1755775"/>
          </a:xfrm>
          <a:prstGeom prst="rect">
            <a:avLst/>
          </a:prstGeom>
          <a:solidFill>
            <a:srgbClr val="EBDBC8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800" spc="-195" dirty="0">
                <a:latin typeface="Microsoft Sans Serif"/>
                <a:cs typeface="Microsoft Sans Serif"/>
              </a:rPr>
              <a:t>Польза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85" dirty="0">
                <a:latin typeface="Microsoft Sans Serif"/>
                <a:cs typeface="Microsoft Sans Serif"/>
              </a:rPr>
              <a:t>в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195" dirty="0">
                <a:latin typeface="Microsoft Sans Serif"/>
                <a:cs typeface="Microsoft Sans Serif"/>
              </a:rPr>
              <a:t>р</a:t>
            </a:r>
            <a:r>
              <a:rPr sz="1800" spc="-190" dirty="0">
                <a:latin typeface="Microsoft Sans Serif"/>
                <a:cs typeface="Microsoft Sans Serif"/>
              </a:rPr>
              <a:t>ч</a:t>
            </a:r>
            <a:r>
              <a:rPr sz="1800" spc="-200" dirty="0">
                <a:latin typeface="Microsoft Sans Serif"/>
                <a:cs typeface="Microsoft Sans Serif"/>
              </a:rPr>
              <a:t>е</a:t>
            </a:r>
            <a:r>
              <a:rPr sz="1800" spc="-165" dirty="0">
                <a:latin typeface="Microsoft Sans Serif"/>
                <a:cs typeface="Microsoft Sans Serif"/>
              </a:rPr>
              <a:t>с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85" dirty="0">
                <a:latin typeface="Microsoft Sans Serif"/>
                <a:cs typeface="Microsoft Sans Serif"/>
              </a:rPr>
              <a:t>ва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75" dirty="0">
                <a:latin typeface="Microsoft Sans Serif"/>
                <a:cs typeface="Microsoft Sans Serif"/>
              </a:rPr>
              <a:t>в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204" dirty="0">
                <a:latin typeface="Microsoft Sans Serif"/>
                <a:cs typeface="Microsoft Sans Serif"/>
              </a:rPr>
              <a:t>том</a:t>
            </a:r>
            <a:r>
              <a:rPr sz="1800" spc="-100" dirty="0">
                <a:latin typeface="Microsoft Sans Serif"/>
                <a:cs typeface="Microsoft Sans Serif"/>
              </a:rPr>
              <a:t>,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-175" dirty="0">
                <a:latin typeface="Microsoft Sans Serif"/>
                <a:cs typeface="Microsoft Sans Serif"/>
              </a:rPr>
              <a:t>чт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spc="-180" dirty="0">
                <a:latin typeface="Microsoft Sans Serif"/>
                <a:cs typeface="Microsoft Sans Serif"/>
              </a:rPr>
              <a:t>дети</a:t>
            </a:r>
            <a:endParaRPr sz="1800">
              <a:latin typeface="Microsoft Sans Serif"/>
              <a:cs typeface="Microsoft Sans Serif"/>
            </a:endParaRPr>
          </a:p>
          <a:p>
            <a:pPr marL="92075" marR="88265">
              <a:lnSpc>
                <a:spcPct val="100000"/>
              </a:lnSpc>
            </a:pPr>
            <a:r>
              <a:rPr sz="1800" spc="-175" dirty="0">
                <a:latin typeface="Microsoft Sans Serif"/>
                <a:cs typeface="Microsoft Sans Serif"/>
              </a:rPr>
              <a:t>в</a:t>
            </a:r>
            <a:r>
              <a:rPr sz="1800" spc="-190" dirty="0">
                <a:latin typeface="Microsoft Sans Serif"/>
                <a:cs typeface="Microsoft Sans Serif"/>
              </a:rPr>
              <a:t>е</a:t>
            </a:r>
            <a:r>
              <a:rPr sz="1800" spc="-175" dirty="0">
                <a:latin typeface="Microsoft Sans Serif"/>
                <a:cs typeface="Microsoft Sans Serif"/>
              </a:rPr>
              <a:t>рят</a:t>
            </a:r>
            <a:r>
              <a:rPr sz="1800" spc="-90" dirty="0">
                <a:latin typeface="Microsoft Sans Serif"/>
                <a:cs typeface="Microsoft Sans Serif"/>
              </a:rPr>
              <a:t>,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175" dirty="0">
                <a:latin typeface="Microsoft Sans Serif"/>
                <a:cs typeface="Microsoft Sans Serif"/>
              </a:rPr>
              <a:t>чт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spc="-215" dirty="0">
                <a:latin typeface="Microsoft Sans Serif"/>
                <a:cs typeface="Microsoft Sans Serif"/>
              </a:rPr>
              <a:t>ошибк</a:t>
            </a:r>
            <a:r>
              <a:rPr sz="1800" spc="-200" dirty="0">
                <a:latin typeface="Microsoft Sans Serif"/>
                <a:cs typeface="Microsoft Sans Serif"/>
              </a:rPr>
              <a:t>и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290" dirty="0">
                <a:latin typeface="Microsoft Sans Serif"/>
                <a:cs typeface="Microsoft Sans Serif"/>
              </a:rPr>
              <a:t>–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-170" dirty="0">
                <a:latin typeface="Microsoft Sans Serif"/>
                <a:cs typeface="Microsoft Sans Serif"/>
              </a:rPr>
              <a:t>всего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180" dirty="0">
                <a:latin typeface="Microsoft Sans Serif"/>
                <a:cs typeface="Microsoft Sans Serif"/>
              </a:rPr>
              <a:t>л</a:t>
            </a:r>
            <a:r>
              <a:rPr sz="1800" spc="-170" dirty="0">
                <a:latin typeface="Microsoft Sans Serif"/>
                <a:cs typeface="Microsoft Sans Serif"/>
              </a:rPr>
              <a:t>и</a:t>
            </a:r>
            <a:r>
              <a:rPr sz="1800" spc="-220" dirty="0">
                <a:latin typeface="Microsoft Sans Serif"/>
                <a:cs typeface="Microsoft Sans Serif"/>
              </a:rPr>
              <a:t>шь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spc="-195" dirty="0">
                <a:latin typeface="Microsoft Sans Serif"/>
                <a:cs typeface="Microsoft Sans Serif"/>
              </a:rPr>
              <a:t>шаги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80" dirty="0">
                <a:latin typeface="Microsoft Sans Serif"/>
                <a:cs typeface="Microsoft Sans Serif"/>
              </a:rPr>
              <a:t>к  </a:t>
            </a:r>
            <a:r>
              <a:rPr sz="1800" spc="-195" dirty="0">
                <a:latin typeface="Microsoft Sans Serif"/>
                <a:cs typeface="Microsoft Sans Serif"/>
              </a:rPr>
              <a:t>достижени</a:t>
            </a:r>
            <a:r>
              <a:rPr sz="1800" spc="-250" dirty="0">
                <a:latin typeface="Microsoft Sans Serif"/>
                <a:cs typeface="Microsoft Sans Serif"/>
              </a:rPr>
              <a:t>ю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spc="-195" dirty="0">
                <a:latin typeface="Microsoft Sans Serif"/>
                <a:cs typeface="Microsoft Sans Serif"/>
              </a:rPr>
              <a:t>ц</a:t>
            </a:r>
            <a:r>
              <a:rPr sz="1800" spc="-185" dirty="0">
                <a:latin typeface="Microsoft Sans Serif"/>
                <a:cs typeface="Microsoft Sans Serif"/>
              </a:rPr>
              <a:t>ели</a:t>
            </a:r>
            <a:r>
              <a:rPr sz="1800" spc="-90" dirty="0">
                <a:latin typeface="Microsoft Sans Serif"/>
                <a:cs typeface="Microsoft Sans Serif"/>
              </a:rPr>
              <a:t>,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а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не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spc="-190" dirty="0">
                <a:latin typeface="Microsoft Sans Serif"/>
                <a:cs typeface="Microsoft Sans Serif"/>
              </a:rPr>
              <a:t>препят</a:t>
            </a:r>
            <a:r>
              <a:rPr sz="1800" spc="-170" dirty="0">
                <a:latin typeface="Microsoft Sans Serif"/>
                <a:cs typeface="Microsoft Sans Serif"/>
              </a:rPr>
              <a:t>с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85" dirty="0">
                <a:latin typeface="Microsoft Sans Serif"/>
                <a:cs typeface="Microsoft Sans Serif"/>
              </a:rPr>
              <a:t>в</a:t>
            </a:r>
            <a:r>
              <a:rPr sz="1800" spc="-190" dirty="0">
                <a:latin typeface="Microsoft Sans Serif"/>
                <a:cs typeface="Microsoft Sans Serif"/>
              </a:rPr>
              <a:t>ие</a:t>
            </a:r>
            <a:r>
              <a:rPr sz="1800" spc="-90" dirty="0">
                <a:latin typeface="Microsoft Sans Serif"/>
                <a:cs typeface="Microsoft Sans Serif"/>
              </a:rPr>
              <a:t>.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-130" dirty="0">
                <a:latin typeface="Microsoft Sans Serif"/>
                <a:cs typeface="Microsoft Sans Serif"/>
              </a:rPr>
              <a:t>В  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85" dirty="0">
                <a:latin typeface="Microsoft Sans Serif"/>
                <a:cs typeface="Microsoft Sans Serif"/>
              </a:rPr>
              <a:t>в</a:t>
            </a:r>
            <a:r>
              <a:rPr sz="1800" spc="-190" dirty="0">
                <a:latin typeface="Microsoft Sans Serif"/>
                <a:cs typeface="Microsoft Sans Serif"/>
              </a:rPr>
              <a:t>орч</a:t>
            </a:r>
            <a:r>
              <a:rPr sz="1800" spc="-200" dirty="0">
                <a:latin typeface="Microsoft Sans Serif"/>
                <a:cs typeface="Microsoft Sans Serif"/>
              </a:rPr>
              <a:t>е</a:t>
            </a:r>
            <a:r>
              <a:rPr sz="1800" spc="-165" dirty="0">
                <a:latin typeface="Microsoft Sans Serif"/>
                <a:cs typeface="Microsoft Sans Serif"/>
              </a:rPr>
              <a:t>ств</a:t>
            </a:r>
            <a:r>
              <a:rPr sz="1800" spc="-180" dirty="0">
                <a:latin typeface="Microsoft Sans Serif"/>
                <a:cs typeface="Microsoft Sans Serif"/>
              </a:rPr>
              <a:t>е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н</a:t>
            </a:r>
            <a:r>
              <a:rPr sz="1800" spc="-195" dirty="0">
                <a:latin typeface="Microsoft Sans Serif"/>
                <a:cs typeface="Microsoft Sans Serif"/>
              </a:rPr>
              <a:t>е</a:t>
            </a:r>
            <a:r>
              <a:rPr sz="1800" spc="-150" dirty="0">
                <a:latin typeface="Microsoft Sans Serif"/>
                <a:cs typeface="Microsoft Sans Serif"/>
              </a:rPr>
              <a:t>т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200" dirty="0">
                <a:latin typeface="Microsoft Sans Serif"/>
                <a:cs typeface="Microsoft Sans Serif"/>
              </a:rPr>
              <a:t>п</a:t>
            </a:r>
            <a:r>
              <a:rPr sz="1800" spc="-190" dirty="0">
                <a:latin typeface="Microsoft Sans Serif"/>
                <a:cs typeface="Microsoft Sans Serif"/>
              </a:rPr>
              <a:t>ра</a:t>
            </a:r>
            <a:r>
              <a:rPr sz="1800" spc="-180" dirty="0">
                <a:latin typeface="Microsoft Sans Serif"/>
                <a:cs typeface="Microsoft Sans Serif"/>
              </a:rPr>
              <a:t>вильног</a:t>
            </a:r>
            <a:r>
              <a:rPr sz="1800" spc="-185" dirty="0">
                <a:latin typeface="Microsoft Sans Serif"/>
                <a:cs typeface="Microsoft Sans Serif"/>
              </a:rPr>
              <a:t>о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200" dirty="0">
                <a:latin typeface="Microsoft Sans Serif"/>
                <a:cs typeface="Microsoft Sans Serif"/>
              </a:rPr>
              <a:t>п</a:t>
            </a:r>
            <a:r>
              <a:rPr sz="1800" spc="-170" dirty="0">
                <a:latin typeface="Microsoft Sans Serif"/>
                <a:cs typeface="Microsoft Sans Serif"/>
              </a:rPr>
              <a:t>ути</a:t>
            </a:r>
            <a:r>
              <a:rPr sz="1800" spc="-90" dirty="0">
                <a:latin typeface="Microsoft Sans Serif"/>
                <a:cs typeface="Microsoft Sans Serif"/>
              </a:rPr>
              <a:t>,</a:t>
            </a:r>
            <a:r>
              <a:rPr sz="1800" spc="-80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н</a:t>
            </a:r>
            <a:r>
              <a:rPr sz="1800" spc="-195" dirty="0">
                <a:latin typeface="Microsoft Sans Serif"/>
                <a:cs typeface="Microsoft Sans Serif"/>
              </a:rPr>
              <a:t>е</a:t>
            </a:r>
            <a:r>
              <a:rPr sz="1800" spc="-110" dirty="0">
                <a:latin typeface="Microsoft Sans Serif"/>
                <a:cs typeface="Microsoft Sans Serif"/>
              </a:rPr>
              <a:t>т  </a:t>
            </a:r>
            <a:r>
              <a:rPr sz="1800" spc="-190" dirty="0">
                <a:latin typeface="Microsoft Sans Serif"/>
                <a:cs typeface="Microsoft Sans Serif"/>
              </a:rPr>
              <a:t>непр</a:t>
            </a:r>
            <a:r>
              <a:rPr sz="1800" spc="-200" dirty="0">
                <a:latin typeface="Microsoft Sans Serif"/>
                <a:cs typeface="Microsoft Sans Serif"/>
              </a:rPr>
              <a:t>а</a:t>
            </a:r>
            <a:r>
              <a:rPr sz="1800" spc="-175" dirty="0">
                <a:latin typeface="Microsoft Sans Serif"/>
                <a:cs typeface="Microsoft Sans Serif"/>
              </a:rPr>
              <a:t>вильного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200" dirty="0">
                <a:latin typeface="Microsoft Sans Serif"/>
                <a:cs typeface="Microsoft Sans Serif"/>
              </a:rPr>
              <a:t>п</a:t>
            </a:r>
            <a:r>
              <a:rPr sz="1800" spc="-170" dirty="0">
                <a:latin typeface="Microsoft Sans Serif"/>
                <a:cs typeface="Microsoft Sans Serif"/>
              </a:rPr>
              <a:t>ути</a:t>
            </a:r>
            <a:r>
              <a:rPr sz="1800" spc="-90" dirty="0">
                <a:latin typeface="Microsoft Sans Serif"/>
                <a:cs typeface="Microsoft Sans Serif"/>
              </a:rPr>
              <a:t>,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95" dirty="0">
                <a:latin typeface="Microsoft Sans Serif"/>
                <a:cs typeface="Microsoft Sans Serif"/>
              </a:rPr>
              <a:t>е</a:t>
            </a:r>
            <a:r>
              <a:rPr sz="1800" spc="-165" dirty="0">
                <a:latin typeface="Microsoft Sans Serif"/>
                <a:cs typeface="Microsoft Sans Serif"/>
              </a:rPr>
              <a:t>с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75" dirty="0">
                <a:latin typeface="Microsoft Sans Serif"/>
                <a:cs typeface="Microsoft Sans Serif"/>
              </a:rPr>
              <a:t>ь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95" dirty="0">
                <a:latin typeface="Microsoft Sans Serif"/>
                <a:cs typeface="Microsoft Sans Serif"/>
              </a:rPr>
              <a:t>о</a:t>
            </a:r>
            <a:r>
              <a:rPr sz="1800" spc="-204" dirty="0">
                <a:latin typeface="Microsoft Sans Serif"/>
                <a:cs typeface="Microsoft Sans Serif"/>
              </a:rPr>
              <a:t>ль</a:t>
            </a:r>
            <a:r>
              <a:rPr sz="1800" spc="-185" dirty="0">
                <a:latin typeface="Microsoft Sans Serif"/>
                <a:cs typeface="Microsoft Sans Serif"/>
              </a:rPr>
              <a:t>ко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170" dirty="0">
                <a:latin typeface="Microsoft Sans Serif"/>
                <a:cs typeface="Microsoft Sans Serif"/>
              </a:rPr>
              <a:t>св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125" dirty="0">
                <a:latin typeface="Microsoft Sans Serif"/>
                <a:cs typeface="Microsoft Sans Serif"/>
              </a:rPr>
              <a:t>й  </a:t>
            </a:r>
            <a:r>
              <a:rPr sz="1800" spc="-165" dirty="0">
                <a:latin typeface="Microsoft Sans Serif"/>
                <a:cs typeface="Microsoft Sans Serif"/>
              </a:rPr>
              <a:t>с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204" dirty="0">
                <a:latin typeface="Microsoft Sans Serif"/>
                <a:cs typeface="Microsoft Sans Serif"/>
              </a:rPr>
              <a:t>б</a:t>
            </a:r>
            <a:r>
              <a:rPr sz="1800" spc="-165" dirty="0">
                <a:latin typeface="Microsoft Sans Serif"/>
                <a:cs typeface="Microsoft Sans Serif"/>
              </a:rPr>
              <a:t>с</a:t>
            </a:r>
            <a:r>
              <a:rPr sz="1800" spc="-155" dirty="0">
                <a:latin typeface="Microsoft Sans Serif"/>
                <a:cs typeface="Microsoft Sans Serif"/>
              </a:rPr>
              <a:t>т</a:t>
            </a:r>
            <a:r>
              <a:rPr sz="1800" spc="-185" dirty="0">
                <a:latin typeface="Microsoft Sans Serif"/>
                <a:cs typeface="Microsoft Sans Serif"/>
              </a:rPr>
              <a:t>в</a:t>
            </a:r>
            <a:r>
              <a:rPr sz="1800" spc="-180" dirty="0">
                <a:latin typeface="Microsoft Sans Serif"/>
                <a:cs typeface="Microsoft Sans Serif"/>
              </a:rPr>
              <a:t>енн</a:t>
            </a:r>
            <a:r>
              <a:rPr sz="1800" spc="-235" dirty="0">
                <a:latin typeface="Microsoft Sans Serif"/>
                <a:cs typeface="Microsoft Sans Serif"/>
              </a:rPr>
              <a:t>ы</a:t>
            </a:r>
            <a:r>
              <a:rPr sz="1800" spc="-190" dirty="0">
                <a:latin typeface="Microsoft Sans Serif"/>
                <a:cs typeface="Microsoft Sans Serif"/>
              </a:rPr>
              <a:t>й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200" dirty="0">
                <a:latin typeface="Microsoft Sans Serif"/>
                <a:cs typeface="Microsoft Sans Serif"/>
              </a:rPr>
              <a:t>п</a:t>
            </a:r>
            <a:r>
              <a:rPr sz="1800" spc="-170" dirty="0">
                <a:latin typeface="Microsoft Sans Serif"/>
                <a:cs typeface="Microsoft Sans Serif"/>
              </a:rPr>
              <a:t>уть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90977" y="4329176"/>
            <a:ext cx="12649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80" dirty="0">
                <a:solidFill>
                  <a:srgbClr val="C00000"/>
                </a:solidFill>
                <a:latin typeface="Microsoft Sans Serif"/>
                <a:cs typeface="Microsoft Sans Serif"/>
              </a:rPr>
              <a:t>М</a:t>
            </a:r>
            <a:r>
              <a:rPr sz="1800" spc="-175" dirty="0">
                <a:solidFill>
                  <a:srgbClr val="C00000"/>
                </a:solidFill>
                <a:latin typeface="Microsoft Sans Serif"/>
                <a:cs typeface="Microsoft Sans Serif"/>
              </a:rPr>
              <a:t>эри</a:t>
            </a:r>
            <a:r>
              <a:rPr sz="1800" spc="-110" dirty="0">
                <a:solidFill>
                  <a:srgbClr val="C00000"/>
                </a:solidFill>
                <a:latin typeface="Microsoft Sans Serif"/>
                <a:cs typeface="Microsoft Sans Serif"/>
              </a:rPr>
              <a:t>-</a:t>
            </a:r>
            <a:r>
              <a:rPr sz="1800" spc="-240" dirty="0">
                <a:solidFill>
                  <a:srgbClr val="C00000"/>
                </a:solidFill>
                <a:latin typeface="Microsoft Sans Serif"/>
                <a:cs typeface="Microsoft Sans Serif"/>
              </a:rPr>
              <a:t>Э</a:t>
            </a:r>
            <a:r>
              <a:rPr sz="1800" spc="-190" dirty="0">
                <a:solidFill>
                  <a:srgbClr val="C00000"/>
                </a:solidFill>
                <a:latin typeface="Microsoft Sans Serif"/>
                <a:cs typeface="Microsoft Sans Serif"/>
              </a:rPr>
              <a:t>нн</a:t>
            </a:r>
            <a:r>
              <a:rPr sz="1800" spc="-7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1800" spc="-290" dirty="0">
                <a:solidFill>
                  <a:srgbClr val="C00000"/>
                </a:solidFill>
                <a:latin typeface="Microsoft Sans Serif"/>
                <a:cs typeface="Microsoft Sans Serif"/>
              </a:rPr>
              <a:t>К</a:t>
            </a:r>
            <a:r>
              <a:rPr sz="1800" spc="-250" dirty="0">
                <a:solidFill>
                  <a:srgbClr val="C00000"/>
                </a:solidFill>
                <a:latin typeface="Microsoft Sans Serif"/>
                <a:cs typeface="Microsoft Sans Serif"/>
              </a:rPr>
              <a:t>о</a:t>
            </a:r>
            <a:r>
              <a:rPr sz="1800" spc="-170" dirty="0">
                <a:solidFill>
                  <a:srgbClr val="C00000"/>
                </a:solidFill>
                <a:latin typeface="Microsoft Sans Serif"/>
                <a:cs typeface="Microsoft Sans Serif"/>
              </a:rPr>
              <a:t>л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0920" y="852043"/>
            <a:ext cx="30016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40" dirty="0">
                <a:solidFill>
                  <a:srgbClr val="C00000"/>
                </a:solidFill>
              </a:rPr>
              <a:t>Во</a:t>
            </a:r>
            <a:r>
              <a:rPr sz="2000" spc="-215" dirty="0">
                <a:solidFill>
                  <a:srgbClr val="C00000"/>
                </a:solidFill>
              </a:rPr>
              <a:t>п</a:t>
            </a:r>
            <a:r>
              <a:rPr sz="2000" spc="-220" dirty="0">
                <a:solidFill>
                  <a:srgbClr val="C00000"/>
                </a:solidFill>
              </a:rPr>
              <a:t>р</a:t>
            </a:r>
            <a:r>
              <a:rPr sz="2000" spc="-215" dirty="0">
                <a:solidFill>
                  <a:srgbClr val="C00000"/>
                </a:solidFill>
              </a:rPr>
              <a:t>о</a:t>
            </a:r>
            <a:r>
              <a:rPr sz="2000" spc="-180" dirty="0">
                <a:solidFill>
                  <a:srgbClr val="C00000"/>
                </a:solidFill>
              </a:rPr>
              <a:t>с</a:t>
            </a:r>
            <a:r>
              <a:rPr sz="2000" spc="-270" dirty="0">
                <a:solidFill>
                  <a:srgbClr val="C00000"/>
                </a:solidFill>
              </a:rPr>
              <a:t>ы</a:t>
            </a:r>
            <a:r>
              <a:rPr sz="2000" spc="-145" dirty="0">
                <a:solidFill>
                  <a:srgbClr val="C00000"/>
                </a:solidFill>
              </a:rPr>
              <a:t> </a:t>
            </a:r>
            <a:r>
              <a:rPr sz="2000" spc="-200" dirty="0">
                <a:solidFill>
                  <a:srgbClr val="C00000"/>
                </a:solidFill>
              </a:rPr>
              <a:t>педагога</a:t>
            </a:r>
            <a:r>
              <a:rPr sz="2000" spc="-130" dirty="0">
                <a:solidFill>
                  <a:srgbClr val="C00000"/>
                </a:solidFill>
              </a:rPr>
              <a:t> </a:t>
            </a:r>
            <a:r>
              <a:rPr sz="2000" spc="-180" dirty="0">
                <a:solidFill>
                  <a:srgbClr val="C00000"/>
                </a:solidFill>
              </a:rPr>
              <a:t>к</a:t>
            </a:r>
            <a:r>
              <a:rPr sz="2000" spc="-110" dirty="0">
                <a:solidFill>
                  <a:srgbClr val="C00000"/>
                </a:solidFill>
              </a:rPr>
              <a:t> </a:t>
            </a:r>
            <a:r>
              <a:rPr sz="2000" spc="-215" dirty="0">
                <a:solidFill>
                  <a:srgbClr val="C00000"/>
                </a:solidFill>
              </a:rPr>
              <a:t>реб</a:t>
            </a:r>
            <a:r>
              <a:rPr sz="2000" spc="-204" dirty="0">
                <a:solidFill>
                  <a:srgbClr val="C00000"/>
                </a:solidFill>
              </a:rPr>
              <a:t>енку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1019657" y="1499996"/>
            <a:ext cx="4682490" cy="3148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204" dirty="0">
                <a:latin typeface="Microsoft Sans Serif"/>
                <a:cs typeface="Microsoft Sans Serif"/>
              </a:rPr>
              <a:t>Р</a:t>
            </a:r>
            <a:r>
              <a:rPr sz="1700" spc="-165" dirty="0">
                <a:latin typeface="Microsoft Sans Serif"/>
                <a:cs typeface="Microsoft Sans Serif"/>
              </a:rPr>
              <a:t>а</a:t>
            </a:r>
            <a:r>
              <a:rPr sz="1700" spc="-160" dirty="0">
                <a:latin typeface="Microsoft Sans Serif"/>
                <a:cs typeface="Microsoft Sans Serif"/>
              </a:rPr>
              <a:t>с</a:t>
            </a:r>
            <a:r>
              <a:rPr sz="1700" spc="-165" dirty="0">
                <a:latin typeface="Microsoft Sans Serif"/>
                <a:cs typeface="Microsoft Sans Serif"/>
              </a:rPr>
              <a:t>с</a:t>
            </a:r>
            <a:r>
              <a:rPr sz="1700" spc="-210" dirty="0">
                <a:latin typeface="Microsoft Sans Serif"/>
                <a:cs typeface="Microsoft Sans Serif"/>
              </a:rPr>
              <a:t>ка</a:t>
            </a:r>
            <a:r>
              <a:rPr sz="1700" spc="-275" dirty="0">
                <a:latin typeface="Microsoft Sans Serif"/>
                <a:cs typeface="Microsoft Sans Serif"/>
              </a:rPr>
              <a:t>ж</a:t>
            </a:r>
            <a:r>
              <a:rPr sz="1700" spc="-170" dirty="0">
                <a:latin typeface="Microsoft Sans Serif"/>
                <a:cs typeface="Microsoft Sans Serif"/>
              </a:rPr>
              <a:t>и</a:t>
            </a:r>
            <a:r>
              <a:rPr sz="1700" spc="-85" dirty="0">
                <a:latin typeface="Microsoft Sans Serif"/>
                <a:cs typeface="Microsoft Sans Serif"/>
              </a:rPr>
              <a:t> </a:t>
            </a:r>
            <a:r>
              <a:rPr sz="1700" spc="-200" dirty="0">
                <a:latin typeface="Microsoft Sans Serif"/>
                <a:cs typeface="Microsoft Sans Serif"/>
              </a:rPr>
              <a:t>мне</a:t>
            </a:r>
            <a:r>
              <a:rPr sz="1700" spc="-60" dirty="0">
                <a:latin typeface="Microsoft Sans Serif"/>
                <a:cs typeface="Microsoft Sans Serif"/>
              </a:rPr>
              <a:t> </a:t>
            </a:r>
            <a:r>
              <a:rPr sz="1700" spc="-180" dirty="0">
                <a:latin typeface="Microsoft Sans Serif"/>
                <a:cs typeface="Microsoft Sans Serif"/>
              </a:rPr>
              <a:t>пр</a:t>
            </a:r>
            <a:r>
              <a:rPr sz="1700" spc="-175" dirty="0">
                <a:latin typeface="Microsoft Sans Serif"/>
                <a:cs typeface="Microsoft Sans Serif"/>
              </a:rPr>
              <a:t>о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сво</a:t>
            </a:r>
            <a:r>
              <a:rPr sz="1700" spc="-170" dirty="0">
                <a:latin typeface="Microsoft Sans Serif"/>
                <a:cs typeface="Microsoft Sans Serif"/>
              </a:rPr>
              <a:t>е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80" dirty="0">
                <a:latin typeface="Microsoft Sans Serif"/>
                <a:cs typeface="Microsoft Sans Serif"/>
              </a:rPr>
              <a:t>пр</a:t>
            </a:r>
            <a:r>
              <a:rPr sz="1700" spc="-175" dirty="0">
                <a:latin typeface="Microsoft Sans Serif"/>
                <a:cs typeface="Microsoft Sans Serif"/>
              </a:rPr>
              <a:t>о</a:t>
            </a:r>
            <a:r>
              <a:rPr sz="1700" spc="-180" dirty="0">
                <a:latin typeface="Microsoft Sans Serif"/>
                <a:cs typeface="Microsoft Sans Serif"/>
              </a:rPr>
              <a:t>изведени</a:t>
            </a:r>
            <a:r>
              <a:rPr sz="1700" spc="-190" dirty="0">
                <a:latin typeface="Microsoft Sans Serif"/>
                <a:cs typeface="Microsoft Sans Serif"/>
              </a:rPr>
              <a:t>е</a:t>
            </a:r>
            <a:r>
              <a:rPr sz="1700" spc="-170" dirty="0">
                <a:latin typeface="Microsoft Sans Serif"/>
                <a:cs typeface="Microsoft Sans Serif"/>
              </a:rPr>
              <a:t>?</a:t>
            </a:r>
            <a:endParaRPr sz="17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1700" spc="-215" dirty="0">
                <a:latin typeface="Microsoft Sans Serif"/>
                <a:cs typeface="Microsoft Sans Serif"/>
              </a:rPr>
              <a:t>Какая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часть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тебе</a:t>
            </a:r>
            <a:r>
              <a:rPr sz="1700" spc="-75" dirty="0">
                <a:latin typeface="Microsoft Sans Serif"/>
                <a:cs typeface="Microsoft Sans Serif"/>
              </a:rPr>
              <a:t> </a:t>
            </a:r>
            <a:r>
              <a:rPr sz="1700" spc="-175" dirty="0">
                <a:latin typeface="Microsoft Sans Serif"/>
                <a:cs typeface="Microsoft Sans Serif"/>
              </a:rPr>
              <a:t>понравилась</a:t>
            </a:r>
            <a:r>
              <a:rPr sz="1700" spc="-105" dirty="0">
                <a:latin typeface="Microsoft Sans Serif"/>
                <a:cs typeface="Microsoft Sans Serif"/>
              </a:rPr>
              <a:t> </a:t>
            </a:r>
            <a:r>
              <a:rPr sz="1700" spc="-180" dirty="0">
                <a:latin typeface="Microsoft Sans Serif"/>
                <a:cs typeface="Microsoft Sans Serif"/>
              </a:rPr>
              <a:t>больше</a:t>
            </a:r>
            <a:r>
              <a:rPr sz="1700" spc="-90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всего?</a:t>
            </a:r>
            <a:endParaRPr sz="17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00">
              <a:latin typeface="Microsoft Sans Serif"/>
              <a:cs typeface="Microsoft Sans Serif"/>
            </a:endParaRPr>
          </a:p>
          <a:p>
            <a:pPr marL="33655">
              <a:lnSpc>
                <a:spcPct val="100000"/>
              </a:lnSpc>
            </a:pPr>
            <a:r>
              <a:rPr sz="1700" spc="-220" dirty="0">
                <a:latin typeface="Microsoft Sans Serif"/>
                <a:cs typeface="Microsoft Sans Serif"/>
              </a:rPr>
              <a:t>Каки</a:t>
            </a:r>
            <a:r>
              <a:rPr sz="1700" spc="-210" dirty="0">
                <a:latin typeface="Microsoft Sans Serif"/>
                <a:cs typeface="Microsoft Sans Serif"/>
              </a:rPr>
              <a:t>е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55" dirty="0">
                <a:latin typeface="Microsoft Sans Serif"/>
                <a:cs typeface="Microsoft Sans Serif"/>
              </a:rPr>
              <a:t>у</a:t>
            </a:r>
            <a:r>
              <a:rPr sz="1700" spc="-75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тебя</a:t>
            </a:r>
            <a:r>
              <a:rPr sz="1700" spc="-75" dirty="0">
                <a:latin typeface="Microsoft Sans Serif"/>
                <a:cs typeface="Microsoft Sans Serif"/>
              </a:rPr>
              <a:t> </a:t>
            </a:r>
            <a:r>
              <a:rPr sz="1700" spc="-200" dirty="0">
                <a:latin typeface="Microsoft Sans Serif"/>
                <a:cs typeface="Microsoft Sans Serif"/>
              </a:rPr>
              <a:t>ощущен</a:t>
            </a:r>
            <a:r>
              <a:rPr sz="1700" spc="-180" dirty="0">
                <a:latin typeface="Microsoft Sans Serif"/>
                <a:cs typeface="Microsoft Sans Serif"/>
              </a:rPr>
              <a:t>и</a:t>
            </a:r>
            <a:r>
              <a:rPr sz="1700" spc="-165" dirty="0">
                <a:latin typeface="Microsoft Sans Serif"/>
                <a:cs typeface="Microsoft Sans Serif"/>
              </a:rPr>
              <a:t>я</a:t>
            </a:r>
            <a:r>
              <a:rPr sz="1700" spc="-85" dirty="0">
                <a:latin typeface="Microsoft Sans Serif"/>
                <a:cs typeface="Microsoft Sans Serif"/>
              </a:rPr>
              <a:t> </a:t>
            </a:r>
            <a:r>
              <a:rPr sz="1700" spc="-175" dirty="0">
                <a:latin typeface="Microsoft Sans Serif"/>
                <a:cs typeface="Microsoft Sans Serif"/>
              </a:rPr>
              <a:t>о</a:t>
            </a:r>
            <a:r>
              <a:rPr sz="1700" spc="-140" dirty="0">
                <a:latin typeface="Microsoft Sans Serif"/>
                <a:cs typeface="Microsoft Sans Serif"/>
              </a:rPr>
              <a:t>т</a:t>
            </a:r>
            <a:r>
              <a:rPr sz="1700" spc="-70" dirty="0">
                <a:latin typeface="Microsoft Sans Serif"/>
                <a:cs typeface="Microsoft Sans Serif"/>
              </a:rPr>
              <a:t> </a:t>
            </a:r>
            <a:r>
              <a:rPr sz="1700" spc="-195" dirty="0">
                <a:latin typeface="Microsoft Sans Serif"/>
                <a:cs typeface="Microsoft Sans Serif"/>
              </a:rPr>
              <a:t>краски?</a:t>
            </a:r>
            <a:endParaRPr sz="17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900">
              <a:latin typeface="Microsoft Sans Serif"/>
              <a:cs typeface="Microsoft Sans Serif"/>
            </a:endParaRPr>
          </a:p>
          <a:p>
            <a:pPr marL="33655">
              <a:lnSpc>
                <a:spcPct val="100000"/>
              </a:lnSpc>
              <a:spcBef>
                <a:spcPts val="1095"/>
              </a:spcBef>
            </a:pPr>
            <a:r>
              <a:rPr sz="1700" spc="-250" dirty="0">
                <a:latin typeface="Microsoft Sans Serif"/>
                <a:cs typeface="Microsoft Sans Serif"/>
              </a:rPr>
              <a:t>Как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тебе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удалось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сделать</a:t>
            </a:r>
            <a:r>
              <a:rPr sz="1700" spc="-85" dirty="0">
                <a:latin typeface="Microsoft Sans Serif"/>
                <a:cs typeface="Microsoft Sans Serif"/>
              </a:rPr>
              <a:t> </a:t>
            </a:r>
            <a:r>
              <a:rPr sz="1700" spc="-190" dirty="0">
                <a:latin typeface="Microsoft Sans Serif"/>
                <a:cs typeface="Microsoft Sans Serif"/>
              </a:rPr>
              <a:t>такую</a:t>
            </a:r>
            <a:r>
              <a:rPr sz="1700" spc="-70" dirty="0">
                <a:latin typeface="Microsoft Sans Serif"/>
                <a:cs typeface="Microsoft Sans Serif"/>
              </a:rPr>
              <a:t> </a:t>
            </a:r>
            <a:r>
              <a:rPr sz="1700" spc="-185" dirty="0">
                <a:latin typeface="Microsoft Sans Serif"/>
                <a:cs typeface="Microsoft Sans Serif"/>
              </a:rPr>
              <a:t>большую</a:t>
            </a:r>
            <a:r>
              <a:rPr sz="1700" spc="-70" dirty="0">
                <a:latin typeface="Microsoft Sans Serif"/>
                <a:cs typeface="Microsoft Sans Serif"/>
              </a:rPr>
              <a:t> </a:t>
            </a:r>
            <a:r>
              <a:rPr sz="1700" spc="-200" dirty="0">
                <a:latin typeface="Microsoft Sans Serif"/>
                <a:cs typeface="Microsoft Sans Serif"/>
              </a:rPr>
              <a:t>композицию?</a:t>
            </a:r>
            <a:endParaRPr sz="17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Microsoft Sans Serif"/>
              <a:cs typeface="Microsoft Sans Serif"/>
            </a:endParaRPr>
          </a:p>
          <a:p>
            <a:pPr marL="49530" marR="151130">
              <a:lnSpc>
                <a:spcPct val="100000"/>
              </a:lnSpc>
              <a:spcBef>
                <a:spcPts val="5"/>
              </a:spcBef>
            </a:pPr>
            <a:r>
              <a:rPr sz="1700" spc="-220" dirty="0">
                <a:latin typeface="Microsoft Sans Serif"/>
                <a:cs typeface="Microsoft Sans Serif"/>
              </a:rPr>
              <a:t>Я</a:t>
            </a:r>
            <a:r>
              <a:rPr sz="1700" spc="-70" dirty="0">
                <a:latin typeface="Microsoft Sans Serif"/>
                <a:cs typeface="Microsoft Sans Serif"/>
              </a:rPr>
              <a:t> </a:t>
            </a:r>
            <a:r>
              <a:rPr sz="1700" spc="-190" dirty="0">
                <a:latin typeface="Microsoft Sans Serif"/>
                <a:cs typeface="Microsoft Sans Serif"/>
              </a:rPr>
              <a:t>вижу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55" dirty="0">
                <a:latin typeface="Microsoft Sans Serif"/>
                <a:cs typeface="Microsoft Sans Serif"/>
              </a:rPr>
              <a:t>у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60" dirty="0">
                <a:latin typeface="Microsoft Sans Serif"/>
                <a:cs typeface="Microsoft Sans Serif"/>
              </a:rPr>
              <a:t>те</a:t>
            </a:r>
            <a:r>
              <a:rPr sz="1700" spc="-170" dirty="0">
                <a:latin typeface="Microsoft Sans Serif"/>
                <a:cs typeface="Microsoft Sans Serif"/>
              </a:rPr>
              <a:t>б</a:t>
            </a:r>
            <a:r>
              <a:rPr sz="1700" spc="-165" dirty="0">
                <a:latin typeface="Microsoft Sans Serif"/>
                <a:cs typeface="Microsoft Sans Serif"/>
              </a:rPr>
              <a:t>я</a:t>
            </a:r>
            <a:r>
              <a:rPr sz="1700" spc="-85" dirty="0">
                <a:latin typeface="Microsoft Sans Serif"/>
                <a:cs typeface="Microsoft Sans Serif"/>
              </a:rPr>
              <a:t> </a:t>
            </a:r>
            <a:r>
              <a:rPr sz="1700" spc="-175" dirty="0">
                <a:latin typeface="Microsoft Sans Serif"/>
                <a:cs typeface="Microsoft Sans Serif"/>
              </a:rPr>
              <a:t>полу</a:t>
            </a:r>
            <a:r>
              <a:rPr sz="1700" spc="-170" dirty="0">
                <a:latin typeface="Microsoft Sans Serif"/>
                <a:cs typeface="Microsoft Sans Serif"/>
              </a:rPr>
              <a:t>чилос</a:t>
            </a:r>
            <a:r>
              <a:rPr sz="1700" spc="-160" dirty="0">
                <a:latin typeface="Microsoft Sans Serif"/>
                <a:cs typeface="Microsoft Sans Serif"/>
              </a:rPr>
              <a:t>ь</a:t>
            </a:r>
            <a:r>
              <a:rPr sz="1700" spc="-90" dirty="0">
                <a:latin typeface="Microsoft Sans Serif"/>
                <a:cs typeface="Microsoft Sans Serif"/>
              </a:rPr>
              <a:t> </a:t>
            </a:r>
            <a:r>
              <a:rPr sz="1700" spc="-195" dirty="0">
                <a:latin typeface="Microsoft Sans Serif"/>
                <a:cs typeface="Microsoft Sans Serif"/>
              </a:rPr>
              <a:t>сме</a:t>
            </a:r>
            <a:r>
              <a:rPr sz="1700" spc="-265" dirty="0">
                <a:latin typeface="Microsoft Sans Serif"/>
                <a:cs typeface="Microsoft Sans Serif"/>
              </a:rPr>
              <a:t>ш</a:t>
            </a:r>
            <a:r>
              <a:rPr sz="1700" spc="-160" dirty="0">
                <a:latin typeface="Microsoft Sans Serif"/>
                <a:cs typeface="Microsoft Sans Serif"/>
              </a:rPr>
              <a:t>ать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сво</a:t>
            </a:r>
            <a:r>
              <a:rPr sz="1700" spc="-175" dirty="0">
                <a:latin typeface="Microsoft Sans Serif"/>
                <a:cs typeface="Microsoft Sans Serif"/>
              </a:rPr>
              <a:t>й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собствен</a:t>
            </a:r>
            <a:r>
              <a:rPr sz="1700" spc="-180" dirty="0">
                <a:latin typeface="Microsoft Sans Serif"/>
                <a:cs typeface="Microsoft Sans Serif"/>
              </a:rPr>
              <a:t>н</a:t>
            </a:r>
            <a:r>
              <a:rPr sz="1700" spc="-125" dirty="0">
                <a:latin typeface="Microsoft Sans Serif"/>
                <a:cs typeface="Microsoft Sans Serif"/>
              </a:rPr>
              <a:t>ый  </a:t>
            </a:r>
            <a:r>
              <a:rPr sz="1700" spc="-185" dirty="0">
                <a:latin typeface="Microsoft Sans Serif"/>
                <a:cs typeface="Microsoft Sans Serif"/>
              </a:rPr>
              <a:t>коричневый</a:t>
            </a:r>
            <a:r>
              <a:rPr sz="1700" spc="-105" dirty="0">
                <a:latin typeface="Microsoft Sans Serif"/>
                <a:cs typeface="Microsoft Sans Serif"/>
              </a:rPr>
              <a:t> </a:t>
            </a:r>
            <a:r>
              <a:rPr sz="1700" spc="-150" dirty="0">
                <a:latin typeface="Microsoft Sans Serif"/>
                <a:cs typeface="Microsoft Sans Serif"/>
              </a:rPr>
              <a:t>цвет.</a:t>
            </a:r>
            <a:r>
              <a:rPr sz="1700" spc="-75" dirty="0">
                <a:latin typeface="Microsoft Sans Serif"/>
                <a:cs typeface="Microsoft Sans Serif"/>
              </a:rPr>
              <a:t> </a:t>
            </a:r>
            <a:r>
              <a:rPr sz="1700" spc="-250" dirty="0">
                <a:latin typeface="Microsoft Sans Serif"/>
                <a:cs typeface="Microsoft Sans Serif"/>
              </a:rPr>
              <a:t>Как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55" dirty="0">
                <a:latin typeface="Microsoft Sans Serif"/>
                <a:cs typeface="Microsoft Sans Serif"/>
              </a:rPr>
              <a:t>у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тебя</a:t>
            </a:r>
            <a:r>
              <a:rPr sz="1700" spc="-85" dirty="0">
                <a:latin typeface="Microsoft Sans Serif"/>
                <a:cs typeface="Microsoft Sans Serif"/>
              </a:rPr>
              <a:t> </a:t>
            </a:r>
            <a:r>
              <a:rPr sz="1700" spc="-155" dirty="0">
                <a:latin typeface="Microsoft Sans Serif"/>
                <a:cs typeface="Microsoft Sans Serif"/>
              </a:rPr>
              <a:t>это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80" dirty="0">
                <a:latin typeface="Microsoft Sans Serif"/>
                <a:cs typeface="Microsoft Sans Serif"/>
              </a:rPr>
              <a:t>вышло?</a:t>
            </a:r>
            <a:endParaRPr sz="17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59" y="1496567"/>
            <a:ext cx="329184" cy="3307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59" y="2154935"/>
            <a:ext cx="329184" cy="3291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59" y="2811779"/>
            <a:ext cx="329184" cy="3307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59" y="3470147"/>
            <a:ext cx="329184" cy="32918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59" y="4126991"/>
            <a:ext cx="329184" cy="33070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4144" y="821436"/>
            <a:ext cx="2808731" cy="392734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406" y="1018159"/>
            <a:ext cx="7087234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0" dirty="0">
                <a:latin typeface="Arial"/>
                <a:cs typeface="Arial"/>
              </a:rPr>
              <a:t>Ко</a:t>
            </a:r>
            <a:r>
              <a:rPr sz="1800" b="1" spc="-210" dirty="0">
                <a:latin typeface="Arial"/>
                <a:cs typeface="Arial"/>
              </a:rPr>
              <a:t>н</a:t>
            </a:r>
            <a:r>
              <a:rPr sz="1800" b="1" spc="-160" dirty="0">
                <a:latin typeface="Arial"/>
                <a:cs typeface="Arial"/>
              </a:rPr>
              <a:t>т</a:t>
            </a:r>
            <a:r>
              <a:rPr sz="1800" b="1" spc="-190" dirty="0">
                <a:latin typeface="Arial"/>
                <a:cs typeface="Arial"/>
              </a:rPr>
              <a:t>а</a:t>
            </a:r>
            <a:r>
              <a:rPr sz="1800" b="1" spc="-165" dirty="0">
                <a:latin typeface="Arial"/>
                <a:cs typeface="Arial"/>
              </a:rPr>
              <a:t>к</a:t>
            </a:r>
            <a:r>
              <a:rPr sz="1800" b="1" spc="-160" dirty="0">
                <a:latin typeface="Arial"/>
                <a:cs typeface="Arial"/>
              </a:rPr>
              <a:t>т</a:t>
            </a:r>
            <a:r>
              <a:rPr sz="1800" b="1" spc="-210" dirty="0">
                <a:latin typeface="Arial"/>
                <a:cs typeface="Arial"/>
              </a:rPr>
              <a:t>н</a:t>
            </a:r>
            <a:r>
              <a:rPr sz="1800" b="1" spc="-190" dirty="0">
                <a:latin typeface="Arial"/>
                <a:cs typeface="Arial"/>
              </a:rPr>
              <a:t>ая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200" dirty="0">
                <a:latin typeface="Arial"/>
                <a:cs typeface="Arial"/>
              </a:rPr>
              <a:t>ин</a:t>
            </a:r>
            <a:r>
              <a:rPr sz="1800" b="1" spc="-280" dirty="0">
                <a:latin typeface="Arial"/>
                <a:cs typeface="Arial"/>
              </a:rPr>
              <a:t>ф</a:t>
            </a:r>
            <a:r>
              <a:rPr sz="1800" b="1" spc="-215" dirty="0">
                <a:latin typeface="Arial"/>
                <a:cs typeface="Arial"/>
              </a:rPr>
              <a:t>орм</a:t>
            </a:r>
            <a:r>
              <a:rPr sz="1800" b="1" spc="-190" dirty="0">
                <a:latin typeface="Arial"/>
                <a:cs typeface="Arial"/>
              </a:rPr>
              <a:t>а</a:t>
            </a:r>
            <a:r>
              <a:rPr sz="1800" b="1" spc="-200" dirty="0">
                <a:latin typeface="Arial"/>
                <a:cs typeface="Arial"/>
              </a:rPr>
              <a:t>ц</a:t>
            </a:r>
            <a:r>
              <a:rPr sz="1800" b="1" spc="-195" dirty="0">
                <a:latin typeface="Arial"/>
                <a:cs typeface="Arial"/>
              </a:rPr>
              <a:t>и</a:t>
            </a:r>
            <a:r>
              <a:rPr sz="1800" b="1" spc="-150" dirty="0">
                <a:latin typeface="Arial"/>
                <a:cs typeface="Arial"/>
              </a:rPr>
              <a:t>я:</a:t>
            </a: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spc="-180" dirty="0">
                <a:latin typeface="Microsoft Sans Serif"/>
                <a:cs typeface="Microsoft Sans Serif"/>
              </a:rPr>
              <a:t>государственное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spc="-190" dirty="0">
                <a:latin typeface="Microsoft Sans Serif"/>
                <a:cs typeface="Microsoft Sans Serif"/>
              </a:rPr>
              <a:t>автономное</a:t>
            </a:r>
            <a:r>
              <a:rPr sz="1800" spc="-25" dirty="0">
                <a:latin typeface="Microsoft Sans Serif"/>
                <a:cs typeface="Microsoft Sans Serif"/>
              </a:rPr>
              <a:t> </a:t>
            </a:r>
            <a:r>
              <a:rPr sz="1800" spc="-200" dirty="0">
                <a:latin typeface="Microsoft Sans Serif"/>
                <a:cs typeface="Microsoft Sans Serif"/>
              </a:rPr>
              <a:t>учреждение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80" dirty="0">
                <a:latin typeface="Microsoft Sans Serif"/>
                <a:cs typeface="Microsoft Sans Serif"/>
              </a:rPr>
              <a:t>дополнительного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190" dirty="0">
                <a:latin typeface="Microsoft Sans Serif"/>
                <a:cs typeface="Microsoft Sans Serif"/>
              </a:rPr>
              <a:t>профессионального </a:t>
            </a:r>
            <a:r>
              <a:rPr sz="1800" spc="-459" dirty="0">
                <a:latin typeface="Microsoft Sans Serif"/>
                <a:cs typeface="Microsoft Sans Serif"/>
              </a:rPr>
              <a:t> </a:t>
            </a:r>
            <a:r>
              <a:rPr sz="1800" spc="-190" dirty="0">
                <a:latin typeface="Microsoft Sans Serif"/>
                <a:cs typeface="Microsoft Sans Serif"/>
              </a:rPr>
              <a:t>образования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spc="-195" dirty="0">
                <a:latin typeface="Microsoft Sans Serif"/>
                <a:cs typeface="Microsoft Sans Serif"/>
              </a:rPr>
              <a:t>«Саратовский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80" dirty="0">
                <a:latin typeface="Microsoft Sans Serif"/>
                <a:cs typeface="Microsoft Sans Serif"/>
              </a:rPr>
              <a:t>областной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170" dirty="0">
                <a:latin typeface="Microsoft Sans Serif"/>
                <a:cs typeface="Microsoft Sans Serif"/>
              </a:rPr>
              <a:t>институт</a:t>
            </a:r>
            <a:r>
              <a:rPr sz="1800" spc="-80" dirty="0">
                <a:latin typeface="Microsoft Sans Serif"/>
                <a:cs typeface="Microsoft Sans Serif"/>
              </a:rPr>
              <a:t> </a:t>
            </a:r>
            <a:r>
              <a:rPr sz="1800" spc="-190" dirty="0">
                <a:latin typeface="Microsoft Sans Serif"/>
                <a:cs typeface="Microsoft Sans Serif"/>
              </a:rPr>
              <a:t>развития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90" dirty="0">
                <a:latin typeface="Microsoft Sans Serif"/>
                <a:cs typeface="Microsoft Sans Serif"/>
              </a:rPr>
              <a:t>образования»</a:t>
            </a:r>
            <a:endParaRPr sz="1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185" dirty="0">
                <a:latin typeface="Microsoft Sans Serif"/>
                <a:cs typeface="Microsoft Sans Serif"/>
              </a:rPr>
              <a:t>8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60" dirty="0">
                <a:latin typeface="Microsoft Sans Serif"/>
                <a:cs typeface="Microsoft Sans Serif"/>
              </a:rPr>
              <a:t>(84</a:t>
            </a:r>
            <a:r>
              <a:rPr sz="1800" spc="-195" dirty="0">
                <a:latin typeface="Microsoft Sans Serif"/>
                <a:cs typeface="Microsoft Sans Serif"/>
              </a:rPr>
              <a:t>5</a:t>
            </a:r>
            <a:r>
              <a:rPr sz="1800" spc="-190" dirty="0">
                <a:latin typeface="Microsoft Sans Serif"/>
                <a:cs typeface="Microsoft Sans Serif"/>
              </a:rPr>
              <a:t>2</a:t>
            </a:r>
            <a:r>
              <a:rPr sz="1800" spc="-110" dirty="0">
                <a:latin typeface="Microsoft Sans Serif"/>
                <a:cs typeface="Microsoft Sans Serif"/>
              </a:rPr>
              <a:t>)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190" dirty="0">
                <a:latin typeface="Microsoft Sans Serif"/>
                <a:cs typeface="Microsoft Sans Serif"/>
              </a:rPr>
              <a:t>28</a:t>
            </a:r>
            <a:r>
              <a:rPr sz="1800" spc="-110" dirty="0">
                <a:latin typeface="Microsoft Sans Serif"/>
                <a:cs typeface="Microsoft Sans Serif"/>
              </a:rPr>
              <a:t>-</a:t>
            </a:r>
            <a:r>
              <a:rPr sz="1800" spc="-190" dirty="0">
                <a:latin typeface="Microsoft Sans Serif"/>
                <a:cs typeface="Microsoft Sans Serif"/>
              </a:rPr>
              <a:t>25</a:t>
            </a:r>
            <a:r>
              <a:rPr sz="1800" spc="-110" dirty="0">
                <a:latin typeface="Microsoft Sans Serif"/>
                <a:cs typeface="Microsoft Sans Serif"/>
              </a:rPr>
              <a:t>-</a:t>
            </a:r>
            <a:r>
              <a:rPr sz="1800" spc="-190" dirty="0">
                <a:latin typeface="Microsoft Sans Serif"/>
                <a:cs typeface="Microsoft Sans Serif"/>
              </a:rPr>
              <a:t>2</a:t>
            </a:r>
            <a:r>
              <a:rPr sz="1800" spc="-195" dirty="0">
                <a:latin typeface="Microsoft Sans Serif"/>
                <a:cs typeface="Microsoft Sans Serif"/>
              </a:rPr>
              <a:t>4</a:t>
            </a:r>
            <a:r>
              <a:rPr sz="1800" spc="-90" dirty="0">
                <a:latin typeface="Microsoft Sans Serif"/>
                <a:cs typeface="Microsoft Sans Serif"/>
              </a:rPr>
              <a:t>,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35" dirty="0">
                <a:latin typeface="Microsoft Sans Serif"/>
                <a:cs typeface="Microsoft Sans Serif"/>
                <a:hlinkClick r:id="rId2"/>
              </a:rPr>
              <a:t>rect</a:t>
            </a:r>
            <a:r>
              <a:rPr sz="1800" spc="-195" dirty="0">
                <a:latin typeface="Microsoft Sans Serif"/>
                <a:cs typeface="Microsoft Sans Serif"/>
                <a:hlinkClick r:id="rId2"/>
              </a:rPr>
              <a:t>o</a:t>
            </a:r>
            <a:r>
              <a:rPr sz="1800" spc="-220" dirty="0">
                <a:latin typeface="Microsoft Sans Serif"/>
                <a:cs typeface="Microsoft Sans Serif"/>
                <a:hlinkClick r:id="rId2"/>
              </a:rPr>
              <a:t>r@</a:t>
            </a:r>
            <a:r>
              <a:rPr sz="1800" spc="-160" dirty="0">
                <a:latin typeface="Microsoft Sans Serif"/>
                <a:cs typeface="Microsoft Sans Serif"/>
                <a:hlinkClick r:id="rId2"/>
              </a:rPr>
              <a:t>s</a:t>
            </a:r>
            <a:r>
              <a:rPr sz="1800" spc="-195" dirty="0">
                <a:latin typeface="Microsoft Sans Serif"/>
                <a:cs typeface="Microsoft Sans Serif"/>
                <a:hlinkClick r:id="rId2"/>
              </a:rPr>
              <a:t>o</a:t>
            </a:r>
            <a:r>
              <a:rPr sz="1800" spc="-90" dirty="0">
                <a:latin typeface="Microsoft Sans Serif"/>
                <a:cs typeface="Microsoft Sans Serif"/>
                <a:hlinkClick r:id="rId2"/>
              </a:rPr>
              <a:t>i</a:t>
            </a:r>
            <a:r>
              <a:rPr sz="1800" spc="-145" dirty="0">
                <a:latin typeface="Microsoft Sans Serif"/>
                <a:cs typeface="Microsoft Sans Serif"/>
                <a:hlinkClick r:id="rId2"/>
              </a:rPr>
              <a:t>ro</a:t>
            </a:r>
            <a:r>
              <a:rPr sz="1800" spc="-100" dirty="0">
                <a:latin typeface="Microsoft Sans Serif"/>
                <a:cs typeface="Microsoft Sans Serif"/>
                <a:hlinkClick r:id="rId2"/>
              </a:rPr>
              <a:t>.</a:t>
            </a:r>
            <a:r>
              <a:rPr sz="1800" spc="-145" dirty="0">
                <a:latin typeface="Microsoft Sans Serif"/>
                <a:cs typeface="Microsoft Sans Serif"/>
                <a:hlinkClick r:id="rId2"/>
              </a:rPr>
              <a:t>ru</a:t>
            </a:r>
            <a:endParaRPr sz="1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235" dirty="0">
                <a:latin typeface="Microsoft Sans Serif"/>
                <a:cs typeface="Microsoft Sans Serif"/>
              </a:rPr>
              <a:t>каф</a:t>
            </a:r>
            <a:r>
              <a:rPr sz="1800" spc="-215" dirty="0">
                <a:latin typeface="Microsoft Sans Serif"/>
                <a:cs typeface="Microsoft Sans Serif"/>
              </a:rPr>
              <a:t>е</a:t>
            </a:r>
            <a:r>
              <a:rPr sz="1800" spc="-185" dirty="0">
                <a:latin typeface="Microsoft Sans Serif"/>
                <a:cs typeface="Microsoft Sans Serif"/>
              </a:rPr>
              <a:t>дра</a:t>
            </a:r>
            <a:r>
              <a:rPr sz="1800" spc="-40" dirty="0">
                <a:latin typeface="Microsoft Sans Serif"/>
                <a:cs typeface="Microsoft Sans Serif"/>
              </a:rPr>
              <a:t> </a:t>
            </a:r>
            <a:r>
              <a:rPr sz="1800" spc="-225" dirty="0">
                <a:latin typeface="Microsoft Sans Serif"/>
                <a:cs typeface="Microsoft Sans Serif"/>
              </a:rPr>
              <a:t>дошк</a:t>
            </a:r>
            <a:r>
              <a:rPr sz="1800" spc="-185" dirty="0">
                <a:latin typeface="Microsoft Sans Serif"/>
                <a:cs typeface="Microsoft Sans Serif"/>
              </a:rPr>
              <a:t>ольн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140" dirty="0">
                <a:latin typeface="Microsoft Sans Serif"/>
                <a:cs typeface="Microsoft Sans Serif"/>
              </a:rPr>
              <a:t>г</a:t>
            </a:r>
            <a:r>
              <a:rPr sz="1800" spc="-200" dirty="0">
                <a:latin typeface="Microsoft Sans Serif"/>
                <a:cs typeface="Microsoft Sans Serif"/>
              </a:rPr>
              <a:t>о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и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85" dirty="0">
                <a:latin typeface="Microsoft Sans Serif"/>
                <a:cs typeface="Microsoft Sans Serif"/>
              </a:rPr>
              <a:t>нач</a:t>
            </a:r>
            <a:r>
              <a:rPr sz="1800" spc="-200" dirty="0">
                <a:latin typeface="Microsoft Sans Serif"/>
                <a:cs typeface="Microsoft Sans Serif"/>
              </a:rPr>
              <a:t>а</a:t>
            </a:r>
            <a:r>
              <a:rPr sz="1800" spc="-180" dirty="0">
                <a:latin typeface="Microsoft Sans Serif"/>
                <a:cs typeface="Microsoft Sans Serif"/>
              </a:rPr>
              <a:t>льног</a:t>
            </a:r>
            <a:r>
              <a:rPr sz="1800" spc="-185" dirty="0">
                <a:latin typeface="Microsoft Sans Serif"/>
                <a:cs typeface="Microsoft Sans Serif"/>
              </a:rPr>
              <a:t>о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-190" dirty="0">
                <a:latin typeface="Microsoft Sans Serif"/>
                <a:cs typeface="Microsoft Sans Serif"/>
              </a:rPr>
              <a:t>о</a:t>
            </a:r>
            <a:r>
              <a:rPr sz="1800" spc="-204" dirty="0">
                <a:latin typeface="Microsoft Sans Serif"/>
                <a:cs typeface="Microsoft Sans Serif"/>
              </a:rPr>
              <a:t>б</a:t>
            </a:r>
            <a:r>
              <a:rPr sz="1800" spc="-190" dirty="0">
                <a:latin typeface="Microsoft Sans Serif"/>
                <a:cs typeface="Microsoft Sans Serif"/>
              </a:rPr>
              <a:t>р</a:t>
            </a:r>
            <a:r>
              <a:rPr sz="1800" spc="-195" dirty="0">
                <a:latin typeface="Microsoft Sans Serif"/>
                <a:cs typeface="Microsoft Sans Serif"/>
              </a:rPr>
              <a:t>а</a:t>
            </a:r>
            <a:r>
              <a:rPr sz="1800" spc="-200" dirty="0">
                <a:latin typeface="Microsoft Sans Serif"/>
                <a:cs typeface="Microsoft Sans Serif"/>
              </a:rPr>
              <a:t>з</a:t>
            </a:r>
            <a:r>
              <a:rPr sz="1800" spc="-225" dirty="0">
                <a:latin typeface="Microsoft Sans Serif"/>
                <a:cs typeface="Microsoft Sans Serif"/>
              </a:rPr>
              <a:t>о</a:t>
            </a:r>
            <a:r>
              <a:rPr sz="1800" spc="-175" dirty="0">
                <a:latin typeface="Microsoft Sans Serif"/>
                <a:cs typeface="Microsoft Sans Serif"/>
              </a:rPr>
              <a:t>в</a:t>
            </a:r>
            <a:r>
              <a:rPr sz="1800" spc="-190" dirty="0">
                <a:latin typeface="Microsoft Sans Serif"/>
                <a:cs typeface="Microsoft Sans Serif"/>
              </a:rPr>
              <a:t>а</a:t>
            </a:r>
            <a:r>
              <a:rPr sz="1800" spc="-185" dirty="0">
                <a:latin typeface="Microsoft Sans Serif"/>
                <a:cs typeface="Microsoft Sans Serif"/>
              </a:rPr>
              <a:t>ния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406" y="2390013"/>
            <a:ext cx="4281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5" dirty="0">
                <a:latin typeface="Microsoft Sans Serif"/>
                <a:cs typeface="Microsoft Sans Serif"/>
              </a:rPr>
              <a:t>8</a:t>
            </a:r>
            <a:r>
              <a:rPr sz="1800" spc="-65" dirty="0">
                <a:latin typeface="Microsoft Sans Serif"/>
                <a:cs typeface="Microsoft Sans Serif"/>
              </a:rPr>
              <a:t> </a:t>
            </a:r>
            <a:r>
              <a:rPr sz="1800" spc="-160" dirty="0">
                <a:latin typeface="Microsoft Sans Serif"/>
                <a:cs typeface="Microsoft Sans Serif"/>
              </a:rPr>
              <a:t>(8452)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170" dirty="0">
                <a:latin typeface="Microsoft Sans Serif"/>
                <a:cs typeface="Microsoft Sans Serif"/>
              </a:rPr>
              <a:t>28-25-23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spc="-155" dirty="0">
                <a:latin typeface="Microsoft Sans Serif"/>
                <a:cs typeface="Microsoft Sans Serif"/>
              </a:rPr>
              <a:t>(доб.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155" dirty="0">
                <a:latin typeface="Microsoft Sans Serif"/>
                <a:cs typeface="Microsoft Sans Serif"/>
              </a:rPr>
              <a:t>125),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160" dirty="0">
                <a:latin typeface="Microsoft Sans Serif"/>
                <a:cs typeface="Microsoft Sans Serif"/>
              </a:rPr>
              <a:t>e-mail</a:t>
            </a:r>
            <a:r>
              <a:rPr sz="1800" spc="-45" dirty="0">
                <a:latin typeface="Microsoft Sans Serif"/>
                <a:cs typeface="Microsoft Sans Serif"/>
              </a:rPr>
              <a:t> </a:t>
            </a:r>
            <a:r>
              <a:rPr sz="1800" spc="-165" dirty="0">
                <a:latin typeface="Microsoft Sans Serif"/>
                <a:cs typeface="Microsoft Sans Serif"/>
                <a:hlinkClick r:id="rId3"/>
              </a:rPr>
              <a:t>dino@soiro.ru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07911" y="2271217"/>
            <a:ext cx="16973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5720" algn="ctr">
              <a:lnSpc>
                <a:spcPct val="100000"/>
              </a:lnSpc>
              <a:spcBef>
                <a:spcPts val="100"/>
              </a:spcBef>
            </a:pPr>
            <a:r>
              <a:rPr sz="1800" spc="-195" dirty="0">
                <a:solidFill>
                  <a:srgbClr val="C00000"/>
                </a:solidFill>
                <a:latin typeface="Microsoft Sans Serif"/>
                <a:cs typeface="Microsoft Sans Serif"/>
              </a:rPr>
              <a:t>Благодарим</a:t>
            </a:r>
            <a:endParaRPr sz="1800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spc="-200" dirty="0">
                <a:solidFill>
                  <a:srgbClr val="C00000"/>
                </a:solidFill>
                <a:latin typeface="Microsoft Sans Serif"/>
                <a:cs typeface="Microsoft Sans Serif"/>
              </a:rPr>
              <a:t>з</a:t>
            </a:r>
            <a:r>
              <a:rPr sz="1800" spc="-215" dirty="0">
                <a:solidFill>
                  <a:srgbClr val="C00000"/>
                </a:solidFill>
                <a:latin typeface="Microsoft Sans Serif"/>
                <a:cs typeface="Microsoft Sans Serif"/>
              </a:rPr>
              <a:t>а</a:t>
            </a:r>
            <a:r>
              <a:rPr sz="1800" spc="-7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1800" spc="-190" dirty="0">
                <a:solidFill>
                  <a:srgbClr val="C00000"/>
                </a:solidFill>
                <a:latin typeface="Microsoft Sans Serif"/>
                <a:cs typeface="Microsoft Sans Serif"/>
              </a:rPr>
              <a:t>о</a:t>
            </a:r>
            <a:r>
              <a:rPr sz="1800" spc="-204" dirty="0">
                <a:solidFill>
                  <a:srgbClr val="C00000"/>
                </a:solidFill>
                <a:latin typeface="Microsoft Sans Serif"/>
                <a:cs typeface="Microsoft Sans Serif"/>
              </a:rPr>
              <a:t>б</a:t>
            </a:r>
            <a:r>
              <a:rPr sz="1800" spc="-190" dirty="0">
                <a:solidFill>
                  <a:srgbClr val="C00000"/>
                </a:solidFill>
                <a:latin typeface="Microsoft Sans Serif"/>
                <a:cs typeface="Microsoft Sans Serif"/>
              </a:rPr>
              <a:t>р</a:t>
            </a:r>
            <a:r>
              <a:rPr sz="1800" spc="-195" dirty="0">
                <a:solidFill>
                  <a:srgbClr val="C00000"/>
                </a:solidFill>
                <a:latin typeface="Microsoft Sans Serif"/>
                <a:cs typeface="Microsoft Sans Serif"/>
              </a:rPr>
              <a:t>а</a:t>
            </a:r>
            <a:r>
              <a:rPr sz="1800" spc="-170" dirty="0">
                <a:solidFill>
                  <a:srgbClr val="C00000"/>
                </a:solidFill>
                <a:latin typeface="Microsoft Sans Serif"/>
                <a:cs typeface="Microsoft Sans Serif"/>
              </a:rPr>
              <a:t>тну</a:t>
            </a:r>
            <a:r>
              <a:rPr sz="1800" spc="-245" dirty="0">
                <a:solidFill>
                  <a:srgbClr val="C00000"/>
                </a:solidFill>
                <a:latin typeface="Microsoft Sans Serif"/>
                <a:cs typeface="Microsoft Sans Serif"/>
              </a:rPr>
              <a:t>ю</a:t>
            </a:r>
            <a:r>
              <a:rPr sz="1800" spc="-25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1800" spc="-165" dirty="0">
                <a:solidFill>
                  <a:srgbClr val="C00000"/>
                </a:solidFill>
                <a:latin typeface="Microsoft Sans Serif"/>
                <a:cs typeface="Microsoft Sans Serif"/>
              </a:rPr>
              <a:t>с</a:t>
            </a:r>
            <a:r>
              <a:rPr sz="1800" spc="-170" dirty="0">
                <a:solidFill>
                  <a:srgbClr val="C00000"/>
                </a:solidFill>
                <a:latin typeface="Microsoft Sans Serif"/>
                <a:cs typeface="Microsoft Sans Serif"/>
              </a:rPr>
              <a:t>вязь!</a:t>
            </a:r>
            <a:endParaRPr sz="18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1604" y="771144"/>
            <a:ext cx="1203959" cy="179527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67254" y="945260"/>
            <a:ext cx="1589405" cy="749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45" dirty="0">
                <a:solidFill>
                  <a:srgbClr val="C00000"/>
                </a:solidFill>
                <a:latin typeface="Arial"/>
                <a:cs typeface="Arial"/>
              </a:rPr>
              <a:t>Ц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800" b="1" spc="-185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800" b="1" spc="-160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800" b="1" spc="-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твор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ч</a:t>
            </a:r>
            <a:r>
              <a:rPr sz="1800" b="1" spc="-190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800" b="1" spc="-180" dirty="0">
                <a:solidFill>
                  <a:srgbClr val="C00000"/>
                </a:solidFill>
                <a:latin typeface="Arial"/>
                <a:cs typeface="Arial"/>
              </a:rPr>
              <a:t>тва</a:t>
            </a:r>
            <a:endParaRPr sz="1800">
              <a:latin typeface="Arial"/>
              <a:cs typeface="Arial"/>
            </a:endParaRPr>
          </a:p>
          <a:p>
            <a:pPr marL="54610">
              <a:lnSpc>
                <a:spcPct val="100000"/>
              </a:lnSpc>
              <a:spcBef>
                <a:spcPts val="1620"/>
              </a:spcBef>
            </a:pPr>
            <a:r>
              <a:rPr sz="1600" b="1" spc="-210" dirty="0">
                <a:latin typeface="Arial"/>
                <a:cs typeface="Arial"/>
              </a:rPr>
              <a:t>Д</a:t>
            </a:r>
            <a:r>
              <a:rPr sz="1600" b="1" spc="-160" dirty="0">
                <a:latin typeface="Arial"/>
                <a:cs typeface="Arial"/>
              </a:rPr>
              <a:t>у</a:t>
            </a:r>
            <a:r>
              <a:rPr sz="1600" b="1" spc="-185" dirty="0">
                <a:latin typeface="Arial"/>
                <a:cs typeface="Arial"/>
              </a:rPr>
              <a:t>б</a:t>
            </a:r>
            <a:r>
              <a:rPr sz="1600" b="1" spc="-180" dirty="0">
                <a:latin typeface="Arial"/>
                <a:cs typeface="Arial"/>
              </a:rPr>
              <a:t>р</a:t>
            </a:r>
            <a:r>
              <a:rPr sz="1600" b="1" spc="-175" dirty="0">
                <a:latin typeface="Arial"/>
                <a:cs typeface="Arial"/>
              </a:rPr>
              <a:t>овс</a:t>
            </a:r>
            <a:r>
              <a:rPr sz="1600" b="1" spc="-145" dirty="0">
                <a:latin typeface="Arial"/>
                <a:cs typeface="Arial"/>
              </a:rPr>
              <a:t>к</a:t>
            </a:r>
            <a:r>
              <a:rPr sz="1600" b="1" spc="-170" dirty="0">
                <a:latin typeface="Arial"/>
                <a:cs typeface="Arial"/>
              </a:rPr>
              <a:t>а</a:t>
            </a:r>
            <a:r>
              <a:rPr sz="1600" b="1" spc="-175" dirty="0">
                <a:latin typeface="Arial"/>
                <a:cs typeface="Arial"/>
              </a:rPr>
              <a:t>я</a:t>
            </a:r>
            <a:r>
              <a:rPr sz="1600" b="1" spc="-90" dirty="0">
                <a:latin typeface="Arial"/>
                <a:cs typeface="Arial"/>
              </a:rPr>
              <a:t> </a:t>
            </a:r>
            <a:r>
              <a:rPr sz="1600" b="1" spc="-150" dirty="0">
                <a:latin typeface="Arial"/>
                <a:cs typeface="Arial"/>
              </a:rPr>
              <a:t>Н.В.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27164" y="2706623"/>
            <a:ext cx="1517903" cy="21518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897371" y="2594864"/>
            <a:ext cx="1049655" cy="916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995" marR="133350" indent="-74930">
              <a:lnSpc>
                <a:spcPct val="100000"/>
              </a:lnSpc>
              <a:spcBef>
                <a:spcPts val="100"/>
              </a:spcBef>
            </a:pP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Цветные 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10" dirty="0">
                <a:solidFill>
                  <a:srgbClr val="C00000"/>
                </a:solidFill>
                <a:latin typeface="Arial"/>
                <a:cs typeface="Arial"/>
              </a:rPr>
              <a:t>л</a:t>
            </a:r>
            <a:r>
              <a:rPr sz="1800" b="1" spc="-195" dirty="0">
                <a:solidFill>
                  <a:srgbClr val="C00000"/>
                </a:solidFill>
                <a:latin typeface="Arial"/>
                <a:cs typeface="Arial"/>
              </a:rPr>
              <a:t>а</a:t>
            </a:r>
            <a:r>
              <a:rPr sz="1800" b="1" spc="-204" dirty="0">
                <a:solidFill>
                  <a:srgbClr val="C00000"/>
                </a:solidFill>
                <a:latin typeface="Arial"/>
                <a:cs typeface="Arial"/>
              </a:rPr>
              <a:t>до</a:t>
            </a:r>
            <a:r>
              <a:rPr sz="1800" b="1" spc="-280" dirty="0">
                <a:solidFill>
                  <a:srgbClr val="C00000"/>
                </a:solidFill>
                <a:latin typeface="Arial"/>
                <a:cs typeface="Arial"/>
              </a:rPr>
              <a:t>ш</a:t>
            </a:r>
            <a:r>
              <a:rPr sz="1800" b="1" spc="-165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800" b="1" spc="-200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600" b="1" spc="-215" dirty="0">
                <a:latin typeface="Arial"/>
                <a:cs typeface="Arial"/>
              </a:rPr>
              <a:t>Лы</a:t>
            </a:r>
            <a:r>
              <a:rPr sz="1600" b="1" spc="-135" dirty="0">
                <a:latin typeface="Arial"/>
                <a:cs typeface="Arial"/>
              </a:rPr>
              <a:t>к</a:t>
            </a:r>
            <a:r>
              <a:rPr sz="1600" b="1" spc="-175" dirty="0">
                <a:latin typeface="Arial"/>
                <a:cs typeface="Arial"/>
              </a:rPr>
              <a:t>ова</a:t>
            </a:r>
            <a:r>
              <a:rPr sz="1600" b="1" spc="-70" dirty="0">
                <a:latin typeface="Arial"/>
                <a:cs typeface="Arial"/>
              </a:rPr>
              <a:t> </a:t>
            </a:r>
            <a:r>
              <a:rPr sz="1600" b="1" spc="-220" dirty="0">
                <a:latin typeface="Arial"/>
                <a:cs typeface="Arial"/>
              </a:rPr>
              <a:t>И</a:t>
            </a:r>
            <a:r>
              <a:rPr sz="1600" b="1" spc="-125" dirty="0">
                <a:latin typeface="Arial"/>
                <a:cs typeface="Arial"/>
              </a:rPr>
              <a:t>.А.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83760" y="716026"/>
            <a:ext cx="4132579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solidFill>
                  <a:srgbClr val="000000"/>
                </a:solidFill>
              </a:rPr>
              <a:t>Цель: </a:t>
            </a:r>
            <a:r>
              <a:rPr sz="1800" b="0" spc="-180" dirty="0">
                <a:solidFill>
                  <a:srgbClr val="000000"/>
                </a:solidFill>
                <a:latin typeface="Microsoft Sans Serif"/>
                <a:cs typeface="Microsoft Sans Serif"/>
              </a:rPr>
              <a:t>всестороннее</a:t>
            </a:r>
            <a:r>
              <a:rPr sz="1800" b="0" spc="-17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развитие</a:t>
            </a:r>
            <a:r>
              <a:rPr sz="1800" b="0" spc="-18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творческих </a:t>
            </a:r>
            <a:r>
              <a:rPr sz="1800" b="0" spc="-18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180" dirty="0">
                <a:solidFill>
                  <a:srgbClr val="000000"/>
                </a:solidFill>
                <a:latin typeface="Microsoft Sans Serif"/>
                <a:cs typeface="Microsoft Sans Serif"/>
              </a:rPr>
              <a:t>с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по</a:t>
            </a:r>
            <a:r>
              <a:rPr sz="1800" b="0" spc="-180" dirty="0">
                <a:solidFill>
                  <a:srgbClr val="000000"/>
                </a:solidFill>
                <a:latin typeface="Microsoft Sans Serif"/>
                <a:cs typeface="Microsoft Sans Serif"/>
              </a:rPr>
              <a:t>со</a:t>
            </a:r>
            <a:r>
              <a:rPr sz="1800" b="0" spc="-195" dirty="0">
                <a:solidFill>
                  <a:srgbClr val="000000"/>
                </a:solidFill>
                <a:latin typeface="Microsoft Sans Serif"/>
                <a:cs typeface="Microsoft Sans Serif"/>
              </a:rPr>
              <a:t>б</a:t>
            </a:r>
            <a:r>
              <a:rPr sz="1800" b="0" spc="-185" dirty="0">
                <a:solidFill>
                  <a:srgbClr val="000000"/>
                </a:solidFill>
                <a:latin typeface="Microsoft Sans Serif"/>
                <a:cs typeface="Microsoft Sans Serif"/>
              </a:rPr>
              <a:t>н</a:t>
            </a:r>
            <a:r>
              <a:rPr sz="1800" b="0" spc="-195" dirty="0">
                <a:solidFill>
                  <a:srgbClr val="000000"/>
                </a:solidFill>
                <a:latin typeface="Microsoft Sans Serif"/>
                <a:cs typeface="Microsoft Sans Serif"/>
              </a:rPr>
              <a:t>о</a:t>
            </a:r>
            <a:r>
              <a:rPr sz="1800" b="0" spc="-170" dirty="0">
                <a:solidFill>
                  <a:srgbClr val="000000"/>
                </a:solidFill>
                <a:latin typeface="Microsoft Sans Serif"/>
                <a:cs typeface="Microsoft Sans Serif"/>
              </a:rPr>
              <a:t>сте</a:t>
            </a:r>
            <a:r>
              <a:rPr sz="1800" b="0" spc="-185" dirty="0">
                <a:solidFill>
                  <a:srgbClr val="000000"/>
                </a:solidFill>
                <a:latin typeface="Microsoft Sans Serif"/>
                <a:cs typeface="Microsoft Sans Serif"/>
              </a:rPr>
              <a:t>й</a:t>
            </a:r>
            <a:r>
              <a:rPr sz="1800" b="0" spc="-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185" dirty="0">
                <a:solidFill>
                  <a:srgbClr val="000000"/>
                </a:solidFill>
                <a:latin typeface="Microsoft Sans Serif"/>
                <a:cs typeface="Microsoft Sans Serif"/>
              </a:rPr>
              <a:t>де</a:t>
            </a:r>
            <a:r>
              <a:rPr sz="1800" b="0" spc="-175" dirty="0">
                <a:solidFill>
                  <a:srgbClr val="000000"/>
                </a:solidFill>
                <a:latin typeface="Microsoft Sans Serif"/>
                <a:cs typeface="Microsoft Sans Serif"/>
              </a:rPr>
              <a:t>те</a:t>
            </a:r>
            <a:r>
              <a:rPr sz="1800" b="0" spc="-185" dirty="0">
                <a:solidFill>
                  <a:srgbClr val="000000"/>
                </a:solidFill>
                <a:latin typeface="Microsoft Sans Serif"/>
                <a:cs typeface="Microsoft Sans Serif"/>
              </a:rPr>
              <a:t>й</a:t>
            </a:r>
            <a:r>
              <a:rPr sz="1800" b="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ч</a:t>
            </a:r>
            <a:r>
              <a:rPr sz="1800" b="0" spc="-200" dirty="0">
                <a:solidFill>
                  <a:srgbClr val="000000"/>
                </a:solidFill>
                <a:latin typeface="Microsoft Sans Serif"/>
                <a:cs typeface="Microsoft Sans Serif"/>
              </a:rPr>
              <a:t>е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ре</a:t>
            </a:r>
            <a:r>
              <a:rPr sz="1800" b="0" spc="-225" dirty="0">
                <a:solidFill>
                  <a:srgbClr val="000000"/>
                </a:solidFill>
                <a:latin typeface="Microsoft Sans Serif"/>
                <a:cs typeface="Microsoft Sans Serif"/>
              </a:rPr>
              <a:t>з</a:t>
            </a:r>
            <a:r>
              <a:rPr sz="1800" b="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195" dirty="0">
                <a:solidFill>
                  <a:srgbClr val="000000"/>
                </a:solidFill>
                <a:latin typeface="Microsoft Sans Serif"/>
                <a:cs typeface="Microsoft Sans Serif"/>
              </a:rPr>
              <a:t>пр</a:t>
            </a:r>
            <a:r>
              <a:rPr sz="1800" b="0" spc="-200" dirty="0">
                <a:solidFill>
                  <a:srgbClr val="000000"/>
                </a:solidFill>
                <a:latin typeface="Microsoft Sans Serif"/>
                <a:cs typeface="Microsoft Sans Serif"/>
              </a:rPr>
              <a:t>о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д</a:t>
            </a:r>
            <a:r>
              <a:rPr sz="1800" b="0" spc="-160" dirty="0">
                <a:solidFill>
                  <a:srgbClr val="000000"/>
                </a:solidFill>
                <a:latin typeface="Microsoft Sans Serif"/>
                <a:cs typeface="Microsoft Sans Serif"/>
              </a:rPr>
              <a:t>у</a:t>
            </a:r>
            <a:r>
              <a:rPr sz="1800" b="0" spc="-185" dirty="0">
                <a:solidFill>
                  <a:srgbClr val="000000"/>
                </a:solidFill>
                <a:latin typeface="Microsoft Sans Serif"/>
                <a:cs typeface="Microsoft Sans Serif"/>
              </a:rPr>
              <a:t>ктивн</a:t>
            </a:r>
            <a:r>
              <a:rPr sz="1800" b="0" spc="-260" dirty="0">
                <a:solidFill>
                  <a:srgbClr val="000000"/>
                </a:solidFill>
                <a:latin typeface="Microsoft Sans Serif"/>
                <a:cs typeface="Microsoft Sans Serif"/>
              </a:rPr>
              <a:t>ы</a:t>
            </a:r>
            <a:r>
              <a:rPr sz="1800" b="0" spc="-180" dirty="0">
                <a:solidFill>
                  <a:srgbClr val="000000"/>
                </a:solidFill>
                <a:latin typeface="Microsoft Sans Serif"/>
                <a:cs typeface="Microsoft Sans Serif"/>
              </a:rPr>
              <a:t>е</a:t>
            </a:r>
            <a:r>
              <a:rPr sz="1800" b="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180" dirty="0">
                <a:solidFill>
                  <a:srgbClr val="000000"/>
                </a:solidFill>
                <a:latin typeface="Microsoft Sans Serif"/>
                <a:cs typeface="Microsoft Sans Serif"/>
              </a:rPr>
              <a:t>в</a:t>
            </a:r>
            <a:r>
              <a:rPr sz="1800" b="0" spc="-150" dirty="0">
                <a:solidFill>
                  <a:srgbClr val="000000"/>
                </a:solidFill>
                <a:latin typeface="Microsoft Sans Serif"/>
                <a:cs typeface="Microsoft Sans Serif"/>
              </a:rPr>
              <a:t>иды  </a:t>
            </a:r>
            <a:r>
              <a:rPr sz="1800" b="0" spc="-170" dirty="0">
                <a:solidFill>
                  <a:srgbClr val="000000"/>
                </a:solidFill>
                <a:latin typeface="Microsoft Sans Serif"/>
                <a:cs typeface="Microsoft Sans Serif"/>
              </a:rPr>
              <a:t>деятельности.</a:t>
            </a:r>
            <a:endParaRPr sz="1800">
              <a:latin typeface="Microsoft Sans Serif"/>
              <a:cs typeface="Microsoft Sans Serif"/>
            </a:endParaRPr>
          </a:p>
          <a:p>
            <a:pPr marL="12700" marR="419734" indent="51435">
              <a:lnSpc>
                <a:spcPct val="100000"/>
              </a:lnSpc>
            </a:pPr>
            <a:r>
              <a:rPr sz="1800" b="0" spc="-215" dirty="0">
                <a:solidFill>
                  <a:srgbClr val="000000"/>
                </a:solidFill>
                <a:latin typeface="Microsoft Sans Serif"/>
                <a:cs typeface="Microsoft Sans Serif"/>
              </a:rPr>
              <a:t>Б</a:t>
            </a:r>
            <a:r>
              <a:rPr sz="1800" b="0" spc="-200" dirty="0">
                <a:solidFill>
                  <a:srgbClr val="000000"/>
                </a:solidFill>
                <a:latin typeface="Microsoft Sans Serif"/>
                <a:cs typeface="Microsoft Sans Serif"/>
              </a:rPr>
              <a:t>ольшо</a:t>
            </a:r>
            <a:r>
              <a:rPr sz="1800" b="0" spc="-180" dirty="0">
                <a:solidFill>
                  <a:srgbClr val="000000"/>
                </a:solidFill>
                <a:latin typeface="Microsoft Sans Serif"/>
                <a:cs typeface="Microsoft Sans Serif"/>
              </a:rPr>
              <a:t>е</a:t>
            </a:r>
            <a:r>
              <a:rPr sz="1800" b="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вни</a:t>
            </a:r>
            <a:r>
              <a:rPr sz="1800" b="0" spc="-240" dirty="0">
                <a:solidFill>
                  <a:srgbClr val="000000"/>
                </a:solidFill>
                <a:latin typeface="Microsoft Sans Serif"/>
                <a:cs typeface="Microsoft Sans Serif"/>
              </a:rPr>
              <a:t>м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ани</a:t>
            </a:r>
            <a:r>
              <a:rPr sz="1800" b="0" spc="-185" dirty="0">
                <a:solidFill>
                  <a:srgbClr val="000000"/>
                </a:solidFill>
                <a:latin typeface="Microsoft Sans Serif"/>
                <a:cs typeface="Microsoft Sans Serif"/>
              </a:rPr>
              <a:t>е</a:t>
            </a:r>
            <a:r>
              <a:rPr sz="1800" b="0" spc="-7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175" dirty="0">
                <a:solidFill>
                  <a:srgbClr val="000000"/>
                </a:solidFill>
                <a:latin typeface="Microsoft Sans Serif"/>
                <a:cs typeface="Microsoft Sans Serif"/>
              </a:rPr>
              <a:t>в</a:t>
            </a:r>
            <a:r>
              <a:rPr sz="1800" b="0" spc="-7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185" dirty="0">
                <a:solidFill>
                  <a:srgbClr val="000000"/>
                </a:solidFill>
                <a:latin typeface="Microsoft Sans Serif"/>
                <a:cs typeface="Microsoft Sans Serif"/>
              </a:rPr>
              <a:t>прог</a:t>
            </a:r>
            <a:r>
              <a:rPr sz="1800" b="0" spc="-204" dirty="0">
                <a:solidFill>
                  <a:srgbClr val="000000"/>
                </a:solidFill>
                <a:latin typeface="Microsoft Sans Serif"/>
                <a:cs typeface="Microsoft Sans Serif"/>
              </a:rPr>
              <a:t>р</a:t>
            </a:r>
            <a:r>
              <a:rPr sz="1800" b="0" spc="-240" dirty="0">
                <a:solidFill>
                  <a:srgbClr val="000000"/>
                </a:solidFill>
                <a:latin typeface="Microsoft Sans Serif"/>
                <a:cs typeface="Microsoft Sans Serif"/>
              </a:rPr>
              <a:t>ам</a:t>
            </a:r>
            <a:r>
              <a:rPr sz="1800" b="0" spc="-254" dirty="0">
                <a:solidFill>
                  <a:srgbClr val="000000"/>
                </a:solidFill>
                <a:latin typeface="Microsoft Sans Serif"/>
                <a:cs typeface="Microsoft Sans Serif"/>
              </a:rPr>
              <a:t>м</a:t>
            </a:r>
            <a:r>
              <a:rPr sz="1800" b="0" spc="-185" dirty="0">
                <a:solidFill>
                  <a:srgbClr val="000000"/>
                </a:solidFill>
                <a:latin typeface="Microsoft Sans Serif"/>
                <a:cs typeface="Microsoft Sans Serif"/>
              </a:rPr>
              <a:t>е</a:t>
            </a:r>
            <a:r>
              <a:rPr sz="1800" b="0" spc="-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165" dirty="0">
                <a:solidFill>
                  <a:srgbClr val="000000"/>
                </a:solidFill>
                <a:latin typeface="Microsoft Sans Serif"/>
                <a:cs typeface="Microsoft Sans Serif"/>
              </a:rPr>
              <a:t>у</a:t>
            </a:r>
            <a:r>
              <a:rPr sz="1800" b="0" spc="-160" dirty="0">
                <a:solidFill>
                  <a:srgbClr val="000000"/>
                </a:solidFill>
                <a:latin typeface="Microsoft Sans Serif"/>
                <a:cs typeface="Microsoft Sans Serif"/>
              </a:rPr>
              <a:t>делено  </a:t>
            </a:r>
            <a:r>
              <a:rPr sz="1800" b="0" spc="-210" dirty="0">
                <a:solidFill>
                  <a:srgbClr val="000000"/>
                </a:solidFill>
                <a:latin typeface="Microsoft Sans Serif"/>
                <a:cs typeface="Microsoft Sans Serif"/>
              </a:rPr>
              <a:t>э</a:t>
            </a:r>
            <a:r>
              <a:rPr sz="1800" b="0" spc="-204" dirty="0">
                <a:solidFill>
                  <a:srgbClr val="000000"/>
                </a:solidFill>
                <a:latin typeface="Microsoft Sans Serif"/>
                <a:cs typeface="Microsoft Sans Serif"/>
              </a:rPr>
              <a:t>к</a:t>
            </a:r>
            <a:r>
              <a:rPr sz="1800" b="0" spc="-165" dirty="0">
                <a:solidFill>
                  <a:srgbClr val="000000"/>
                </a:solidFill>
                <a:latin typeface="Microsoft Sans Serif"/>
                <a:cs typeface="Microsoft Sans Serif"/>
              </a:rPr>
              <a:t>с</a:t>
            </a:r>
            <a:r>
              <a:rPr sz="1800" b="0" spc="-200" dirty="0">
                <a:solidFill>
                  <a:srgbClr val="000000"/>
                </a:solidFill>
                <a:latin typeface="Microsoft Sans Serif"/>
                <a:cs typeface="Microsoft Sans Serif"/>
              </a:rPr>
              <a:t>пери</a:t>
            </a:r>
            <a:r>
              <a:rPr sz="1800" b="0" spc="-250" dirty="0">
                <a:solidFill>
                  <a:srgbClr val="000000"/>
                </a:solidFill>
                <a:latin typeface="Microsoft Sans Serif"/>
                <a:cs typeface="Microsoft Sans Serif"/>
              </a:rPr>
              <a:t>м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ен</a:t>
            </a:r>
            <a:r>
              <a:rPr sz="1800" b="0" spc="-165" dirty="0">
                <a:solidFill>
                  <a:srgbClr val="000000"/>
                </a:solidFill>
                <a:latin typeface="Microsoft Sans Serif"/>
                <a:cs typeface="Microsoft Sans Serif"/>
              </a:rPr>
              <a:t>т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ир</a:t>
            </a:r>
            <a:r>
              <a:rPr sz="1800" b="0" spc="-195" dirty="0">
                <a:solidFill>
                  <a:srgbClr val="000000"/>
                </a:solidFill>
                <a:latin typeface="Microsoft Sans Serif"/>
                <a:cs typeface="Microsoft Sans Serif"/>
              </a:rPr>
              <a:t>о</a:t>
            </a:r>
            <a:r>
              <a:rPr sz="1800" b="0" spc="-175" dirty="0">
                <a:solidFill>
                  <a:srgbClr val="000000"/>
                </a:solidFill>
                <a:latin typeface="Microsoft Sans Serif"/>
                <a:cs typeface="Microsoft Sans Serif"/>
              </a:rPr>
              <a:t>в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а</a:t>
            </a:r>
            <a:r>
              <a:rPr sz="1800" b="0" spc="-204" dirty="0">
                <a:solidFill>
                  <a:srgbClr val="000000"/>
                </a:solidFill>
                <a:latin typeface="Microsoft Sans Serif"/>
                <a:cs typeface="Microsoft Sans Serif"/>
              </a:rPr>
              <a:t>нию</a:t>
            </a:r>
            <a:r>
              <a:rPr sz="1800" b="0" spc="-3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165" dirty="0">
                <a:solidFill>
                  <a:srgbClr val="000000"/>
                </a:solidFill>
                <a:latin typeface="Microsoft Sans Serif"/>
                <a:cs typeface="Microsoft Sans Serif"/>
              </a:rPr>
              <a:t>с</a:t>
            </a:r>
            <a:r>
              <a:rPr sz="1800" b="0" spc="-6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195" dirty="0">
                <a:solidFill>
                  <a:srgbClr val="000000"/>
                </a:solidFill>
                <a:latin typeface="Microsoft Sans Serif"/>
                <a:cs typeface="Microsoft Sans Serif"/>
              </a:rPr>
              <a:t>р</a:t>
            </a:r>
            <a:r>
              <a:rPr sz="1800" b="0" spc="-220" dirty="0">
                <a:solidFill>
                  <a:srgbClr val="000000"/>
                </a:solidFill>
                <a:latin typeface="Microsoft Sans Serif"/>
                <a:cs typeface="Microsoft Sans Serif"/>
              </a:rPr>
              <a:t>а</a:t>
            </a:r>
            <a:r>
              <a:rPr sz="1800" b="0" spc="-204" dirty="0">
                <a:solidFill>
                  <a:srgbClr val="000000"/>
                </a:solidFill>
                <a:latin typeface="Microsoft Sans Serif"/>
                <a:cs typeface="Microsoft Sans Serif"/>
              </a:rPr>
              <a:t>з</a:t>
            </a:r>
            <a:r>
              <a:rPr sz="1800" b="0" spc="-180" dirty="0">
                <a:solidFill>
                  <a:srgbClr val="000000"/>
                </a:solidFill>
                <a:latin typeface="Microsoft Sans Serif"/>
                <a:cs typeface="Microsoft Sans Serif"/>
              </a:rPr>
              <a:t>л</a:t>
            </a:r>
            <a:r>
              <a:rPr sz="1800" b="0" spc="-170" dirty="0">
                <a:solidFill>
                  <a:srgbClr val="000000"/>
                </a:solidFill>
                <a:latin typeface="Microsoft Sans Serif"/>
                <a:cs typeface="Microsoft Sans Serif"/>
              </a:rPr>
              <a:t>и</a:t>
            </a:r>
            <a:r>
              <a:rPr sz="1800" b="0" spc="-180" dirty="0">
                <a:solidFill>
                  <a:srgbClr val="000000"/>
                </a:solidFill>
                <a:latin typeface="Microsoft Sans Serif"/>
                <a:cs typeface="Microsoft Sans Serif"/>
              </a:rPr>
              <a:t>чными  </a:t>
            </a:r>
            <a:r>
              <a:rPr sz="1800" b="0" spc="-195" dirty="0">
                <a:solidFill>
                  <a:srgbClr val="000000"/>
                </a:solidFill>
                <a:latin typeface="Microsoft Sans Serif"/>
                <a:cs typeface="Microsoft Sans Serif"/>
              </a:rPr>
              <a:t>изо</a:t>
            </a:r>
            <a:r>
              <a:rPr sz="1800" b="0" spc="-220" dirty="0">
                <a:solidFill>
                  <a:srgbClr val="000000"/>
                </a:solidFill>
                <a:latin typeface="Microsoft Sans Serif"/>
                <a:cs typeface="Microsoft Sans Serif"/>
              </a:rPr>
              <a:t>б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р</a:t>
            </a:r>
            <a:r>
              <a:rPr sz="1800" b="0" spc="-195" dirty="0">
                <a:solidFill>
                  <a:srgbClr val="000000"/>
                </a:solidFill>
                <a:latin typeface="Microsoft Sans Serif"/>
                <a:cs typeface="Microsoft Sans Serif"/>
              </a:rPr>
              <a:t>а</a:t>
            </a:r>
            <a:r>
              <a:rPr sz="1800" b="0" spc="-185" dirty="0">
                <a:solidFill>
                  <a:srgbClr val="000000"/>
                </a:solidFill>
                <a:latin typeface="Microsoft Sans Serif"/>
                <a:cs typeface="Microsoft Sans Serif"/>
              </a:rPr>
              <a:t>зит</a:t>
            </a:r>
            <a:r>
              <a:rPr sz="1800" b="0" spc="-210" dirty="0">
                <a:solidFill>
                  <a:srgbClr val="000000"/>
                </a:solidFill>
                <a:latin typeface="Microsoft Sans Serif"/>
                <a:cs typeface="Microsoft Sans Serif"/>
              </a:rPr>
              <a:t>е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льны</a:t>
            </a:r>
            <a:r>
              <a:rPr sz="1800" b="0" spc="-225" dirty="0">
                <a:solidFill>
                  <a:srgbClr val="000000"/>
                </a:solidFill>
                <a:latin typeface="Microsoft Sans Serif"/>
                <a:cs typeface="Microsoft Sans Serif"/>
              </a:rPr>
              <a:t>м</a:t>
            </a:r>
            <a:r>
              <a:rPr sz="1800" b="0" spc="-185" dirty="0">
                <a:solidFill>
                  <a:srgbClr val="000000"/>
                </a:solidFill>
                <a:latin typeface="Microsoft Sans Serif"/>
                <a:cs typeface="Microsoft Sans Serif"/>
              </a:rPr>
              <a:t>и</a:t>
            </a:r>
            <a:r>
              <a:rPr sz="1800" b="0" spc="-2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1800" b="0" spc="-265" dirty="0">
                <a:solidFill>
                  <a:srgbClr val="000000"/>
                </a:solidFill>
                <a:latin typeface="Microsoft Sans Serif"/>
                <a:cs typeface="Microsoft Sans Serif"/>
              </a:rPr>
              <a:t>м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а</a:t>
            </a:r>
            <a:r>
              <a:rPr sz="1800" b="0" spc="-160" dirty="0">
                <a:solidFill>
                  <a:srgbClr val="000000"/>
                </a:solidFill>
                <a:latin typeface="Microsoft Sans Serif"/>
                <a:cs typeface="Microsoft Sans Serif"/>
              </a:rPr>
              <a:t>т</a:t>
            </a:r>
            <a:r>
              <a:rPr sz="1800" b="0" spc="-190" dirty="0">
                <a:solidFill>
                  <a:srgbClr val="000000"/>
                </a:solidFill>
                <a:latin typeface="Microsoft Sans Serif"/>
                <a:cs typeface="Microsoft Sans Serif"/>
              </a:rPr>
              <a:t>е</a:t>
            </a:r>
            <a:r>
              <a:rPr sz="1800" b="0" spc="-195" dirty="0">
                <a:solidFill>
                  <a:srgbClr val="000000"/>
                </a:solidFill>
                <a:latin typeface="Microsoft Sans Serif"/>
                <a:cs typeface="Microsoft Sans Serif"/>
              </a:rPr>
              <a:t>р</a:t>
            </a:r>
            <a:r>
              <a:rPr sz="1800" b="0" spc="-200" dirty="0">
                <a:solidFill>
                  <a:srgbClr val="000000"/>
                </a:solidFill>
                <a:latin typeface="Microsoft Sans Serif"/>
                <a:cs typeface="Microsoft Sans Serif"/>
              </a:rPr>
              <a:t>иалам</a:t>
            </a:r>
            <a:r>
              <a:rPr sz="1800" b="0" spc="-180" dirty="0">
                <a:solidFill>
                  <a:srgbClr val="000000"/>
                </a:solidFill>
                <a:latin typeface="Microsoft Sans Serif"/>
                <a:cs typeface="Microsoft Sans Serif"/>
              </a:rPr>
              <a:t>и</a:t>
            </a:r>
            <a:r>
              <a:rPr sz="1800" b="0" spc="-90" dirty="0">
                <a:solidFill>
                  <a:srgbClr val="000000"/>
                </a:solidFill>
                <a:latin typeface="Microsoft Sans Serif"/>
                <a:cs typeface="Microsoft Sans Serif"/>
              </a:rPr>
              <a:t>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5376" y="2645791"/>
            <a:ext cx="5097145" cy="23679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0"/>
              </a:spcBef>
            </a:pPr>
            <a:r>
              <a:rPr sz="1400" spc="-155" dirty="0">
                <a:latin typeface="Microsoft Sans Serif"/>
                <a:cs typeface="Microsoft Sans Serif"/>
              </a:rPr>
              <a:t>Включает</a:t>
            </a:r>
            <a:r>
              <a:rPr sz="1400" spc="-150" dirty="0">
                <a:latin typeface="Microsoft Sans Serif"/>
                <a:cs typeface="Microsoft Sans Serif"/>
              </a:rPr>
              <a:t> научную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60" dirty="0">
                <a:latin typeface="Microsoft Sans Serif"/>
                <a:cs typeface="Microsoft Sans Serif"/>
              </a:rPr>
              <a:t>концепцию</a:t>
            </a:r>
            <a:r>
              <a:rPr sz="1400" spc="-15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 </a:t>
            </a:r>
            <a:r>
              <a:rPr sz="1400" spc="-150" dirty="0">
                <a:latin typeface="Microsoft Sans Serif"/>
                <a:cs typeface="Microsoft Sans Serif"/>
              </a:rPr>
              <a:t>педагогическую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модель, </a:t>
            </a:r>
            <a:r>
              <a:rPr sz="1400" spc="-145" dirty="0">
                <a:latin typeface="Microsoft Sans Serif"/>
                <a:cs typeface="Microsoft Sans Serif"/>
              </a:rPr>
              <a:t>нацеленные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на 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создание</a:t>
            </a:r>
            <a:r>
              <a:rPr sz="1400" spc="-145" dirty="0">
                <a:latin typeface="Microsoft Sans Serif"/>
                <a:cs typeface="Microsoft Sans Serif"/>
              </a:rPr>
              <a:t> оптимальных </a:t>
            </a:r>
            <a:r>
              <a:rPr sz="1400" spc="-140" dirty="0">
                <a:latin typeface="Microsoft Sans Serif"/>
                <a:cs typeface="Microsoft Sans Serif"/>
              </a:rPr>
              <a:t>условий для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формирования</a:t>
            </a:r>
            <a:r>
              <a:rPr sz="1400" spc="-15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эстетического 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отношения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200" dirty="0">
                <a:latin typeface="Microsoft Sans Serif"/>
                <a:cs typeface="Microsoft Sans Serif"/>
              </a:rPr>
              <a:t>к</a:t>
            </a:r>
            <a:r>
              <a:rPr sz="1400" spc="-195" dirty="0">
                <a:latin typeface="Microsoft Sans Serif"/>
                <a:cs typeface="Microsoft Sans Serif"/>
              </a:rPr>
              <a:t> </a:t>
            </a:r>
            <a:r>
              <a:rPr sz="1400" spc="-170" dirty="0">
                <a:latin typeface="Microsoft Sans Serif"/>
                <a:cs typeface="Microsoft Sans Serif"/>
              </a:rPr>
              <a:t>окружающему</a:t>
            </a:r>
            <a:r>
              <a:rPr sz="1400" spc="-16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миру</a:t>
            </a:r>
            <a:r>
              <a:rPr sz="1400" spc="-15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 </a:t>
            </a:r>
            <a:r>
              <a:rPr sz="1400" spc="-150" dirty="0">
                <a:latin typeface="Microsoft Sans Serif"/>
                <a:cs typeface="Microsoft Sans Serif"/>
              </a:rPr>
              <a:t>творческое</a:t>
            </a:r>
            <a:r>
              <a:rPr sz="1400" spc="-145" dirty="0">
                <a:latin typeface="Microsoft Sans Serif"/>
                <a:cs typeface="Microsoft Sans Serif"/>
              </a:rPr>
              <a:t> развитие </a:t>
            </a:r>
            <a:r>
              <a:rPr sz="1400" spc="-150" dirty="0">
                <a:latin typeface="Microsoft Sans Serif"/>
                <a:cs typeface="Microsoft Sans Serif"/>
              </a:rPr>
              <a:t>ребенка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25" dirty="0">
                <a:latin typeface="Microsoft Sans Serif"/>
                <a:cs typeface="Microsoft Sans Serif"/>
              </a:rPr>
              <a:t>с </a:t>
            </a:r>
            <a:r>
              <a:rPr sz="1400" spc="-150" dirty="0">
                <a:latin typeface="Microsoft Sans Serif"/>
                <a:cs typeface="Microsoft Sans Serif"/>
              </a:rPr>
              <a:t>учетом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его индивидуальности. </a:t>
            </a:r>
            <a:r>
              <a:rPr sz="1400" spc="-150" dirty="0">
                <a:latin typeface="Microsoft Sans Serif"/>
                <a:cs typeface="Microsoft Sans Serif"/>
              </a:rPr>
              <a:t>Определяет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целевые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ориентиры, </a:t>
            </a:r>
            <a:r>
              <a:rPr sz="1400" spc="-145" dirty="0">
                <a:latin typeface="Microsoft Sans Serif"/>
                <a:cs typeface="Microsoft Sans Serif"/>
              </a:rPr>
              <a:t>базисные </a:t>
            </a:r>
            <a:r>
              <a:rPr sz="1400" spc="-140" dirty="0">
                <a:latin typeface="Microsoft Sans Serif"/>
                <a:cs typeface="Microsoft Sans Serif"/>
              </a:rPr>
              <a:t> задачи,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содержание</a:t>
            </a:r>
            <a:r>
              <a:rPr sz="1400" spc="-150" dirty="0">
                <a:latin typeface="Microsoft Sans Serif"/>
                <a:cs typeface="Microsoft Sans Serif"/>
              </a:rPr>
              <a:t> изобразительной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деятельности, </a:t>
            </a:r>
            <a:r>
              <a:rPr sz="1400" spc="-150" dirty="0">
                <a:latin typeface="Microsoft Sans Serif"/>
                <a:cs typeface="Microsoft Sans Serif"/>
              </a:rPr>
              <a:t>критерии 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педагогической</a:t>
            </a:r>
            <a:r>
              <a:rPr sz="1400" spc="-145" dirty="0">
                <a:latin typeface="Microsoft Sans Serif"/>
                <a:cs typeface="Microsoft Sans Serif"/>
              </a:rPr>
              <a:t> диагностики </a:t>
            </a:r>
            <a:r>
              <a:rPr sz="1400" spc="-130" dirty="0">
                <a:latin typeface="Microsoft Sans Serif"/>
                <a:cs typeface="Microsoft Sans Serif"/>
              </a:rPr>
              <a:t>(мониторинга), </a:t>
            </a:r>
            <a:r>
              <a:rPr sz="1400" spc="-155" dirty="0">
                <a:latin typeface="Microsoft Sans Serif"/>
                <a:cs typeface="Microsoft Sans Serif"/>
              </a:rPr>
              <a:t>примерные</a:t>
            </a:r>
            <a:r>
              <a:rPr sz="1400" spc="-150" dirty="0">
                <a:latin typeface="Microsoft Sans Serif"/>
                <a:cs typeface="Microsoft Sans Serif"/>
              </a:rPr>
              <a:t> перечни </a:t>
            </a:r>
            <a:r>
              <a:rPr sz="1400" spc="-14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произведений</a:t>
            </a:r>
            <a:r>
              <a:rPr sz="1400" spc="-145" dirty="0">
                <a:latin typeface="Microsoft Sans Serif"/>
                <a:cs typeface="Microsoft Sans Serif"/>
              </a:rPr>
              <a:t> изобразительного</a:t>
            </a:r>
            <a:r>
              <a:rPr sz="1400" spc="-140" dirty="0">
                <a:latin typeface="Microsoft Sans Serif"/>
                <a:cs typeface="Microsoft Sans Serif"/>
              </a:rPr>
              <a:t> и</a:t>
            </a:r>
            <a:r>
              <a:rPr sz="1400" spc="9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декоративно-прикладного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искусства 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для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развития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художественного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восприятия. </a:t>
            </a:r>
            <a:r>
              <a:rPr sz="1400" spc="-150" dirty="0">
                <a:latin typeface="Microsoft Sans Serif"/>
                <a:cs typeface="Microsoft Sans Serif"/>
              </a:rPr>
              <a:t>Описывает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целостную 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систему календарно-тематического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планирования </a:t>
            </a:r>
            <a:r>
              <a:rPr sz="1400" spc="-140" dirty="0">
                <a:latin typeface="Microsoft Sans Serif"/>
                <a:cs typeface="Microsoft Sans Serif"/>
              </a:rPr>
              <a:t>для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70" dirty="0">
                <a:latin typeface="Microsoft Sans Serif"/>
                <a:cs typeface="Microsoft Sans Serif"/>
              </a:rPr>
              <a:t>каждой</a:t>
            </a:r>
            <a:r>
              <a:rPr sz="1400" spc="-16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возрастной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групп</a:t>
            </a:r>
            <a:r>
              <a:rPr sz="1400" spc="-195" dirty="0">
                <a:latin typeface="Microsoft Sans Serif"/>
                <a:cs typeface="Microsoft Sans Serif"/>
              </a:rPr>
              <a:t>ы</a:t>
            </a:r>
            <a:r>
              <a:rPr sz="1400" spc="-70" dirty="0">
                <a:latin typeface="Microsoft Sans Serif"/>
                <a:cs typeface="Microsoft Sans Serif"/>
              </a:rPr>
              <a:t>.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180" dirty="0">
                <a:latin typeface="Microsoft Sans Serif"/>
                <a:cs typeface="Microsoft Sans Serif"/>
              </a:rPr>
              <a:t>П</a:t>
            </a:r>
            <a:r>
              <a:rPr sz="1400" spc="-150" dirty="0">
                <a:latin typeface="Microsoft Sans Serif"/>
                <a:cs typeface="Microsoft Sans Serif"/>
              </a:rPr>
              <a:t>р</a:t>
            </a:r>
            <a:r>
              <a:rPr sz="1400" spc="-145" dirty="0">
                <a:latin typeface="Microsoft Sans Serif"/>
                <a:cs typeface="Microsoft Sans Serif"/>
              </a:rPr>
              <a:t>о</a:t>
            </a:r>
            <a:r>
              <a:rPr sz="1400" spc="-130" dirty="0">
                <a:latin typeface="Microsoft Sans Serif"/>
                <a:cs typeface="Microsoft Sans Serif"/>
              </a:rPr>
              <a:t>гр</a:t>
            </a:r>
            <a:r>
              <a:rPr sz="1400" spc="-160" dirty="0">
                <a:latin typeface="Microsoft Sans Serif"/>
                <a:cs typeface="Microsoft Sans Serif"/>
              </a:rPr>
              <a:t>а</a:t>
            </a:r>
            <a:r>
              <a:rPr sz="1400" spc="-185" dirty="0">
                <a:latin typeface="Microsoft Sans Serif"/>
                <a:cs typeface="Microsoft Sans Serif"/>
              </a:rPr>
              <a:t>мма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о</a:t>
            </a:r>
            <a:r>
              <a:rPr sz="1400" spc="-140" dirty="0">
                <a:latin typeface="Microsoft Sans Serif"/>
                <a:cs typeface="Microsoft Sans Serif"/>
              </a:rPr>
              <a:t>бесп</a:t>
            </a:r>
            <a:r>
              <a:rPr sz="1400" spc="-155" dirty="0">
                <a:latin typeface="Microsoft Sans Serif"/>
                <a:cs typeface="Microsoft Sans Serif"/>
              </a:rPr>
              <a:t>е</a:t>
            </a:r>
            <a:r>
              <a:rPr sz="1400" spc="-150" dirty="0">
                <a:latin typeface="Microsoft Sans Serif"/>
                <a:cs typeface="Microsoft Sans Serif"/>
              </a:rPr>
              <a:t>чен</a:t>
            </a:r>
            <a:r>
              <a:rPr sz="1400" spc="-145" dirty="0">
                <a:latin typeface="Microsoft Sans Serif"/>
                <a:cs typeface="Microsoft Sans Serif"/>
              </a:rPr>
              <a:t>а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мет</a:t>
            </a:r>
            <a:r>
              <a:rPr sz="1400" spc="-160" dirty="0">
                <a:latin typeface="Microsoft Sans Serif"/>
                <a:cs typeface="Microsoft Sans Serif"/>
              </a:rPr>
              <a:t>о</a:t>
            </a:r>
            <a:r>
              <a:rPr sz="1400" spc="-145" dirty="0">
                <a:latin typeface="Microsoft Sans Serif"/>
                <a:cs typeface="Microsoft Sans Serif"/>
              </a:rPr>
              <a:t>ди</a:t>
            </a:r>
            <a:r>
              <a:rPr sz="1400" spc="-165" dirty="0">
                <a:latin typeface="Microsoft Sans Serif"/>
                <a:cs typeface="Microsoft Sans Serif"/>
              </a:rPr>
              <a:t>ческим</a:t>
            </a:r>
            <a:r>
              <a:rPr sz="1400" spc="-160" dirty="0">
                <a:latin typeface="Microsoft Sans Serif"/>
                <a:cs typeface="Microsoft Sans Serif"/>
              </a:rPr>
              <a:t>и</a:t>
            </a:r>
            <a:r>
              <a:rPr sz="1400" spc="-9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наглядно</a:t>
            </a:r>
            <a:r>
              <a:rPr sz="1400" spc="-75" dirty="0">
                <a:latin typeface="Microsoft Sans Serif"/>
                <a:cs typeface="Microsoft Sans Serif"/>
              </a:rPr>
              <a:t>-  </a:t>
            </a:r>
            <a:r>
              <a:rPr sz="1400" spc="-145" dirty="0">
                <a:latin typeface="Microsoft Sans Serif"/>
                <a:cs typeface="Microsoft Sans Serif"/>
              </a:rPr>
              <a:t>ди</a:t>
            </a:r>
            <a:r>
              <a:rPr sz="1400" spc="-150" dirty="0">
                <a:latin typeface="Microsoft Sans Serif"/>
                <a:cs typeface="Microsoft Sans Serif"/>
              </a:rPr>
              <a:t>дакти</a:t>
            </a:r>
            <a:r>
              <a:rPr sz="1400" spc="-165" dirty="0">
                <a:latin typeface="Microsoft Sans Serif"/>
                <a:cs typeface="Microsoft Sans Serif"/>
              </a:rPr>
              <a:t>ческим</a:t>
            </a:r>
            <a:r>
              <a:rPr sz="1400" spc="-160" dirty="0">
                <a:latin typeface="Microsoft Sans Serif"/>
                <a:cs typeface="Microsoft Sans Serif"/>
              </a:rPr>
              <a:t>и</a:t>
            </a:r>
            <a:r>
              <a:rPr sz="1400" spc="-9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пос</a:t>
            </a:r>
            <a:r>
              <a:rPr sz="1400" spc="-155" dirty="0">
                <a:latin typeface="Microsoft Sans Serif"/>
                <a:cs typeface="Microsoft Sans Serif"/>
              </a:rPr>
              <a:t>о</a:t>
            </a:r>
            <a:r>
              <a:rPr sz="1400" spc="-145" dirty="0">
                <a:latin typeface="Microsoft Sans Serif"/>
                <a:cs typeface="Microsoft Sans Serif"/>
              </a:rPr>
              <a:t>би</a:t>
            </a:r>
            <a:r>
              <a:rPr sz="1400" spc="-175" dirty="0">
                <a:latin typeface="Microsoft Sans Serif"/>
                <a:cs typeface="Microsoft Sans Serif"/>
              </a:rPr>
              <a:t>ям</a:t>
            </a:r>
            <a:r>
              <a:rPr sz="1400" spc="-150" dirty="0">
                <a:latin typeface="Microsoft Sans Serif"/>
                <a:cs typeface="Microsoft Sans Serif"/>
              </a:rPr>
              <a:t>и</a:t>
            </a:r>
            <a:r>
              <a:rPr sz="1400" spc="-70" dirty="0"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6636" y="2566416"/>
            <a:ext cx="8147050" cy="51435"/>
          </a:xfrm>
          <a:custGeom>
            <a:avLst/>
            <a:gdLst/>
            <a:ahLst/>
            <a:cxnLst/>
            <a:rect l="l" t="t" r="r" b="b"/>
            <a:pathLst>
              <a:path w="8147050" h="51435">
                <a:moveTo>
                  <a:pt x="0" y="50926"/>
                </a:moveTo>
                <a:lnTo>
                  <a:pt x="8146542" y="0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1484" y="1894332"/>
            <a:ext cx="5652770" cy="672465"/>
          </a:xfrm>
          <a:custGeom>
            <a:avLst/>
            <a:gdLst/>
            <a:ahLst/>
            <a:cxnLst/>
            <a:rect l="l" t="t" r="r" b="b"/>
            <a:pathLst>
              <a:path w="5652770" h="672464">
                <a:moveTo>
                  <a:pt x="5652516" y="0"/>
                </a:moveTo>
                <a:lnTo>
                  <a:pt x="336041" y="0"/>
                </a:lnTo>
                <a:lnTo>
                  <a:pt x="0" y="336042"/>
                </a:lnTo>
                <a:lnTo>
                  <a:pt x="336041" y="672084"/>
                </a:lnTo>
                <a:lnTo>
                  <a:pt x="5652516" y="672084"/>
                </a:lnTo>
                <a:lnTo>
                  <a:pt x="5652516" y="0"/>
                </a:lnTo>
                <a:close/>
              </a:path>
            </a:pathLst>
          </a:custGeom>
          <a:solidFill>
            <a:srgbClr val="9685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83410" y="802335"/>
            <a:ext cx="533971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20" dirty="0">
                <a:solidFill>
                  <a:srgbClr val="C00000"/>
                </a:solidFill>
              </a:rPr>
              <a:t>Художественно-эстетическое</a:t>
            </a:r>
            <a:r>
              <a:rPr sz="2100" spc="-60" dirty="0">
                <a:solidFill>
                  <a:srgbClr val="C00000"/>
                </a:solidFill>
              </a:rPr>
              <a:t> </a:t>
            </a:r>
            <a:r>
              <a:rPr sz="2100" spc="-204" dirty="0">
                <a:solidFill>
                  <a:srgbClr val="C00000"/>
                </a:solidFill>
              </a:rPr>
              <a:t>развитие.</a:t>
            </a:r>
            <a:r>
              <a:rPr sz="2100" spc="-55" dirty="0">
                <a:solidFill>
                  <a:srgbClr val="C00000"/>
                </a:solidFill>
              </a:rPr>
              <a:t> </a:t>
            </a:r>
            <a:r>
              <a:rPr sz="2100" spc="-300" dirty="0">
                <a:solidFill>
                  <a:srgbClr val="C00000"/>
                </a:solidFill>
              </a:rPr>
              <a:t>ФОП</a:t>
            </a:r>
            <a:r>
              <a:rPr sz="2100" spc="-114" dirty="0">
                <a:solidFill>
                  <a:srgbClr val="C00000"/>
                </a:solidFill>
              </a:rPr>
              <a:t> </a:t>
            </a:r>
            <a:r>
              <a:rPr sz="2100" spc="-280" dirty="0">
                <a:solidFill>
                  <a:srgbClr val="C00000"/>
                </a:solidFill>
              </a:rPr>
              <a:t>ДО</a:t>
            </a:r>
            <a:endParaRPr sz="21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4859" y="1709927"/>
            <a:ext cx="352044" cy="3520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10716" y="3388867"/>
            <a:ext cx="141668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220" dirty="0">
                <a:latin typeface="Microsoft Sans Serif"/>
                <a:cs typeface="Microsoft Sans Serif"/>
              </a:rPr>
              <a:t>С</a:t>
            </a:r>
            <a:r>
              <a:rPr sz="1700" spc="-70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4</a:t>
            </a:r>
            <a:r>
              <a:rPr sz="1700" spc="-105" dirty="0">
                <a:latin typeface="Microsoft Sans Serif"/>
                <a:cs typeface="Microsoft Sans Serif"/>
              </a:rPr>
              <a:t>-</a:t>
            </a:r>
            <a:r>
              <a:rPr sz="1700" spc="-155" dirty="0">
                <a:latin typeface="Microsoft Sans Serif"/>
                <a:cs typeface="Microsoft Sans Serif"/>
              </a:rPr>
              <a:t>х</a:t>
            </a:r>
            <a:r>
              <a:rPr sz="1700" spc="-85" dirty="0">
                <a:latin typeface="Microsoft Sans Serif"/>
                <a:cs typeface="Microsoft Sans Serif"/>
              </a:rPr>
              <a:t> </a:t>
            </a:r>
            <a:r>
              <a:rPr sz="1700" spc="-185" dirty="0">
                <a:latin typeface="Microsoft Sans Serif"/>
                <a:cs typeface="Microsoft Sans Serif"/>
              </a:rPr>
              <a:t>д</a:t>
            </a:r>
            <a:r>
              <a:rPr sz="1700" spc="-170" dirty="0">
                <a:latin typeface="Microsoft Sans Serif"/>
                <a:cs typeface="Microsoft Sans Serif"/>
              </a:rPr>
              <a:t>о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5</a:t>
            </a:r>
            <a:r>
              <a:rPr sz="1700" spc="-105" dirty="0">
                <a:latin typeface="Microsoft Sans Serif"/>
                <a:cs typeface="Microsoft Sans Serif"/>
              </a:rPr>
              <a:t>-</a:t>
            </a:r>
            <a:r>
              <a:rPr sz="1700" spc="-145" dirty="0">
                <a:latin typeface="Microsoft Sans Serif"/>
                <a:cs typeface="Microsoft Sans Serif"/>
              </a:rPr>
              <a:t>т</a:t>
            </a:r>
            <a:r>
              <a:rPr sz="1700" spc="-170" dirty="0">
                <a:latin typeface="Microsoft Sans Serif"/>
                <a:cs typeface="Microsoft Sans Serif"/>
              </a:rPr>
              <a:t>и</a:t>
            </a:r>
            <a:r>
              <a:rPr sz="1700" spc="-90" dirty="0">
                <a:latin typeface="Microsoft Sans Serif"/>
                <a:cs typeface="Microsoft Sans Serif"/>
              </a:rPr>
              <a:t> </a:t>
            </a:r>
            <a:r>
              <a:rPr sz="1700" spc="-155" dirty="0">
                <a:latin typeface="Microsoft Sans Serif"/>
                <a:cs typeface="Microsoft Sans Serif"/>
              </a:rPr>
              <a:t>лет</a:t>
            </a:r>
            <a:endParaRPr sz="17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67739" y="3336035"/>
            <a:ext cx="352425" cy="830580"/>
            <a:chOff x="967739" y="3336035"/>
            <a:chExt cx="352425" cy="83058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739" y="3336035"/>
              <a:ext cx="352044" cy="3520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739" y="3814571"/>
              <a:ext cx="352044" cy="35204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227531" y="2173351"/>
            <a:ext cx="1685289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245" dirty="0">
                <a:latin typeface="Microsoft Sans Serif"/>
                <a:cs typeface="Microsoft Sans Serif"/>
              </a:rPr>
              <a:t>О</a:t>
            </a:r>
            <a:r>
              <a:rPr sz="1700" spc="-140" dirty="0">
                <a:latin typeface="Microsoft Sans Serif"/>
                <a:cs typeface="Microsoft Sans Serif"/>
              </a:rPr>
              <a:t>т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1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35" dirty="0">
                <a:latin typeface="Microsoft Sans Serif"/>
                <a:cs typeface="Microsoft Sans Serif"/>
              </a:rPr>
              <a:t>г</a:t>
            </a:r>
            <a:r>
              <a:rPr sz="1700" spc="-185" dirty="0">
                <a:latin typeface="Microsoft Sans Serif"/>
                <a:cs typeface="Microsoft Sans Serif"/>
              </a:rPr>
              <a:t>од</a:t>
            </a:r>
            <a:r>
              <a:rPr sz="1700" spc="-170" dirty="0">
                <a:latin typeface="Microsoft Sans Serif"/>
                <a:cs typeface="Microsoft Sans Serif"/>
              </a:rPr>
              <a:t>а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85" dirty="0">
                <a:latin typeface="Microsoft Sans Serif"/>
                <a:cs typeface="Microsoft Sans Serif"/>
              </a:rPr>
              <a:t>д</a:t>
            </a:r>
            <a:r>
              <a:rPr sz="1700" spc="-170" dirty="0">
                <a:latin typeface="Microsoft Sans Serif"/>
                <a:cs typeface="Microsoft Sans Serif"/>
              </a:rPr>
              <a:t>о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2</a:t>
            </a:r>
            <a:r>
              <a:rPr sz="1700" spc="-105" dirty="0">
                <a:latin typeface="Microsoft Sans Serif"/>
                <a:cs typeface="Microsoft Sans Serif"/>
              </a:rPr>
              <a:t>-</a:t>
            </a:r>
            <a:r>
              <a:rPr sz="1700" spc="-155" dirty="0">
                <a:latin typeface="Microsoft Sans Serif"/>
                <a:cs typeface="Microsoft Sans Serif"/>
              </a:rPr>
              <a:t>х</a:t>
            </a:r>
            <a:r>
              <a:rPr sz="1700" spc="-75" dirty="0">
                <a:latin typeface="Microsoft Sans Serif"/>
                <a:cs typeface="Microsoft Sans Serif"/>
              </a:rPr>
              <a:t> </a:t>
            </a:r>
            <a:r>
              <a:rPr sz="1700" spc="-155" dirty="0">
                <a:latin typeface="Microsoft Sans Serif"/>
                <a:cs typeface="Microsoft Sans Serif"/>
              </a:rPr>
              <a:t>лет</a:t>
            </a:r>
            <a:endParaRPr sz="1700">
              <a:latin typeface="Microsoft Sans Serif"/>
              <a:cs typeface="Microsoft Sans Serif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4859" y="2145792"/>
            <a:ext cx="352044" cy="35204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410716" y="2884677"/>
            <a:ext cx="132715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220" dirty="0">
                <a:latin typeface="Microsoft Sans Serif"/>
                <a:cs typeface="Microsoft Sans Serif"/>
              </a:rPr>
              <a:t>С</a:t>
            </a:r>
            <a:r>
              <a:rPr sz="1700" spc="-70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2</a:t>
            </a:r>
            <a:r>
              <a:rPr sz="1700" spc="-105" dirty="0">
                <a:latin typeface="Microsoft Sans Serif"/>
                <a:cs typeface="Microsoft Sans Serif"/>
              </a:rPr>
              <a:t>-</a:t>
            </a:r>
            <a:r>
              <a:rPr sz="1700" spc="-155" dirty="0">
                <a:latin typeface="Microsoft Sans Serif"/>
                <a:cs typeface="Microsoft Sans Serif"/>
              </a:rPr>
              <a:t>х</a:t>
            </a:r>
            <a:r>
              <a:rPr sz="1700" spc="-85" dirty="0">
                <a:latin typeface="Microsoft Sans Serif"/>
                <a:cs typeface="Microsoft Sans Serif"/>
              </a:rPr>
              <a:t> </a:t>
            </a:r>
            <a:r>
              <a:rPr sz="1700" spc="-185" dirty="0">
                <a:latin typeface="Microsoft Sans Serif"/>
                <a:cs typeface="Microsoft Sans Serif"/>
              </a:rPr>
              <a:t>д</a:t>
            </a:r>
            <a:r>
              <a:rPr sz="1700" spc="-170" dirty="0">
                <a:latin typeface="Microsoft Sans Serif"/>
                <a:cs typeface="Microsoft Sans Serif"/>
              </a:rPr>
              <a:t>о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3</a:t>
            </a:r>
            <a:r>
              <a:rPr sz="1700" spc="-105" dirty="0">
                <a:latin typeface="Microsoft Sans Serif"/>
                <a:cs typeface="Microsoft Sans Serif"/>
              </a:rPr>
              <a:t>-</a:t>
            </a:r>
            <a:r>
              <a:rPr sz="1700" spc="-155" dirty="0">
                <a:latin typeface="Microsoft Sans Serif"/>
                <a:cs typeface="Microsoft Sans Serif"/>
              </a:rPr>
              <a:t>х</a:t>
            </a:r>
            <a:r>
              <a:rPr sz="1700" spc="-75" dirty="0">
                <a:latin typeface="Microsoft Sans Serif"/>
                <a:cs typeface="Microsoft Sans Serif"/>
              </a:rPr>
              <a:t> </a:t>
            </a:r>
            <a:r>
              <a:rPr sz="1700" spc="-155" dirty="0">
                <a:latin typeface="Microsoft Sans Serif"/>
                <a:cs typeface="Microsoft Sans Serif"/>
              </a:rPr>
              <a:t>лет</a:t>
            </a:r>
            <a:endParaRPr sz="17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38783" y="2857500"/>
            <a:ext cx="381000" cy="1788160"/>
            <a:chOff x="938783" y="2857500"/>
            <a:chExt cx="381000" cy="178816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739" y="2857500"/>
              <a:ext cx="352044" cy="350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8783" y="4293108"/>
              <a:ext cx="352044" cy="35204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405255" y="3863136"/>
            <a:ext cx="1506855" cy="743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220" dirty="0">
                <a:latin typeface="Microsoft Sans Serif"/>
                <a:cs typeface="Microsoft Sans Serif"/>
              </a:rPr>
              <a:t>С</a:t>
            </a:r>
            <a:r>
              <a:rPr sz="1700" spc="-70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5</a:t>
            </a:r>
            <a:r>
              <a:rPr sz="1700" spc="-105" dirty="0">
                <a:latin typeface="Microsoft Sans Serif"/>
                <a:cs typeface="Microsoft Sans Serif"/>
              </a:rPr>
              <a:t>-</a:t>
            </a:r>
            <a:r>
              <a:rPr sz="1700" spc="-145" dirty="0">
                <a:latin typeface="Microsoft Sans Serif"/>
                <a:cs typeface="Microsoft Sans Serif"/>
              </a:rPr>
              <a:t>т</a:t>
            </a:r>
            <a:r>
              <a:rPr sz="1700" spc="-170" dirty="0">
                <a:latin typeface="Microsoft Sans Serif"/>
                <a:cs typeface="Microsoft Sans Serif"/>
              </a:rPr>
              <a:t>и</a:t>
            </a:r>
            <a:r>
              <a:rPr sz="1700" spc="-90" dirty="0">
                <a:latin typeface="Microsoft Sans Serif"/>
                <a:cs typeface="Microsoft Sans Serif"/>
              </a:rPr>
              <a:t> </a:t>
            </a:r>
            <a:r>
              <a:rPr sz="1700" spc="-185" dirty="0">
                <a:latin typeface="Microsoft Sans Serif"/>
                <a:cs typeface="Microsoft Sans Serif"/>
              </a:rPr>
              <a:t>д</a:t>
            </a:r>
            <a:r>
              <a:rPr sz="1700" spc="-170" dirty="0">
                <a:latin typeface="Microsoft Sans Serif"/>
                <a:cs typeface="Microsoft Sans Serif"/>
              </a:rPr>
              <a:t>о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6</a:t>
            </a:r>
            <a:r>
              <a:rPr sz="1700" spc="-105" dirty="0">
                <a:latin typeface="Microsoft Sans Serif"/>
                <a:cs typeface="Microsoft Sans Serif"/>
              </a:rPr>
              <a:t>-</a:t>
            </a:r>
            <a:r>
              <a:rPr sz="1700" spc="-145" dirty="0">
                <a:latin typeface="Microsoft Sans Serif"/>
                <a:cs typeface="Microsoft Sans Serif"/>
              </a:rPr>
              <a:t>т</a:t>
            </a:r>
            <a:r>
              <a:rPr sz="1700" spc="-170" dirty="0">
                <a:latin typeface="Microsoft Sans Serif"/>
                <a:cs typeface="Microsoft Sans Serif"/>
              </a:rPr>
              <a:t>и</a:t>
            </a:r>
            <a:r>
              <a:rPr sz="1700" spc="-90" dirty="0">
                <a:latin typeface="Microsoft Sans Serif"/>
                <a:cs typeface="Microsoft Sans Serif"/>
              </a:rPr>
              <a:t> </a:t>
            </a:r>
            <a:r>
              <a:rPr sz="1700" spc="-155" dirty="0">
                <a:latin typeface="Microsoft Sans Serif"/>
                <a:cs typeface="Microsoft Sans Serif"/>
              </a:rPr>
              <a:t>лет</a:t>
            </a:r>
            <a:endParaRPr sz="17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700" spc="-220" dirty="0">
                <a:latin typeface="Microsoft Sans Serif"/>
                <a:cs typeface="Microsoft Sans Serif"/>
              </a:rPr>
              <a:t>С</a:t>
            </a:r>
            <a:r>
              <a:rPr sz="1700" spc="-70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6</a:t>
            </a:r>
            <a:r>
              <a:rPr sz="1700" spc="-105" dirty="0">
                <a:latin typeface="Microsoft Sans Serif"/>
                <a:cs typeface="Microsoft Sans Serif"/>
              </a:rPr>
              <a:t>-</a:t>
            </a:r>
            <a:r>
              <a:rPr sz="1700" spc="-145" dirty="0">
                <a:latin typeface="Microsoft Sans Serif"/>
                <a:cs typeface="Microsoft Sans Serif"/>
              </a:rPr>
              <a:t>т</a:t>
            </a:r>
            <a:r>
              <a:rPr sz="1700" spc="-170" dirty="0">
                <a:latin typeface="Microsoft Sans Serif"/>
                <a:cs typeface="Microsoft Sans Serif"/>
              </a:rPr>
              <a:t>и</a:t>
            </a:r>
            <a:r>
              <a:rPr sz="1700" spc="-90" dirty="0">
                <a:latin typeface="Microsoft Sans Serif"/>
                <a:cs typeface="Microsoft Sans Serif"/>
              </a:rPr>
              <a:t> </a:t>
            </a:r>
            <a:r>
              <a:rPr sz="1700" spc="-185" dirty="0">
                <a:latin typeface="Microsoft Sans Serif"/>
                <a:cs typeface="Microsoft Sans Serif"/>
              </a:rPr>
              <a:t>д</a:t>
            </a:r>
            <a:r>
              <a:rPr sz="1700" spc="-170" dirty="0">
                <a:latin typeface="Microsoft Sans Serif"/>
                <a:cs typeface="Microsoft Sans Serif"/>
              </a:rPr>
              <a:t>о</a:t>
            </a:r>
            <a:r>
              <a:rPr sz="1700" spc="-80" dirty="0">
                <a:latin typeface="Microsoft Sans Serif"/>
                <a:cs typeface="Microsoft Sans Serif"/>
              </a:rPr>
              <a:t> </a:t>
            </a:r>
            <a:r>
              <a:rPr sz="1700" spc="-165" dirty="0">
                <a:latin typeface="Microsoft Sans Serif"/>
                <a:cs typeface="Microsoft Sans Serif"/>
              </a:rPr>
              <a:t>7</a:t>
            </a:r>
            <a:r>
              <a:rPr sz="1700" spc="-105" dirty="0">
                <a:latin typeface="Microsoft Sans Serif"/>
                <a:cs typeface="Microsoft Sans Serif"/>
              </a:rPr>
              <a:t>-</a:t>
            </a:r>
            <a:r>
              <a:rPr sz="1700" spc="-145" dirty="0">
                <a:latin typeface="Microsoft Sans Serif"/>
                <a:cs typeface="Microsoft Sans Serif"/>
              </a:rPr>
              <a:t>т</a:t>
            </a:r>
            <a:r>
              <a:rPr sz="1700" spc="-170" dirty="0">
                <a:latin typeface="Microsoft Sans Serif"/>
                <a:cs typeface="Microsoft Sans Serif"/>
              </a:rPr>
              <a:t>и</a:t>
            </a:r>
            <a:r>
              <a:rPr sz="1700" spc="-90" dirty="0">
                <a:latin typeface="Microsoft Sans Serif"/>
                <a:cs typeface="Microsoft Sans Serif"/>
              </a:rPr>
              <a:t> </a:t>
            </a:r>
            <a:r>
              <a:rPr sz="1700" spc="-155" dirty="0">
                <a:latin typeface="Microsoft Sans Serif"/>
                <a:cs typeface="Microsoft Sans Serif"/>
              </a:rPr>
              <a:t>лет</a:t>
            </a:r>
            <a:endParaRPr sz="1700">
              <a:latin typeface="Microsoft Sans Serif"/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49744" y="2694368"/>
            <a:ext cx="7940675" cy="2195195"/>
            <a:chOff x="749744" y="2694368"/>
            <a:chExt cx="7940675" cy="219519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1284" y="2900171"/>
              <a:ext cx="146303" cy="1402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1284" y="3208019"/>
              <a:ext cx="146303" cy="1402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1284" y="3532631"/>
              <a:ext cx="146303" cy="1402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1284" y="3842003"/>
              <a:ext cx="146303" cy="14020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62761" y="2707385"/>
              <a:ext cx="7914640" cy="2169160"/>
            </a:xfrm>
            <a:custGeom>
              <a:avLst/>
              <a:gdLst/>
              <a:ahLst/>
              <a:cxnLst/>
              <a:rect l="l" t="t" r="r" b="b"/>
              <a:pathLst>
                <a:path w="7914640" h="2169160">
                  <a:moveTo>
                    <a:pt x="0" y="361441"/>
                  </a:moveTo>
                  <a:lnTo>
                    <a:pt x="3299" y="312391"/>
                  </a:lnTo>
                  <a:lnTo>
                    <a:pt x="12911" y="265347"/>
                  </a:lnTo>
                  <a:lnTo>
                    <a:pt x="28404" y="220741"/>
                  </a:lnTo>
                  <a:lnTo>
                    <a:pt x="49347" y="179004"/>
                  </a:lnTo>
                  <a:lnTo>
                    <a:pt x="75311" y="140564"/>
                  </a:lnTo>
                  <a:lnTo>
                    <a:pt x="105865" y="105854"/>
                  </a:lnTo>
                  <a:lnTo>
                    <a:pt x="140578" y="75303"/>
                  </a:lnTo>
                  <a:lnTo>
                    <a:pt x="179019" y="49341"/>
                  </a:lnTo>
                  <a:lnTo>
                    <a:pt x="220757" y="28400"/>
                  </a:lnTo>
                  <a:lnTo>
                    <a:pt x="265363" y="12909"/>
                  </a:lnTo>
                  <a:lnTo>
                    <a:pt x="312406" y="3299"/>
                  </a:lnTo>
                  <a:lnTo>
                    <a:pt x="361454" y="0"/>
                  </a:lnTo>
                  <a:lnTo>
                    <a:pt x="7552690" y="0"/>
                  </a:lnTo>
                  <a:lnTo>
                    <a:pt x="7601740" y="3299"/>
                  </a:lnTo>
                  <a:lnTo>
                    <a:pt x="7648784" y="12909"/>
                  </a:lnTo>
                  <a:lnTo>
                    <a:pt x="7693390" y="28400"/>
                  </a:lnTo>
                  <a:lnTo>
                    <a:pt x="7735127" y="49341"/>
                  </a:lnTo>
                  <a:lnTo>
                    <a:pt x="7773567" y="75303"/>
                  </a:lnTo>
                  <a:lnTo>
                    <a:pt x="7808277" y="105854"/>
                  </a:lnTo>
                  <a:lnTo>
                    <a:pt x="7838828" y="140564"/>
                  </a:lnTo>
                  <a:lnTo>
                    <a:pt x="7864790" y="179004"/>
                  </a:lnTo>
                  <a:lnTo>
                    <a:pt x="7885731" y="220741"/>
                  </a:lnTo>
                  <a:lnTo>
                    <a:pt x="7901222" y="265347"/>
                  </a:lnTo>
                  <a:lnTo>
                    <a:pt x="7910832" y="312391"/>
                  </a:lnTo>
                  <a:lnTo>
                    <a:pt x="7914132" y="361441"/>
                  </a:lnTo>
                  <a:lnTo>
                    <a:pt x="7914132" y="1807197"/>
                  </a:lnTo>
                  <a:lnTo>
                    <a:pt x="7910832" y="1856245"/>
                  </a:lnTo>
                  <a:lnTo>
                    <a:pt x="7901222" y="1903288"/>
                  </a:lnTo>
                  <a:lnTo>
                    <a:pt x="7885731" y="1947894"/>
                  </a:lnTo>
                  <a:lnTo>
                    <a:pt x="7864790" y="1989632"/>
                  </a:lnTo>
                  <a:lnTo>
                    <a:pt x="7838828" y="2028073"/>
                  </a:lnTo>
                  <a:lnTo>
                    <a:pt x="7808277" y="2062786"/>
                  </a:lnTo>
                  <a:lnTo>
                    <a:pt x="7773567" y="2093340"/>
                  </a:lnTo>
                  <a:lnTo>
                    <a:pt x="7735127" y="2119304"/>
                  </a:lnTo>
                  <a:lnTo>
                    <a:pt x="7693390" y="2140247"/>
                  </a:lnTo>
                  <a:lnTo>
                    <a:pt x="7648784" y="2155740"/>
                  </a:lnTo>
                  <a:lnTo>
                    <a:pt x="7601740" y="2165352"/>
                  </a:lnTo>
                  <a:lnTo>
                    <a:pt x="7552690" y="2168652"/>
                  </a:lnTo>
                  <a:lnTo>
                    <a:pt x="361454" y="2168652"/>
                  </a:lnTo>
                  <a:lnTo>
                    <a:pt x="312406" y="2165352"/>
                  </a:lnTo>
                  <a:lnTo>
                    <a:pt x="265363" y="2155740"/>
                  </a:lnTo>
                  <a:lnTo>
                    <a:pt x="220757" y="2140247"/>
                  </a:lnTo>
                  <a:lnTo>
                    <a:pt x="179019" y="2119304"/>
                  </a:lnTo>
                  <a:lnTo>
                    <a:pt x="140578" y="2093340"/>
                  </a:lnTo>
                  <a:lnTo>
                    <a:pt x="105865" y="2062786"/>
                  </a:lnTo>
                  <a:lnTo>
                    <a:pt x="75311" y="2028073"/>
                  </a:lnTo>
                  <a:lnTo>
                    <a:pt x="49347" y="1989632"/>
                  </a:lnTo>
                  <a:lnTo>
                    <a:pt x="28404" y="1947894"/>
                  </a:lnTo>
                  <a:lnTo>
                    <a:pt x="12911" y="1903288"/>
                  </a:lnTo>
                  <a:lnTo>
                    <a:pt x="3299" y="1856245"/>
                  </a:lnTo>
                  <a:lnTo>
                    <a:pt x="0" y="1807197"/>
                  </a:lnTo>
                  <a:lnTo>
                    <a:pt x="0" y="36144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1284" y="4462272"/>
              <a:ext cx="146303" cy="140208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62711" y="1285494"/>
            <a:ext cx="6868159" cy="920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0" dirty="0">
                <a:latin typeface="Arial"/>
                <a:cs typeface="Arial"/>
              </a:rPr>
              <a:t>За</a:t>
            </a:r>
            <a:r>
              <a:rPr sz="1800" b="1" spc="-220" dirty="0">
                <a:latin typeface="Arial"/>
                <a:cs typeface="Arial"/>
              </a:rPr>
              <a:t>д</a:t>
            </a:r>
            <a:r>
              <a:rPr sz="1800" b="1" spc="-190" dirty="0">
                <a:latin typeface="Arial"/>
                <a:cs typeface="Arial"/>
              </a:rPr>
              <a:t>а</a:t>
            </a:r>
            <a:r>
              <a:rPr sz="1800" b="1" spc="-200" dirty="0">
                <a:latin typeface="Arial"/>
                <a:cs typeface="Arial"/>
              </a:rPr>
              <a:t>чи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200" dirty="0">
                <a:latin typeface="Arial"/>
                <a:cs typeface="Arial"/>
              </a:rPr>
              <a:t>и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spc="-195" dirty="0">
                <a:latin typeface="Arial"/>
                <a:cs typeface="Arial"/>
              </a:rPr>
              <a:t>со</a:t>
            </a:r>
            <a:r>
              <a:rPr sz="1800" b="1" spc="-220" dirty="0">
                <a:latin typeface="Arial"/>
                <a:cs typeface="Arial"/>
              </a:rPr>
              <a:t>д</a:t>
            </a:r>
            <a:r>
              <a:rPr sz="1800" b="1" spc="-190" dirty="0">
                <a:latin typeface="Arial"/>
                <a:cs typeface="Arial"/>
              </a:rPr>
              <a:t>е</a:t>
            </a:r>
            <a:r>
              <a:rPr sz="1800" b="1" spc="-210" dirty="0">
                <a:latin typeface="Arial"/>
                <a:cs typeface="Arial"/>
              </a:rPr>
              <a:t>р</a:t>
            </a:r>
            <a:r>
              <a:rPr sz="1800" b="1" spc="-235" dirty="0">
                <a:latin typeface="Arial"/>
                <a:cs typeface="Arial"/>
              </a:rPr>
              <a:t>ж</a:t>
            </a:r>
            <a:r>
              <a:rPr sz="1800" b="1" spc="-195" dirty="0">
                <a:latin typeface="Arial"/>
                <a:cs typeface="Arial"/>
              </a:rPr>
              <a:t>а</a:t>
            </a:r>
            <a:r>
              <a:rPr sz="1800" b="1" spc="-204" dirty="0">
                <a:latin typeface="Arial"/>
                <a:cs typeface="Arial"/>
              </a:rPr>
              <a:t>ни</a:t>
            </a:r>
            <a:r>
              <a:rPr sz="1800" b="1" spc="-185" dirty="0">
                <a:latin typeface="Arial"/>
                <a:cs typeface="Arial"/>
              </a:rPr>
              <a:t>е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200" dirty="0">
                <a:latin typeface="Arial"/>
                <a:cs typeface="Arial"/>
              </a:rPr>
              <a:t>обр</a:t>
            </a:r>
            <a:r>
              <a:rPr sz="1800" b="1" spc="-190" dirty="0">
                <a:latin typeface="Arial"/>
                <a:cs typeface="Arial"/>
              </a:rPr>
              <a:t>азова</a:t>
            </a:r>
            <a:r>
              <a:rPr sz="1800" b="1" spc="-170" dirty="0">
                <a:latin typeface="Arial"/>
                <a:cs typeface="Arial"/>
              </a:rPr>
              <a:t>т</a:t>
            </a:r>
            <a:r>
              <a:rPr sz="1800" b="1" spc="-190" dirty="0">
                <a:latin typeface="Arial"/>
                <a:cs typeface="Arial"/>
              </a:rPr>
              <a:t>е</a:t>
            </a:r>
            <a:r>
              <a:rPr sz="1800" b="1" spc="-220" dirty="0">
                <a:latin typeface="Arial"/>
                <a:cs typeface="Arial"/>
              </a:rPr>
              <a:t>л</a:t>
            </a:r>
            <a:r>
              <a:rPr sz="1800" b="1" spc="-200" dirty="0">
                <a:latin typeface="Arial"/>
                <a:cs typeface="Arial"/>
              </a:rPr>
              <a:t>ьной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210" dirty="0">
                <a:latin typeface="Arial"/>
                <a:cs typeface="Arial"/>
              </a:rPr>
              <a:t>д</a:t>
            </a:r>
            <a:r>
              <a:rPr sz="1800" b="1" spc="-190" dirty="0">
                <a:latin typeface="Arial"/>
                <a:cs typeface="Arial"/>
              </a:rPr>
              <a:t>е</a:t>
            </a:r>
            <a:r>
              <a:rPr sz="1800" b="1" spc="-180" dirty="0">
                <a:latin typeface="Arial"/>
                <a:cs typeface="Arial"/>
              </a:rPr>
              <a:t>яте</a:t>
            </a:r>
            <a:r>
              <a:rPr sz="1800" b="1" spc="-220" dirty="0">
                <a:latin typeface="Arial"/>
                <a:cs typeface="Arial"/>
              </a:rPr>
              <a:t>л</a:t>
            </a:r>
            <a:r>
              <a:rPr sz="1800" b="1" spc="-195" dirty="0">
                <a:latin typeface="Arial"/>
                <a:cs typeface="Arial"/>
              </a:rPr>
              <a:t>ьнос</a:t>
            </a:r>
            <a:r>
              <a:rPr sz="1800" b="1" spc="-170" dirty="0">
                <a:latin typeface="Arial"/>
                <a:cs typeface="Arial"/>
              </a:rPr>
              <a:t>т</a:t>
            </a:r>
            <a:r>
              <a:rPr sz="1800" b="1" spc="-200" dirty="0">
                <a:latin typeface="Arial"/>
                <a:cs typeface="Arial"/>
              </a:rPr>
              <a:t>и</a:t>
            </a:r>
            <a:endParaRPr sz="1800">
              <a:latin typeface="Arial"/>
              <a:cs typeface="Arial"/>
            </a:endParaRPr>
          </a:p>
          <a:p>
            <a:pPr marL="477520">
              <a:lnSpc>
                <a:spcPts val="1800"/>
              </a:lnSpc>
              <a:spcBef>
                <a:spcPts val="1400"/>
              </a:spcBef>
            </a:pPr>
            <a:r>
              <a:rPr sz="1700" spc="-245" dirty="0">
                <a:latin typeface="Microsoft Sans Serif"/>
                <a:cs typeface="Microsoft Sans Serif"/>
              </a:rPr>
              <a:t>О</a:t>
            </a:r>
            <a:r>
              <a:rPr sz="1700" spc="-140" dirty="0">
                <a:latin typeface="Microsoft Sans Serif"/>
                <a:cs typeface="Microsoft Sans Serif"/>
              </a:rPr>
              <a:t>т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2</a:t>
            </a:r>
            <a:r>
              <a:rPr sz="1700" spc="-105" dirty="0">
                <a:latin typeface="Microsoft Sans Serif"/>
                <a:cs typeface="Microsoft Sans Serif"/>
              </a:rPr>
              <a:t>-</a:t>
            </a:r>
            <a:r>
              <a:rPr sz="1700" spc="-155" dirty="0">
                <a:latin typeface="Microsoft Sans Serif"/>
                <a:cs typeface="Microsoft Sans Serif"/>
              </a:rPr>
              <a:t>х</a:t>
            </a:r>
            <a:r>
              <a:rPr sz="1700" spc="-75" dirty="0">
                <a:latin typeface="Microsoft Sans Serif"/>
                <a:cs typeface="Microsoft Sans Serif"/>
              </a:rPr>
              <a:t> </a:t>
            </a:r>
            <a:r>
              <a:rPr sz="1700" spc="-180" dirty="0">
                <a:latin typeface="Microsoft Sans Serif"/>
                <a:cs typeface="Microsoft Sans Serif"/>
              </a:rPr>
              <a:t>месяцев</a:t>
            </a:r>
            <a:r>
              <a:rPr sz="1700" spc="-90" dirty="0">
                <a:latin typeface="Microsoft Sans Serif"/>
                <a:cs typeface="Microsoft Sans Serif"/>
              </a:rPr>
              <a:t> </a:t>
            </a:r>
            <a:r>
              <a:rPr sz="1700" spc="-185" dirty="0">
                <a:latin typeface="Microsoft Sans Serif"/>
                <a:cs typeface="Microsoft Sans Serif"/>
              </a:rPr>
              <a:t>д</a:t>
            </a:r>
            <a:r>
              <a:rPr sz="1700" spc="-170" dirty="0">
                <a:latin typeface="Microsoft Sans Serif"/>
                <a:cs typeface="Microsoft Sans Serif"/>
              </a:rPr>
              <a:t>о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70" dirty="0">
                <a:latin typeface="Microsoft Sans Serif"/>
                <a:cs typeface="Microsoft Sans Serif"/>
              </a:rPr>
              <a:t>1</a:t>
            </a:r>
            <a:r>
              <a:rPr sz="1700" spc="-65" dirty="0">
                <a:latin typeface="Microsoft Sans Serif"/>
                <a:cs typeface="Microsoft Sans Serif"/>
              </a:rPr>
              <a:t> </a:t>
            </a:r>
            <a:r>
              <a:rPr sz="1700" spc="-135" dirty="0">
                <a:latin typeface="Microsoft Sans Serif"/>
                <a:cs typeface="Microsoft Sans Serif"/>
              </a:rPr>
              <a:t>г</a:t>
            </a:r>
            <a:r>
              <a:rPr sz="1700" spc="-180" dirty="0">
                <a:latin typeface="Microsoft Sans Serif"/>
                <a:cs typeface="Microsoft Sans Serif"/>
              </a:rPr>
              <a:t>о</a:t>
            </a:r>
            <a:r>
              <a:rPr sz="1700" spc="-175" dirty="0">
                <a:latin typeface="Microsoft Sans Serif"/>
                <a:cs typeface="Microsoft Sans Serif"/>
              </a:rPr>
              <a:t>да</a:t>
            </a:r>
            <a:endParaRPr sz="1700">
              <a:latin typeface="Microsoft Sans Serif"/>
              <a:cs typeface="Microsoft Sans Serif"/>
            </a:endParaRPr>
          </a:p>
          <a:p>
            <a:pPr marL="3319145">
              <a:lnSpc>
                <a:spcPts val="1680"/>
              </a:lnSpc>
            </a:pPr>
            <a:r>
              <a:rPr sz="1600" b="1" spc="-19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600" b="1" spc="-16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00" b="1" spc="-250" dirty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1600" b="1" spc="-16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00" b="1" spc="-185" dirty="0">
                <a:solidFill>
                  <a:srgbClr val="FFFFFF"/>
                </a:solidFill>
                <a:latin typeface="Arial"/>
                <a:cs typeface="Arial"/>
              </a:rPr>
              <a:t>ни</a:t>
            </a:r>
            <a:r>
              <a:rPr sz="1600" b="1" spc="-16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6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FFFFFF"/>
                </a:solidFill>
                <a:latin typeface="Arial"/>
                <a:cs typeface="Arial"/>
              </a:rPr>
              <a:t>задач</a:t>
            </a:r>
            <a:r>
              <a:rPr sz="16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во</a:t>
            </a:r>
            <a:r>
              <a:rPr sz="1600" b="1" spc="-16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питания</a:t>
            </a:r>
            <a:r>
              <a:rPr sz="16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нап</a:t>
            </a: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авлено</a:t>
            </a:r>
            <a:r>
              <a:rPr sz="16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69207" y="2180589"/>
            <a:ext cx="45897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85" dirty="0">
                <a:solidFill>
                  <a:srgbClr val="FFFFFF"/>
                </a:solidFill>
                <a:latin typeface="Arial"/>
                <a:cs typeface="Arial"/>
              </a:rPr>
              <a:t>приобщение</a:t>
            </a: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детей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6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ценностям</a:t>
            </a:r>
            <a:r>
              <a:rPr sz="16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FFFFFF"/>
                </a:solidFill>
                <a:latin typeface="Arial"/>
                <a:cs typeface="Arial"/>
              </a:rPr>
              <a:t>«Культура»,</a:t>
            </a:r>
            <a:r>
              <a:rPr sz="16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FFFFFF"/>
                </a:solidFill>
                <a:latin typeface="Arial"/>
                <a:cs typeface="Arial"/>
              </a:rPr>
              <a:t>«Красота»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25692" y="2739872"/>
            <a:ext cx="2437130" cy="190817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400" b="1" spc="-165" dirty="0">
                <a:latin typeface="Arial"/>
                <a:cs typeface="Arial"/>
              </a:rPr>
              <a:t>При</a:t>
            </a:r>
            <a:r>
              <a:rPr sz="1400" b="1" spc="-150" dirty="0">
                <a:latin typeface="Arial"/>
                <a:cs typeface="Arial"/>
              </a:rPr>
              <a:t>о</a:t>
            </a:r>
            <a:r>
              <a:rPr sz="1400" b="1" spc="-185" dirty="0">
                <a:latin typeface="Arial"/>
                <a:cs typeface="Arial"/>
              </a:rPr>
              <a:t>бщ</a:t>
            </a:r>
            <a:r>
              <a:rPr sz="1400" b="1" spc="-150" dirty="0">
                <a:latin typeface="Arial"/>
                <a:cs typeface="Arial"/>
              </a:rPr>
              <a:t>е</a:t>
            </a:r>
            <a:r>
              <a:rPr sz="1400" b="1" spc="-160" dirty="0">
                <a:latin typeface="Arial"/>
                <a:cs typeface="Arial"/>
              </a:rPr>
              <a:t>н</a:t>
            </a:r>
            <a:r>
              <a:rPr sz="1400" b="1" spc="-170" dirty="0">
                <a:latin typeface="Arial"/>
                <a:cs typeface="Arial"/>
              </a:rPr>
              <a:t>и</a:t>
            </a:r>
            <a:r>
              <a:rPr sz="1400" b="1" spc="-140" dirty="0">
                <a:latin typeface="Arial"/>
                <a:cs typeface="Arial"/>
              </a:rPr>
              <a:t>е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spc="-125" dirty="0">
                <a:latin typeface="Arial"/>
                <a:cs typeface="Arial"/>
              </a:rPr>
              <a:t>к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иск</a:t>
            </a:r>
            <a:r>
              <a:rPr sz="1400" b="1" spc="-150" dirty="0">
                <a:latin typeface="Arial"/>
                <a:cs typeface="Arial"/>
              </a:rPr>
              <a:t>у</a:t>
            </a:r>
            <a:r>
              <a:rPr sz="1400" b="1" spc="-145" dirty="0">
                <a:latin typeface="Arial"/>
                <a:cs typeface="Arial"/>
              </a:rPr>
              <a:t>сс</a:t>
            </a:r>
            <a:r>
              <a:rPr sz="1400" b="1" spc="-140" dirty="0">
                <a:latin typeface="Arial"/>
                <a:cs typeface="Arial"/>
              </a:rPr>
              <a:t>тву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400" b="1" spc="-155" dirty="0">
                <a:latin typeface="Arial"/>
                <a:cs typeface="Arial"/>
              </a:rPr>
              <a:t>Из</a:t>
            </a:r>
            <a:r>
              <a:rPr sz="1400" b="1" spc="-150" dirty="0">
                <a:latin typeface="Arial"/>
                <a:cs typeface="Arial"/>
              </a:rPr>
              <a:t>о</a:t>
            </a:r>
            <a:r>
              <a:rPr sz="1400" b="1" spc="-145" dirty="0">
                <a:latin typeface="Arial"/>
                <a:cs typeface="Arial"/>
              </a:rPr>
              <a:t>бразите</a:t>
            </a:r>
            <a:r>
              <a:rPr sz="1400" b="1" spc="-160" dirty="0">
                <a:latin typeface="Arial"/>
                <a:cs typeface="Arial"/>
              </a:rPr>
              <a:t>ль</a:t>
            </a:r>
            <a:r>
              <a:rPr sz="1400" b="1" spc="-165" dirty="0">
                <a:latin typeface="Arial"/>
                <a:cs typeface="Arial"/>
              </a:rPr>
              <a:t>н</a:t>
            </a:r>
            <a:r>
              <a:rPr sz="1400" b="1" spc="-145" dirty="0">
                <a:latin typeface="Arial"/>
                <a:cs typeface="Arial"/>
              </a:rPr>
              <a:t>а</a:t>
            </a:r>
            <a:r>
              <a:rPr sz="1400" b="1" spc="-150" dirty="0">
                <a:latin typeface="Arial"/>
                <a:cs typeface="Arial"/>
              </a:rPr>
              <a:t>я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деят</a:t>
            </a:r>
            <a:r>
              <a:rPr sz="1400" b="1" spc="-150" dirty="0">
                <a:latin typeface="Arial"/>
                <a:cs typeface="Arial"/>
              </a:rPr>
              <a:t>е</a:t>
            </a:r>
            <a:r>
              <a:rPr sz="1400" b="1" spc="-155" dirty="0">
                <a:latin typeface="Arial"/>
                <a:cs typeface="Arial"/>
              </a:rPr>
              <a:t>льн</a:t>
            </a:r>
            <a:r>
              <a:rPr sz="1400" b="1" spc="-150" dirty="0">
                <a:latin typeface="Arial"/>
                <a:cs typeface="Arial"/>
              </a:rPr>
              <a:t>о</a:t>
            </a:r>
            <a:r>
              <a:rPr sz="1400" b="1" spc="-145" dirty="0">
                <a:latin typeface="Arial"/>
                <a:cs typeface="Arial"/>
              </a:rPr>
              <a:t>с</a:t>
            </a:r>
            <a:r>
              <a:rPr sz="1400" b="1" spc="-140" dirty="0">
                <a:latin typeface="Arial"/>
                <a:cs typeface="Arial"/>
              </a:rPr>
              <a:t>ть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47000"/>
              </a:lnSpc>
            </a:pPr>
            <a:r>
              <a:rPr sz="1400" spc="-160" dirty="0">
                <a:latin typeface="Microsoft Sans Serif"/>
                <a:cs typeface="Microsoft Sans Serif"/>
              </a:rPr>
              <a:t>Констр</a:t>
            </a:r>
            <a:r>
              <a:rPr sz="1400" spc="-145" dirty="0">
                <a:latin typeface="Microsoft Sans Serif"/>
                <a:cs typeface="Microsoft Sans Serif"/>
              </a:rPr>
              <a:t>укт</a:t>
            </a:r>
            <a:r>
              <a:rPr sz="1400" spc="-155" dirty="0">
                <a:latin typeface="Microsoft Sans Serif"/>
                <a:cs typeface="Microsoft Sans Serif"/>
              </a:rPr>
              <a:t>и</a:t>
            </a:r>
            <a:r>
              <a:rPr sz="1400" spc="-140" dirty="0">
                <a:latin typeface="Microsoft Sans Serif"/>
                <a:cs typeface="Microsoft Sans Serif"/>
              </a:rPr>
              <a:t>вн</a:t>
            </a:r>
            <a:r>
              <a:rPr sz="1400" spc="-145" dirty="0">
                <a:latin typeface="Microsoft Sans Serif"/>
                <a:cs typeface="Microsoft Sans Serif"/>
              </a:rPr>
              <a:t>а</a:t>
            </a:r>
            <a:r>
              <a:rPr sz="1400" spc="-135" dirty="0">
                <a:latin typeface="Microsoft Sans Serif"/>
                <a:cs typeface="Microsoft Sans Serif"/>
              </a:rPr>
              <a:t>я</a:t>
            </a:r>
            <a:r>
              <a:rPr sz="1400" spc="-75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деят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20" dirty="0">
                <a:latin typeface="Microsoft Sans Serif"/>
                <a:cs typeface="Microsoft Sans Serif"/>
              </a:rPr>
              <a:t>льность  </a:t>
            </a:r>
            <a:r>
              <a:rPr sz="1400" spc="-170" dirty="0">
                <a:latin typeface="Microsoft Sans Serif"/>
                <a:cs typeface="Microsoft Sans Serif"/>
              </a:rPr>
              <a:t>Музыка</a:t>
            </a:r>
            <a:r>
              <a:rPr sz="1400" spc="-145" dirty="0">
                <a:latin typeface="Microsoft Sans Serif"/>
                <a:cs typeface="Microsoft Sans Serif"/>
              </a:rPr>
              <a:t>льна</a:t>
            </a:r>
            <a:r>
              <a:rPr sz="1400" spc="-135" dirty="0">
                <a:latin typeface="Microsoft Sans Serif"/>
                <a:cs typeface="Microsoft Sans Serif"/>
              </a:rPr>
              <a:t>я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деятельн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110" dirty="0">
                <a:latin typeface="Microsoft Sans Serif"/>
                <a:cs typeface="Microsoft Sans Serif"/>
              </a:rPr>
              <a:t>сть  </a:t>
            </a:r>
            <a:r>
              <a:rPr sz="1400" spc="-155" dirty="0">
                <a:latin typeface="Microsoft Sans Serif"/>
                <a:cs typeface="Microsoft Sans Serif"/>
              </a:rPr>
              <a:t>Т</a:t>
            </a:r>
            <a:r>
              <a:rPr sz="1400" spc="-140" dirty="0">
                <a:latin typeface="Microsoft Sans Serif"/>
                <a:cs typeface="Microsoft Sans Serif"/>
              </a:rPr>
              <a:t>еатр</a:t>
            </a:r>
            <a:r>
              <a:rPr sz="1400" spc="-150" dirty="0">
                <a:latin typeface="Microsoft Sans Serif"/>
                <a:cs typeface="Microsoft Sans Serif"/>
              </a:rPr>
              <a:t>а</a:t>
            </a:r>
            <a:r>
              <a:rPr sz="1400" spc="-135" dirty="0">
                <a:latin typeface="Microsoft Sans Serif"/>
                <a:cs typeface="Microsoft Sans Serif"/>
              </a:rPr>
              <a:t>ли</a:t>
            </a:r>
            <a:r>
              <a:rPr sz="1400" spc="-150" dirty="0">
                <a:latin typeface="Microsoft Sans Serif"/>
                <a:cs typeface="Microsoft Sans Serif"/>
              </a:rPr>
              <a:t>зов</a:t>
            </a:r>
            <a:r>
              <a:rPr sz="1400" spc="-165" dirty="0">
                <a:latin typeface="Microsoft Sans Serif"/>
                <a:cs typeface="Microsoft Sans Serif"/>
              </a:rPr>
              <a:t>а</a:t>
            </a:r>
            <a:r>
              <a:rPr sz="1400" spc="-145" dirty="0">
                <a:latin typeface="Microsoft Sans Serif"/>
                <a:cs typeface="Microsoft Sans Serif"/>
              </a:rPr>
              <a:t>нн</a:t>
            </a:r>
            <a:r>
              <a:rPr sz="1400" spc="-150" dirty="0">
                <a:latin typeface="Microsoft Sans Serif"/>
                <a:cs typeface="Microsoft Sans Serif"/>
              </a:rPr>
              <a:t>а</a:t>
            </a:r>
            <a:r>
              <a:rPr sz="1400" spc="-135" dirty="0">
                <a:latin typeface="Microsoft Sans Serif"/>
                <a:cs typeface="Microsoft Sans Serif"/>
              </a:rPr>
              <a:t>я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деят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20" dirty="0">
                <a:latin typeface="Microsoft Sans Serif"/>
                <a:cs typeface="Microsoft Sans Serif"/>
              </a:rPr>
              <a:t>льность  </a:t>
            </a:r>
            <a:r>
              <a:rPr sz="1400" spc="-165" dirty="0">
                <a:latin typeface="Microsoft Sans Serif"/>
                <a:cs typeface="Microsoft Sans Serif"/>
              </a:rPr>
              <a:t>Куль</a:t>
            </a:r>
            <a:r>
              <a:rPr sz="1400" spc="-130" dirty="0">
                <a:latin typeface="Microsoft Sans Serif"/>
                <a:cs typeface="Microsoft Sans Serif"/>
              </a:rPr>
              <a:t>т</a:t>
            </a:r>
            <a:r>
              <a:rPr sz="1400" spc="-140" dirty="0">
                <a:latin typeface="Microsoft Sans Serif"/>
                <a:cs typeface="Microsoft Sans Serif"/>
              </a:rPr>
              <a:t>урн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85" dirty="0">
                <a:latin typeface="Microsoft Sans Serif"/>
                <a:cs typeface="Microsoft Sans Serif"/>
              </a:rPr>
              <a:t>-</a:t>
            </a:r>
            <a:r>
              <a:rPr sz="1400" spc="-130" dirty="0">
                <a:latin typeface="Microsoft Sans Serif"/>
                <a:cs typeface="Microsoft Sans Serif"/>
              </a:rPr>
              <a:t>досуг</a:t>
            </a:r>
            <a:r>
              <a:rPr sz="1400" spc="-155" dirty="0">
                <a:latin typeface="Microsoft Sans Serif"/>
                <a:cs typeface="Microsoft Sans Serif"/>
              </a:rPr>
              <a:t>о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145" dirty="0">
                <a:latin typeface="Microsoft Sans Serif"/>
                <a:cs typeface="Microsoft Sans Serif"/>
              </a:rPr>
              <a:t>а</a:t>
            </a:r>
            <a:r>
              <a:rPr sz="1400" spc="-135" dirty="0">
                <a:latin typeface="Microsoft Sans Serif"/>
                <a:cs typeface="Microsoft Sans Serif"/>
              </a:rPr>
              <a:t>я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деят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35" dirty="0">
                <a:latin typeface="Microsoft Sans Serif"/>
                <a:cs typeface="Microsoft Sans Serif"/>
              </a:rPr>
              <a:t>льность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054095" y="2900172"/>
            <a:ext cx="2794000" cy="1786255"/>
            <a:chOff x="3054095" y="2900172"/>
            <a:chExt cx="2794000" cy="1786255"/>
          </a:xfrm>
        </p:grpSpPr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1283" y="4140708"/>
              <a:ext cx="146303" cy="14020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4095" y="2900172"/>
              <a:ext cx="2598420" cy="17861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83410" y="722121"/>
            <a:ext cx="53384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20" dirty="0">
                <a:solidFill>
                  <a:srgbClr val="C00000"/>
                </a:solidFill>
              </a:rPr>
              <a:t>Художественно-эстетическое</a:t>
            </a:r>
            <a:r>
              <a:rPr sz="2100" spc="-50" dirty="0">
                <a:solidFill>
                  <a:srgbClr val="C00000"/>
                </a:solidFill>
              </a:rPr>
              <a:t> </a:t>
            </a:r>
            <a:r>
              <a:rPr sz="2100" spc="-210" dirty="0">
                <a:solidFill>
                  <a:srgbClr val="C00000"/>
                </a:solidFill>
              </a:rPr>
              <a:t>развитие.</a:t>
            </a:r>
            <a:r>
              <a:rPr sz="2100" spc="-50" dirty="0">
                <a:solidFill>
                  <a:srgbClr val="C00000"/>
                </a:solidFill>
              </a:rPr>
              <a:t> </a:t>
            </a:r>
            <a:r>
              <a:rPr sz="2100" spc="-300" dirty="0">
                <a:solidFill>
                  <a:srgbClr val="C00000"/>
                </a:solidFill>
              </a:rPr>
              <a:t>ФОП</a:t>
            </a:r>
            <a:r>
              <a:rPr sz="2100" spc="-100" dirty="0">
                <a:solidFill>
                  <a:srgbClr val="C00000"/>
                </a:solidFill>
              </a:rPr>
              <a:t> </a:t>
            </a:r>
            <a:r>
              <a:rPr sz="2100" spc="-285" dirty="0">
                <a:solidFill>
                  <a:srgbClr val="C00000"/>
                </a:solidFill>
              </a:rPr>
              <a:t>ДО</a:t>
            </a:r>
            <a:endParaRPr sz="2100"/>
          </a:p>
        </p:txBody>
      </p:sp>
      <p:sp>
        <p:nvSpPr>
          <p:cNvPr id="3" name="object 3"/>
          <p:cNvSpPr txBox="1"/>
          <p:nvPr/>
        </p:nvSpPr>
        <p:spPr>
          <a:xfrm>
            <a:off x="2366898" y="1130046"/>
            <a:ext cx="4666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45" dirty="0">
                <a:latin typeface="Arial"/>
                <a:cs typeface="Arial"/>
              </a:rPr>
              <a:t>И</a:t>
            </a:r>
            <a:r>
              <a:rPr sz="1800" b="1" spc="-195" dirty="0">
                <a:latin typeface="Arial"/>
                <a:cs typeface="Arial"/>
              </a:rPr>
              <a:t>зоб</a:t>
            </a:r>
            <a:r>
              <a:rPr sz="1800" b="1" spc="-210" dirty="0">
                <a:latin typeface="Arial"/>
                <a:cs typeface="Arial"/>
              </a:rPr>
              <a:t>р</a:t>
            </a:r>
            <a:r>
              <a:rPr sz="1800" b="1" spc="-185" dirty="0">
                <a:latin typeface="Arial"/>
                <a:cs typeface="Arial"/>
              </a:rPr>
              <a:t>а</a:t>
            </a:r>
            <a:r>
              <a:rPr sz="1800" b="1" spc="-175" dirty="0">
                <a:latin typeface="Arial"/>
                <a:cs typeface="Arial"/>
              </a:rPr>
              <a:t>з</a:t>
            </a:r>
            <a:r>
              <a:rPr sz="1800" b="1" spc="-180" dirty="0">
                <a:latin typeface="Arial"/>
                <a:cs typeface="Arial"/>
              </a:rPr>
              <a:t>ите</a:t>
            </a:r>
            <a:r>
              <a:rPr sz="1800" b="1" spc="-220" dirty="0">
                <a:latin typeface="Arial"/>
                <a:cs typeface="Arial"/>
              </a:rPr>
              <a:t>л</a:t>
            </a:r>
            <a:r>
              <a:rPr sz="1800" b="1" spc="-195" dirty="0">
                <a:latin typeface="Arial"/>
                <a:cs typeface="Arial"/>
              </a:rPr>
              <a:t>ьная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210" dirty="0">
                <a:latin typeface="Arial"/>
                <a:cs typeface="Arial"/>
              </a:rPr>
              <a:t>д</a:t>
            </a:r>
            <a:r>
              <a:rPr sz="1800" b="1" spc="-190" dirty="0">
                <a:latin typeface="Arial"/>
                <a:cs typeface="Arial"/>
              </a:rPr>
              <a:t>е</a:t>
            </a:r>
            <a:r>
              <a:rPr sz="1800" b="1" spc="-180" dirty="0">
                <a:latin typeface="Arial"/>
                <a:cs typeface="Arial"/>
              </a:rPr>
              <a:t>яте</a:t>
            </a:r>
            <a:r>
              <a:rPr sz="1800" b="1" spc="-220" dirty="0">
                <a:latin typeface="Arial"/>
                <a:cs typeface="Arial"/>
              </a:rPr>
              <a:t>л</a:t>
            </a:r>
            <a:r>
              <a:rPr sz="1800" b="1" spc="-195" dirty="0">
                <a:latin typeface="Arial"/>
                <a:cs typeface="Arial"/>
              </a:rPr>
              <a:t>ьнос</a:t>
            </a:r>
            <a:r>
              <a:rPr sz="1800" b="1" spc="-170" dirty="0">
                <a:latin typeface="Arial"/>
                <a:cs typeface="Arial"/>
              </a:rPr>
              <a:t>т</a:t>
            </a:r>
            <a:r>
              <a:rPr sz="1800" b="1" spc="-200" dirty="0">
                <a:latin typeface="Arial"/>
                <a:cs typeface="Arial"/>
              </a:rPr>
              <a:t>ь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145" dirty="0">
                <a:latin typeface="Arial"/>
                <a:cs typeface="Arial"/>
              </a:rPr>
              <a:t>(с</a:t>
            </a:r>
            <a:r>
              <a:rPr sz="1800" b="1" spc="-210" dirty="0">
                <a:latin typeface="Arial"/>
                <a:cs typeface="Arial"/>
              </a:rPr>
              <a:t>од</a:t>
            </a:r>
            <a:r>
              <a:rPr sz="1800" b="1" spc="-190" dirty="0">
                <a:latin typeface="Arial"/>
                <a:cs typeface="Arial"/>
              </a:rPr>
              <a:t>е</a:t>
            </a:r>
            <a:r>
              <a:rPr sz="1800" b="1" spc="-215" dirty="0">
                <a:latin typeface="Arial"/>
                <a:cs typeface="Arial"/>
              </a:rPr>
              <a:t>рж</a:t>
            </a:r>
            <a:r>
              <a:rPr sz="1800" b="1" spc="-195" dirty="0">
                <a:latin typeface="Arial"/>
                <a:cs typeface="Arial"/>
              </a:rPr>
              <a:t>а</a:t>
            </a:r>
            <a:r>
              <a:rPr sz="1800" b="1" spc="-204" dirty="0">
                <a:latin typeface="Arial"/>
                <a:cs typeface="Arial"/>
              </a:rPr>
              <a:t>ни</a:t>
            </a:r>
            <a:r>
              <a:rPr sz="1800" b="1" spc="-185" dirty="0">
                <a:latin typeface="Arial"/>
                <a:cs typeface="Arial"/>
              </a:rPr>
              <a:t>е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260" dirty="0">
                <a:latin typeface="Arial"/>
                <a:cs typeface="Arial"/>
              </a:rPr>
              <a:t>О</a:t>
            </a:r>
            <a:r>
              <a:rPr sz="1800" b="1" spc="-229" dirty="0">
                <a:latin typeface="Arial"/>
                <a:cs typeface="Arial"/>
              </a:rPr>
              <a:t>Д</a:t>
            </a:r>
            <a:r>
              <a:rPr sz="1800" b="1" spc="-110" dirty="0"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81697" y="1510411"/>
          <a:ext cx="7634603" cy="41001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8380"/>
                <a:gridCol w="1368425"/>
                <a:gridCol w="1440815"/>
                <a:gridCol w="1872614"/>
                <a:gridCol w="1944369"/>
              </a:tblGrid>
              <a:tr h="365760"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-3</a:t>
                      </a:r>
                      <a:r>
                        <a:rPr sz="1800" b="1" spc="-9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-4</a:t>
                      </a:r>
                      <a:r>
                        <a:rPr sz="1800" b="1" spc="-9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4019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-5</a:t>
                      </a:r>
                      <a:r>
                        <a:rPr sz="1800" b="1" spc="-9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лет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6178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-6</a:t>
                      </a:r>
                      <a:r>
                        <a:rPr sz="1800" b="1" spc="-9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лет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-7</a:t>
                      </a:r>
                      <a:r>
                        <a:rPr sz="1800" b="1" spc="-9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лет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</a:tr>
              <a:tr h="7315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spc="-145" dirty="0">
                          <a:latin typeface="Microsoft Sans Serif"/>
                          <a:cs typeface="Microsoft Sans Serif"/>
                        </a:rPr>
                        <a:t>Рисование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spc="-145" dirty="0">
                          <a:latin typeface="Microsoft Sans Serif"/>
                          <a:cs typeface="Microsoft Sans Serif"/>
                        </a:rPr>
                        <a:t>Рисование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spc="-145" dirty="0">
                          <a:latin typeface="Microsoft Sans Serif"/>
                          <a:cs typeface="Microsoft Sans Serif"/>
                        </a:rPr>
                        <a:t>Рисование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Ри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сов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ние</a:t>
                      </a:r>
                      <a:r>
                        <a:rPr sz="14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(пр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дметн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,  </a:t>
                      </a:r>
                      <a:r>
                        <a:rPr sz="1400" spc="-150" dirty="0">
                          <a:latin typeface="Microsoft Sans Serif"/>
                          <a:cs typeface="Microsoft Sans Serif"/>
                        </a:rPr>
                        <a:t>сюжетное,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140" dirty="0">
                          <a:latin typeface="Microsoft Sans Serif"/>
                          <a:cs typeface="Microsoft Sans Serif"/>
                        </a:rPr>
                        <a:t>декоративное)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003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Ри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сов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ние</a:t>
                      </a:r>
                      <a:r>
                        <a:rPr sz="1400" spc="-8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(пр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дметн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,  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сюжетно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sz="14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дек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рат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ивн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ое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180" dirty="0">
                          <a:latin typeface="Microsoft Sans Serif"/>
                          <a:cs typeface="Microsoft Sans Serif"/>
                        </a:rPr>
                        <a:t>Лепка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180" dirty="0">
                          <a:latin typeface="Microsoft Sans Serif"/>
                          <a:cs typeface="Microsoft Sans Serif"/>
                        </a:rPr>
                        <a:t>Лепка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180" dirty="0">
                          <a:latin typeface="Microsoft Sans Serif"/>
                          <a:cs typeface="Microsoft Sans Serif"/>
                        </a:rPr>
                        <a:t>Лепка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Дек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рат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ивн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14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лепка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Дек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рат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ивн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я</a:t>
                      </a:r>
                      <a:r>
                        <a:rPr sz="14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лепка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0F5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155" dirty="0">
                          <a:latin typeface="Microsoft Sans Serif"/>
                          <a:cs typeface="Microsoft Sans Serif"/>
                        </a:rPr>
                        <a:t>Аппликация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155" dirty="0">
                          <a:latin typeface="Microsoft Sans Serif"/>
                          <a:cs typeface="Microsoft Sans Serif"/>
                        </a:rPr>
                        <a:t>Аппликация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155" dirty="0">
                          <a:latin typeface="Microsoft Sans Serif"/>
                          <a:cs typeface="Microsoft Sans Serif"/>
                        </a:rPr>
                        <a:t>Аппликация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155" dirty="0">
                          <a:latin typeface="Microsoft Sans Serif"/>
                          <a:cs typeface="Microsoft Sans Serif"/>
                        </a:rPr>
                        <a:t>Аппликация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</a:tr>
              <a:tr h="9448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35877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150" dirty="0">
                          <a:latin typeface="Microsoft Sans Serif"/>
                          <a:cs typeface="Microsoft Sans Serif"/>
                        </a:rPr>
                        <a:t>Народное </a:t>
                      </a:r>
                      <a:r>
                        <a:rPr sz="1400" spc="-1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дек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рат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ивн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-  </a:t>
                      </a:r>
                      <a:r>
                        <a:rPr sz="1400" spc="-150" dirty="0">
                          <a:latin typeface="Microsoft Sans Serif"/>
                          <a:cs typeface="Microsoft Sans Serif"/>
                        </a:rPr>
                        <a:t>прикладное </a:t>
                      </a:r>
                      <a:r>
                        <a:rPr sz="1400" spc="-1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40" dirty="0">
                          <a:latin typeface="Microsoft Sans Serif"/>
                          <a:cs typeface="Microsoft Sans Serif"/>
                        </a:rPr>
                        <a:t>искусство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3053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spc="-150" dirty="0">
                          <a:latin typeface="Microsoft Sans Serif"/>
                          <a:cs typeface="Microsoft Sans Serif"/>
                        </a:rPr>
                        <a:t>Народное </a:t>
                      </a:r>
                      <a:r>
                        <a:rPr sz="1400" spc="-1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дек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рат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ивн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-  </a:t>
                      </a:r>
                      <a:r>
                        <a:rPr sz="1400" spc="-150" dirty="0">
                          <a:latin typeface="Microsoft Sans Serif"/>
                          <a:cs typeface="Microsoft Sans Serif"/>
                        </a:rPr>
                        <a:t>прикладное </a:t>
                      </a:r>
                      <a:r>
                        <a:rPr sz="1400" spc="-1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40" dirty="0">
                          <a:latin typeface="Microsoft Sans Serif"/>
                          <a:cs typeface="Microsoft Sans Serif"/>
                        </a:rPr>
                        <a:t>искусство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кладн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4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орчество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кладн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40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тв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орчество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0F5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2159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ро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дное</a:t>
                      </a:r>
                      <a:r>
                        <a:rPr sz="1400" spc="-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дек</a:t>
                      </a:r>
                      <a:r>
                        <a:rPr sz="1400" spc="-10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рат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ивн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-  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прикладно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1400" spc="-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5" dirty="0"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400" spc="-5" dirty="0">
                          <a:latin typeface="Microsoft Sans Serif"/>
                          <a:cs typeface="Microsoft Sans Serif"/>
                        </a:rPr>
                        <a:t>скусс</a:t>
                      </a:r>
                      <a:r>
                        <a:rPr sz="1400" dirty="0">
                          <a:latin typeface="Microsoft Sans Serif"/>
                          <a:cs typeface="Microsoft Sans Serif"/>
                        </a:rPr>
                        <a:t>тво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2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272" y="755904"/>
            <a:ext cx="7348855" cy="641985"/>
          </a:xfrm>
          <a:custGeom>
            <a:avLst/>
            <a:gdLst/>
            <a:ahLst/>
            <a:cxnLst/>
            <a:rect l="l" t="t" r="r" b="b"/>
            <a:pathLst>
              <a:path w="7348855" h="641985">
                <a:moveTo>
                  <a:pt x="7348728" y="0"/>
                </a:moveTo>
                <a:lnTo>
                  <a:pt x="320801" y="0"/>
                </a:lnTo>
                <a:lnTo>
                  <a:pt x="0" y="320801"/>
                </a:lnTo>
                <a:lnTo>
                  <a:pt x="320801" y="641604"/>
                </a:lnTo>
                <a:lnTo>
                  <a:pt x="7348728" y="641604"/>
                </a:lnTo>
                <a:lnTo>
                  <a:pt x="7348728" y="0"/>
                </a:lnTo>
                <a:close/>
              </a:path>
            </a:pathLst>
          </a:custGeom>
          <a:solidFill>
            <a:srgbClr val="96857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2295" y="94488"/>
            <a:ext cx="542544" cy="47548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30" dirty="0"/>
              <a:t>21.3.1.</a:t>
            </a:r>
            <a:r>
              <a:rPr spc="-114" dirty="0"/>
              <a:t> </a:t>
            </a:r>
            <a:r>
              <a:rPr spc="-215" dirty="0"/>
              <a:t>В</a:t>
            </a:r>
            <a:r>
              <a:rPr spc="-75" dirty="0"/>
              <a:t> </a:t>
            </a:r>
            <a:r>
              <a:rPr spc="-170" dirty="0"/>
              <a:t>области</a:t>
            </a:r>
            <a:r>
              <a:rPr spc="-80" dirty="0"/>
              <a:t> </a:t>
            </a:r>
            <a:r>
              <a:rPr spc="-165" dirty="0"/>
              <a:t>художественно-эстетического</a:t>
            </a:r>
            <a:r>
              <a:rPr spc="-110" dirty="0"/>
              <a:t> </a:t>
            </a:r>
            <a:r>
              <a:rPr spc="-170" dirty="0"/>
              <a:t>развития</a:t>
            </a:r>
            <a:r>
              <a:rPr spc="-70" dirty="0"/>
              <a:t> </a:t>
            </a:r>
            <a:r>
              <a:rPr spc="-185" dirty="0"/>
              <a:t>основными</a:t>
            </a:r>
            <a:r>
              <a:rPr spc="-70" dirty="0"/>
              <a:t> </a:t>
            </a:r>
            <a:r>
              <a:rPr spc="-180" dirty="0"/>
              <a:t>задачами </a:t>
            </a:r>
            <a:r>
              <a:rPr spc="-430" dirty="0"/>
              <a:t> </a:t>
            </a:r>
            <a:r>
              <a:rPr spc="-180" dirty="0"/>
              <a:t>обр</a:t>
            </a:r>
            <a:r>
              <a:rPr spc="-160" dirty="0"/>
              <a:t>а</a:t>
            </a:r>
            <a:r>
              <a:rPr spc="-175" dirty="0"/>
              <a:t>зов</a:t>
            </a:r>
            <a:r>
              <a:rPr spc="-165" dirty="0"/>
              <a:t>а</a:t>
            </a:r>
            <a:r>
              <a:rPr spc="-155" dirty="0"/>
              <a:t>т</a:t>
            </a:r>
            <a:r>
              <a:rPr spc="-185" dirty="0"/>
              <a:t>ельн</a:t>
            </a:r>
            <a:r>
              <a:rPr spc="-180" dirty="0"/>
              <a:t>о</a:t>
            </a:r>
            <a:r>
              <a:rPr spc="-185" dirty="0"/>
              <a:t>й</a:t>
            </a:r>
            <a:r>
              <a:rPr spc="-85" dirty="0"/>
              <a:t> </a:t>
            </a:r>
            <a:r>
              <a:rPr spc="-175" dirty="0"/>
              <a:t>дея</a:t>
            </a:r>
            <a:r>
              <a:rPr spc="-155" dirty="0"/>
              <a:t>т</a:t>
            </a:r>
            <a:r>
              <a:rPr spc="-185" dirty="0"/>
              <a:t>ельн</a:t>
            </a:r>
            <a:r>
              <a:rPr spc="-180" dirty="0"/>
              <a:t>о</a:t>
            </a:r>
            <a:r>
              <a:rPr spc="-160" dirty="0"/>
              <a:t>ст</a:t>
            </a:r>
            <a:r>
              <a:rPr spc="-180" dirty="0"/>
              <a:t>и</a:t>
            </a:r>
            <a:r>
              <a:rPr spc="-90" dirty="0"/>
              <a:t> </a:t>
            </a:r>
            <a:r>
              <a:rPr spc="-175" dirty="0"/>
              <a:t>я</a:t>
            </a:r>
            <a:r>
              <a:rPr spc="-200" dirty="0"/>
              <a:t>вляю</a:t>
            </a:r>
            <a:r>
              <a:rPr spc="-150" dirty="0"/>
              <a:t>т</a:t>
            </a:r>
            <a:r>
              <a:rPr spc="-170" dirty="0"/>
              <a:t>ся</a:t>
            </a:r>
            <a:r>
              <a:rPr spc="-100" dirty="0"/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0991" y="1294659"/>
            <a:ext cx="3280410" cy="338836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640"/>
              </a:spcBef>
            </a:pPr>
            <a:r>
              <a:rPr sz="1700" b="1" spc="-240" dirty="0">
                <a:latin typeface="Arial"/>
                <a:cs typeface="Arial"/>
              </a:rPr>
              <a:t>О</a:t>
            </a:r>
            <a:r>
              <a:rPr sz="1700" b="1" spc="-150" dirty="0">
                <a:latin typeface="Arial"/>
                <a:cs typeface="Arial"/>
              </a:rPr>
              <a:t>т</a:t>
            </a:r>
            <a:r>
              <a:rPr sz="1700" b="1" spc="-85" dirty="0">
                <a:latin typeface="Arial"/>
                <a:cs typeface="Arial"/>
              </a:rPr>
              <a:t> </a:t>
            </a:r>
            <a:r>
              <a:rPr sz="1700" b="1" spc="-165" dirty="0">
                <a:latin typeface="Arial"/>
                <a:cs typeface="Arial"/>
              </a:rPr>
              <a:t>2</a:t>
            </a:r>
            <a:r>
              <a:rPr sz="1700" b="1" spc="-105" dirty="0">
                <a:latin typeface="Arial"/>
                <a:cs typeface="Arial"/>
              </a:rPr>
              <a:t>-</a:t>
            </a:r>
            <a:r>
              <a:rPr sz="1700" b="1" spc="-170" dirty="0">
                <a:latin typeface="Arial"/>
                <a:cs typeface="Arial"/>
              </a:rPr>
              <a:t>х</a:t>
            </a:r>
            <a:r>
              <a:rPr sz="1700" b="1" spc="-100" dirty="0">
                <a:latin typeface="Arial"/>
                <a:cs typeface="Arial"/>
              </a:rPr>
              <a:t> </a:t>
            </a:r>
            <a:r>
              <a:rPr sz="1700" b="1" spc="-190" dirty="0">
                <a:latin typeface="Arial"/>
                <a:cs typeface="Arial"/>
              </a:rPr>
              <a:t>до</a:t>
            </a:r>
            <a:r>
              <a:rPr sz="1700" b="1" spc="-95" dirty="0">
                <a:latin typeface="Arial"/>
                <a:cs typeface="Arial"/>
              </a:rPr>
              <a:t> </a:t>
            </a:r>
            <a:r>
              <a:rPr sz="1700" b="1" spc="-170" dirty="0">
                <a:latin typeface="Arial"/>
                <a:cs typeface="Arial"/>
              </a:rPr>
              <a:t>3</a:t>
            </a:r>
            <a:r>
              <a:rPr sz="1700" b="1" spc="-105" dirty="0">
                <a:latin typeface="Arial"/>
                <a:cs typeface="Arial"/>
              </a:rPr>
              <a:t>-</a:t>
            </a:r>
            <a:r>
              <a:rPr sz="1700" b="1" spc="-170" dirty="0">
                <a:latin typeface="Arial"/>
                <a:cs typeface="Arial"/>
              </a:rPr>
              <a:t>х</a:t>
            </a:r>
            <a:r>
              <a:rPr sz="1700" b="1" spc="-100" dirty="0">
                <a:latin typeface="Arial"/>
                <a:cs typeface="Arial"/>
              </a:rPr>
              <a:t> </a:t>
            </a:r>
            <a:r>
              <a:rPr sz="1700" b="1" spc="-170" dirty="0">
                <a:latin typeface="Arial"/>
                <a:cs typeface="Arial"/>
              </a:rPr>
              <a:t>лет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500" b="1" spc="-170" dirty="0">
                <a:solidFill>
                  <a:srgbClr val="C00000"/>
                </a:solidFill>
                <a:latin typeface="Arial"/>
                <a:cs typeface="Arial"/>
              </a:rPr>
              <a:t>прио</a:t>
            </a:r>
            <a:r>
              <a:rPr sz="1500" b="1" spc="-175" dirty="0">
                <a:solidFill>
                  <a:srgbClr val="C00000"/>
                </a:solidFill>
                <a:latin typeface="Arial"/>
                <a:cs typeface="Arial"/>
              </a:rPr>
              <a:t>бщение</a:t>
            </a:r>
            <a:r>
              <a:rPr sz="1500" b="1" spc="-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500" b="1" spc="-140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5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искусс</a:t>
            </a:r>
            <a:r>
              <a:rPr sz="1500" b="1" spc="-145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500" b="1" spc="-140" dirty="0">
                <a:solidFill>
                  <a:srgbClr val="C00000"/>
                </a:solidFill>
                <a:latin typeface="Arial"/>
                <a:cs typeface="Arial"/>
              </a:rPr>
              <a:t>ву: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spc="-125" dirty="0">
                <a:latin typeface="Microsoft Sans Serif"/>
                <a:cs typeface="Microsoft Sans Serif"/>
              </a:rPr>
              <a:t>ра</a:t>
            </a:r>
            <a:r>
              <a:rPr sz="1200" spc="-150" dirty="0">
                <a:latin typeface="Microsoft Sans Serif"/>
                <a:cs typeface="Microsoft Sans Serif"/>
              </a:rPr>
              <a:t>з</a:t>
            </a:r>
            <a:r>
              <a:rPr sz="1200" spc="-114" dirty="0">
                <a:latin typeface="Microsoft Sans Serif"/>
                <a:cs typeface="Microsoft Sans Serif"/>
              </a:rPr>
              <a:t>в</a:t>
            </a:r>
            <a:r>
              <a:rPr sz="1200" spc="-130" dirty="0">
                <a:latin typeface="Microsoft Sans Serif"/>
                <a:cs typeface="Microsoft Sans Serif"/>
              </a:rPr>
              <a:t>и</a:t>
            </a:r>
            <a:r>
              <a:rPr sz="1200" spc="-110" dirty="0">
                <a:latin typeface="Microsoft Sans Serif"/>
                <a:cs typeface="Microsoft Sans Serif"/>
              </a:rPr>
              <a:t>в</a:t>
            </a:r>
            <a:r>
              <a:rPr sz="1200" spc="-125" dirty="0">
                <a:latin typeface="Microsoft Sans Serif"/>
                <a:cs typeface="Microsoft Sans Serif"/>
              </a:rPr>
              <a:t>а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14" dirty="0">
                <a:latin typeface="Microsoft Sans Serif"/>
                <a:cs typeface="Microsoft Sans Serif"/>
              </a:rPr>
              <a:t>ь</a:t>
            </a:r>
            <a:r>
              <a:rPr sz="1200" spc="-80" dirty="0">
                <a:latin typeface="Microsoft Sans Serif"/>
                <a:cs typeface="Microsoft Sans Serif"/>
              </a:rPr>
              <a:t> </a:t>
            </a:r>
            <a:r>
              <a:rPr sz="1200" spc="-110" dirty="0">
                <a:latin typeface="Microsoft Sans Serif"/>
                <a:cs typeface="Microsoft Sans Serif"/>
              </a:rPr>
              <a:t>у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де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25" dirty="0">
                <a:latin typeface="Microsoft Sans Serif"/>
                <a:cs typeface="Microsoft Sans Serif"/>
              </a:rPr>
              <a:t>ей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худ</a:t>
            </a:r>
            <a:r>
              <a:rPr sz="1200" spc="-114" dirty="0">
                <a:latin typeface="Microsoft Sans Serif"/>
                <a:cs typeface="Microsoft Sans Serif"/>
              </a:rPr>
              <a:t>о</a:t>
            </a:r>
            <a:r>
              <a:rPr sz="1200" spc="-180" dirty="0">
                <a:latin typeface="Microsoft Sans Serif"/>
                <a:cs typeface="Microsoft Sans Serif"/>
              </a:rPr>
              <a:t>ж</a:t>
            </a:r>
            <a:r>
              <a:rPr sz="1200" spc="-135" dirty="0">
                <a:latin typeface="Microsoft Sans Serif"/>
                <a:cs typeface="Microsoft Sans Serif"/>
              </a:rPr>
              <a:t>е</a:t>
            </a:r>
            <a:r>
              <a:rPr sz="1200" spc="-114" dirty="0">
                <a:latin typeface="Microsoft Sans Serif"/>
                <a:cs typeface="Microsoft Sans Serif"/>
              </a:rPr>
              <a:t>с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14" dirty="0">
                <a:latin typeface="Microsoft Sans Serif"/>
                <a:cs typeface="Microsoft Sans Serif"/>
              </a:rPr>
              <a:t>в</a:t>
            </a:r>
            <a:r>
              <a:rPr sz="1200" spc="-125" dirty="0">
                <a:latin typeface="Microsoft Sans Serif"/>
                <a:cs typeface="Microsoft Sans Serif"/>
              </a:rPr>
              <a:t>ен</a:t>
            </a:r>
            <a:r>
              <a:rPr sz="1200" spc="-135" dirty="0">
                <a:latin typeface="Microsoft Sans Serif"/>
                <a:cs typeface="Microsoft Sans Serif"/>
              </a:rPr>
              <a:t>н</a:t>
            </a:r>
            <a:r>
              <a:rPr sz="1200" spc="-125" dirty="0">
                <a:latin typeface="Microsoft Sans Serif"/>
                <a:cs typeface="Microsoft Sans Serif"/>
              </a:rPr>
              <a:t>ое</a:t>
            </a:r>
            <a:r>
              <a:rPr sz="1200" spc="-80" dirty="0">
                <a:latin typeface="Microsoft Sans Serif"/>
                <a:cs typeface="Microsoft Sans Serif"/>
              </a:rPr>
              <a:t> </a:t>
            </a:r>
            <a:r>
              <a:rPr sz="1200" spc="-114" dirty="0">
                <a:latin typeface="Microsoft Sans Serif"/>
                <a:cs typeface="Microsoft Sans Serif"/>
              </a:rPr>
              <a:t>в</a:t>
            </a:r>
            <a:r>
              <a:rPr sz="1200" spc="-125" dirty="0">
                <a:latin typeface="Microsoft Sans Serif"/>
                <a:cs typeface="Microsoft Sans Serif"/>
              </a:rPr>
              <a:t>о</a:t>
            </a:r>
            <a:r>
              <a:rPr sz="1200" spc="-130" dirty="0">
                <a:latin typeface="Microsoft Sans Serif"/>
                <a:cs typeface="Microsoft Sans Serif"/>
              </a:rPr>
              <a:t>сп</a:t>
            </a:r>
            <a:r>
              <a:rPr sz="1200" spc="-125" dirty="0">
                <a:latin typeface="Microsoft Sans Serif"/>
                <a:cs typeface="Microsoft Sans Serif"/>
              </a:rPr>
              <a:t>рия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30" dirty="0">
                <a:latin typeface="Microsoft Sans Serif"/>
                <a:cs typeface="Microsoft Sans Serif"/>
              </a:rPr>
              <a:t>ие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14" dirty="0">
                <a:latin typeface="Microsoft Sans Serif"/>
                <a:cs typeface="Microsoft Sans Serif"/>
              </a:rPr>
              <a:t>(смотреть,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слушать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и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испытывать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114" dirty="0">
                <a:latin typeface="Microsoft Sans Serif"/>
                <a:cs typeface="Microsoft Sans Serif"/>
              </a:rPr>
              <a:t>радость)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14" dirty="0">
                <a:latin typeface="Microsoft Sans Serif"/>
                <a:cs typeface="Microsoft Sans Serif"/>
              </a:rPr>
              <a:t>в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процессе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20" dirty="0">
                <a:latin typeface="Microsoft Sans Serif"/>
                <a:cs typeface="Microsoft Sans Serif"/>
              </a:rPr>
              <a:t>о</a:t>
            </a:r>
            <a:r>
              <a:rPr sz="1200" spc="-150" dirty="0">
                <a:latin typeface="Microsoft Sans Serif"/>
                <a:cs typeface="Microsoft Sans Serif"/>
              </a:rPr>
              <a:t>з</a:t>
            </a:r>
            <a:r>
              <a:rPr sz="1200" spc="-130" dirty="0">
                <a:latin typeface="Microsoft Sans Serif"/>
                <a:cs typeface="Microsoft Sans Serif"/>
              </a:rPr>
              <a:t>н</a:t>
            </a:r>
            <a:r>
              <a:rPr sz="1200" spc="-120" dirty="0">
                <a:latin typeface="Microsoft Sans Serif"/>
                <a:cs typeface="Microsoft Sans Serif"/>
              </a:rPr>
              <a:t>а</a:t>
            </a:r>
            <a:r>
              <a:rPr sz="1200" spc="-145" dirty="0">
                <a:latin typeface="Microsoft Sans Serif"/>
                <a:cs typeface="Microsoft Sans Serif"/>
              </a:rPr>
              <a:t>к</a:t>
            </a:r>
            <a:r>
              <a:rPr sz="1200" spc="-155" dirty="0">
                <a:latin typeface="Microsoft Sans Serif"/>
                <a:cs typeface="Microsoft Sans Serif"/>
              </a:rPr>
              <a:t>о</a:t>
            </a:r>
            <a:r>
              <a:rPr sz="1200" spc="-190" dirty="0">
                <a:latin typeface="Microsoft Sans Serif"/>
                <a:cs typeface="Microsoft Sans Serif"/>
              </a:rPr>
              <a:t>м</a:t>
            </a:r>
            <a:r>
              <a:rPr sz="1200" spc="-114" dirty="0">
                <a:latin typeface="Microsoft Sans Serif"/>
                <a:cs typeface="Microsoft Sans Serif"/>
              </a:rPr>
              <a:t>ле</a:t>
            </a:r>
            <a:r>
              <a:rPr sz="1200" spc="-130" dirty="0">
                <a:latin typeface="Microsoft Sans Serif"/>
                <a:cs typeface="Microsoft Sans Serif"/>
              </a:rPr>
              <a:t>н</a:t>
            </a:r>
            <a:r>
              <a:rPr sz="1200" spc="-125" dirty="0">
                <a:latin typeface="Microsoft Sans Serif"/>
                <a:cs typeface="Microsoft Sans Serif"/>
              </a:rPr>
              <a:t>и</a:t>
            </a:r>
            <a:r>
              <a:rPr sz="1200" spc="-120" dirty="0">
                <a:latin typeface="Microsoft Sans Serif"/>
                <a:cs typeface="Microsoft Sans Serif"/>
              </a:rPr>
              <a:t>я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10" dirty="0">
                <a:latin typeface="Microsoft Sans Serif"/>
                <a:cs typeface="Microsoft Sans Serif"/>
              </a:rPr>
              <a:t>с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45" dirty="0">
                <a:latin typeface="Microsoft Sans Serif"/>
                <a:cs typeface="Microsoft Sans Serif"/>
              </a:rPr>
              <a:t>п</a:t>
            </a:r>
            <a:r>
              <a:rPr sz="1200" spc="-120" dirty="0">
                <a:latin typeface="Microsoft Sans Serif"/>
                <a:cs typeface="Microsoft Sans Serif"/>
              </a:rPr>
              <a:t>ро</a:t>
            </a:r>
            <a:r>
              <a:rPr sz="1200" spc="-150" dirty="0">
                <a:latin typeface="Microsoft Sans Serif"/>
                <a:cs typeface="Microsoft Sans Serif"/>
              </a:rPr>
              <a:t>и</a:t>
            </a:r>
            <a:r>
              <a:rPr sz="1200" spc="-130" dirty="0">
                <a:latin typeface="Microsoft Sans Serif"/>
                <a:cs typeface="Microsoft Sans Serif"/>
              </a:rPr>
              <a:t>з</a:t>
            </a:r>
            <a:r>
              <a:rPr sz="1200" spc="-114" dirty="0">
                <a:latin typeface="Microsoft Sans Serif"/>
                <a:cs typeface="Microsoft Sans Serif"/>
              </a:rPr>
              <a:t>в</a:t>
            </a:r>
            <a:r>
              <a:rPr sz="1200" spc="-125" dirty="0">
                <a:latin typeface="Microsoft Sans Serif"/>
                <a:cs typeface="Microsoft Sans Serif"/>
              </a:rPr>
              <a:t>еде</a:t>
            </a:r>
            <a:r>
              <a:rPr sz="1200" spc="-130" dirty="0">
                <a:latin typeface="Microsoft Sans Serif"/>
                <a:cs typeface="Microsoft Sans Serif"/>
              </a:rPr>
              <a:t>н</a:t>
            </a:r>
            <a:r>
              <a:rPr sz="1200" spc="-125" dirty="0">
                <a:latin typeface="Microsoft Sans Serif"/>
                <a:cs typeface="Microsoft Sans Serif"/>
              </a:rPr>
              <a:t>и</a:t>
            </a:r>
            <a:r>
              <a:rPr sz="1200" spc="-130" dirty="0">
                <a:latin typeface="Microsoft Sans Serif"/>
                <a:cs typeface="Microsoft Sans Serif"/>
              </a:rPr>
              <a:t>я</a:t>
            </a:r>
            <a:r>
              <a:rPr sz="1200" spc="-190" dirty="0">
                <a:latin typeface="Microsoft Sans Serif"/>
                <a:cs typeface="Microsoft Sans Serif"/>
              </a:rPr>
              <a:t>м</a:t>
            </a:r>
            <a:r>
              <a:rPr sz="1200" spc="-120" dirty="0">
                <a:latin typeface="Microsoft Sans Serif"/>
                <a:cs typeface="Microsoft Sans Serif"/>
              </a:rPr>
              <a:t>и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</a:t>
            </a:r>
            <a:r>
              <a:rPr sz="1200" spc="-125" dirty="0">
                <a:latin typeface="Microsoft Sans Serif"/>
                <a:cs typeface="Microsoft Sans Serif"/>
              </a:rPr>
              <a:t>у</a:t>
            </a:r>
            <a:r>
              <a:rPr sz="1200" spc="-150" dirty="0">
                <a:latin typeface="Microsoft Sans Serif"/>
                <a:cs typeface="Microsoft Sans Serif"/>
              </a:rPr>
              <a:t>з</a:t>
            </a:r>
            <a:r>
              <a:rPr sz="1200" spc="-140" dirty="0">
                <a:latin typeface="Microsoft Sans Serif"/>
                <a:cs typeface="Microsoft Sans Serif"/>
              </a:rPr>
              <a:t>ыка</a:t>
            </a:r>
            <a:r>
              <a:rPr sz="1200" spc="-114" dirty="0">
                <a:latin typeface="Microsoft Sans Serif"/>
                <a:cs typeface="Microsoft Sans Serif"/>
              </a:rPr>
              <a:t>ль</a:t>
            </a:r>
            <a:r>
              <a:rPr sz="1200" spc="-130" dirty="0">
                <a:latin typeface="Microsoft Sans Serif"/>
                <a:cs typeface="Microsoft Sans Serif"/>
              </a:rPr>
              <a:t>н</a:t>
            </a:r>
            <a:r>
              <a:rPr sz="1200" spc="-120" dirty="0">
                <a:latin typeface="Microsoft Sans Serif"/>
                <a:cs typeface="Microsoft Sans Serif"/>
              </a:rPr>
              <a:t>о</a:t>
            </a:r>
            <a:r>
              <a:rPr sz="1200" spc="-95" dirty="0">
                <a:latin typeface="Microsoft Sans Serif"/>
                <a:cs typeface="Microsoft Sans Serif"/>
              </a:rPr>
              <a:t>г</a:t>
            </a:r>
            <a:r>
              <a:rPr sz="1200" spc="-130" dirty="0">
                <a:latin typeface="Microsoft Sans Serif"/>
                <a:cs typeface="Microsoft Sans Serif"/>
              </a:rPr>
              <a:t>о</a:t>
            </a:r>
            <a:r>
              <a:rPr sz="1200" spc="-60" dirty="0">
                <a:latin typeface="Microsoft Sans Serif"/>
                <a:cs typeface="Microsoft Sans Serif"/>
              </a:rPr>
              <a:t>,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50" dirty="0">
                <a:latin typeface="Microsoft Sans Serif"/>
                <a:cs typeface="Microsoft Sans Serif"/>
              </a:rPr>
              <a:t>и</a:t>
            </a:r>
            <a:r>
              <a:rPr sz="1200" spc="-125" dirty="0">
                <a:latin typeface="Microsoft Sans Serif"/>
                <a:cs typeface="Microsoft Sans Serif"/>
              </a:rPr>
              <a:t>зобра</a:t>
            </a:r>
            <a:r>
              <a:rPr sz="1200" spc="-150" dirty="0">
                <a:latin typeface="Microsoft Sans Serif"/>
                <a:cs typeface="Microsoft Sans Serif"/>
              </a:rPr>
              <a:t>з</a:t>
            </a:r>
            <a:r>
              <a:rPr sz="1200" spc="-130" dirty="0">
                <a:latin typeface="Microsoft Sans Serif"/>
                <a:cs typeface="Microsoft Sans Serif"/>
              </a:rPr>
              <a:t>и</a:t>
            </a:r>
            <a:r>
              <a:rPr sz="1200" spc="-95" dirty="0">
                <a:latin typeface="Microsoft Sans Serif"/>
                <a:cs typeface="Microsoft Sans Serif"/>
              </a:rPr>
              <a:t>т</a:t>
            </a:r>
            <a:r>
              <a:rPr sz="1200" spc="-125" dirty="0">
                <a:latin typeface="Microsoft Sans Serif"/>
                <a:cs typeface="Microsoft Sans Serif"/>
              </a:rPr>
              <a:t>е</a:t>
            </a:r>
            <a:r>
              <a:rPr sz="1200" spc="-114" dirty="0">
                <a:latin typeface="Microsoft Sans Serif"/>
                <a:cs typeface="Microsoft Sans Serif"/>
              </a:rPr>
              <a:t>ль</a:t>
            </a:r>
            <a:r>
              <a:rPr sz="1200" spc="-120" dirty="0">
                <a:latin typeface="Microsoft Sans Serif"/>
                <a:cs typeface="Microsoft Sans Serif"/>
              </a:rPr>
              <a:t>ного</a:t>
            </a:r>
            <a:r>
              <a:rPr sz="1200" spc="-75" dirty="0">
                <a:latin typeface="Microsoft Sans Serif"/>
                <a:cs typeface="Microsoft Sans Serif"/>
              </a:rPr>
              <a:t> </a:t>
            </a:r>
            <a:r>
              <a:rPr sz="1200" spc="-145" dirty="0">
                <a:latin typeface="Microsoft Sans Serif"/>
                <a:cs typeface="Microsoft Sans Serif"/>
              </a:rPr>
              <a:t>ис</a:t>
            </a:r>
            <a:r>
              <a:rPr sz="1200" spc="-130" dirty="0">
                <a:latin typeface="Microsoft Sans Serif"/>
                <a:cs typeface="Microsoft Sans Serif"/>
              </a:rPr>
              <a:t>к</a:t>
            </a:r>
            <a:r>
              <a:rPr sz="1200" spc="-114" dirty="0">
                <a:latin typeface="Microsoft Sans Serif"/>
                <a:cs typeface="Microsoft Sans Serif"/>
              </a:rPr>
              <a:t>усс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14" dirty="0">
                <a:latin typeface="Microsoft Sans Serif"/>
                <a:cs typeface="Microsoft Sans Serif"/>
              </a:rPr>
              <a:t>в</a:t>
            </a:r>
            <a:r>
              <a:rPr sz="1200" spc="-135" dirty="0">
                <a:latin typeface="Microsoft Sans Serif"/>
                <a:cs typeface="Microsoft Sans Serif"/>
              </a:rPr>
              <a:t>а</a:t>
            </a:r>
            <a:r>
              <a:rPr sz="1200" spc="-60" dirty="0">
                <a:latin typeface="Microsoft Sans Serif"/>
                <a:cs typeface="Microsoft Sans Serif"/>
              </a:rPr>
              <a:t>,</a:t>
            </a:r>
            <a:r>
              <a:rPr sz="1200" spc="-80" dirty="0">
                <a:latin typeface="Microsoft Sans Serif"/>
                <a:cs typeface="Microsoft Sans Serif"/>
              </a:rPr>
              <a:t> </a:t>
            </a:r>
            <a:r>
              <a:rPr sz="1200" spc="-145" dirty="0">
                <a:latin typeface="Microsoft Sans Serif"/>
                <a:cs typeface="Microsoft Sans Serif"/>
              </a:rPr>
              <a:t>п</a:t>
            </a:r>
            <a:r>
              <a:rPr sz="1200" spc="-125" dirty="0">
                <a:latin typeface="Microsoft Sans Serif"/>
                <a:cs typeface="Microsoft Sans Serif"/>
              </a:rPr>
              <a:t>р</a:t>
            </a:r>
            <a:r>
              <a:rPr sz="1200" spc="-130" dirty="0">
                <a:latin typeface="Microsoft Sans Serif"/>
                <a:cs typeface="Microsoft Sans Serif"/>
              </a:rPr>
              <a:t>и</a:t>
            </a:r>
            <a:r>
              <a:rPr sz="1200" spc="-120" dirty="0">
                <a:latin typeface="Microsoft Sans Serif"/>
                <a:cs typeface="Microsoft Sans Serif"/>
              </a:rPr>
              <a:t>р</a:t>
            </a:r>
            <a:r>
              <a:rPr sz="1200" spc="-125" dirty="0">
                <a:latin typeface="Microsoft Sans Serif"/>
                <a:cs typeface="Microsoft Sans Serif"/>
              </a:rPr>
              <a:t>од</a:t>
            </a:r>
            <a:r>
              <a:rPr sz="1200" spc="-120" dirty="0">
                <a:latin typeface="Microsoft Sans Serif"/>
                <a:cs typeface="Microsoft Sans Serif"/>
              </a:rPr>
              <a:t>о</a:t>
            </a:r>
            <a:r>
              <a:rPr sz="1200" spc="-125" dirty="0">
                <a:latin typeface="Microsoft Sans Serif"/>
                <a:cs typeface="Microsoft Sans Serif"/>
              </a:rPr>
              <a:t>й</a:t>
            </a:r>
            <a:r>
              <a:rPr sz="1200" spc="-60" dirty="0">
                <a:latin typeface="Microsoft Sans Serif"/>
                <a:cs typeface="Microsoft Sans Serif"/>
              </a:rPr>
              <a:t>;</a:t>
            </a:r>
            <a:endParaRPr sz="1200">
              <a:latin typeface="Microsoft Sans Serif"/>
              <a:cs typeface="Microsoft Sans Serif"/>
            </a:endParaRPr>
          </a:p>
          <a:p>
            <a:pPr marL="12700" marR="85725">
              <a:lnSpc>
                <a:spcPct val="100000"/>
              </a:lnSpc>
            </a:pPr>
            <a:r>
              <a:rPr sz="1200" spc="-114" dirty="0">
                <a:latin typeface="Microsoft Sans Serif"/>
                <a:cs typeface="Microsoft Sans Serif"/>
              </a:rPr>
              <a:t>интерес,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внимание,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любознательность,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b="1" spc="-130" dirty="0">
                <a:latin typeface="Arial"/>
                <a:cs typeface="Arial"/>
              </a:rPr>
              <a:t>стремление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110" dirty="0">
                <a:latin typeface="Arial"/>
                <a:cs typeface="Arial"/>
              </a:rPr>
              <a:t>к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145" dirty="0">
                <a:latin typeface="Arial"/>
                <a:cs typeface="Arial"/>
              </a:rPr>
              <a:t>эмоц</a:t>
            </a:r>
            <a:r>
              <a:rPr sz="1200" b="1" spc="-140" dirty="0">
                <a:latin typeface="Arial"/>
                <a:cs typeface="Arial"/>
              </a:rPr>
              <a:t>и</a:t>
            </a:r>
            <a:r>
              <a:rPr sz="1200" b="1" spc="-130" dirty="0">
                <a:latin typeface="Arial"/>
                <a:cs typeface="Arial"/>
              </a:rPr>
              <a:t>онал</a:t>
            </a:r>
            <a:r>
              <a:rPr sz="1200" b="1" spc="-145" dirty="0">
                <a:latin typeface="Arial"/>
                <a:cs typeface="Arial"/>
              </a:rPr>
              <a:t>ь</a:t>
            </a:r>
            <a:r>
              <a:rPr sz="1200" b="1" spc="-135" dirty="0">
                <a:latin typeface="Arial"/>
                <a:cs typeface="Arial"/>
              </a:rPr>
              <a:t>н</a:t>
            </a:r>
            <a:r>
              <a:rPr sz="1200" b="1" spc="-140" dirty="0">
                <a:latin typeface="Arial"/>
                <a:cs typeface="Arial"/>
              </a:rPr>
              <a:t>ому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о</a:t>
            </a:r>
            <a:r>
              <a:rPr sz="1200" b="1" spc="-114" dirty="0">
                <a:latin typeface="Arial"/>
                <a:cs typeface="Arial"/>
              </a:rPr>
              <a:t>т</a:t>
            </a:r>
            <a:r>
              <a:rPr sz="1200" b="1" spc="-130" dirty="0">
                <a:latin typeface="Arial"/>
                <a:cs typeface="Arial"/>
              </a:rPr>
              <a:t>кл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14" dirty="0">
                <a:latin typeface="Arial"/>
                <a:cs typeface="Arial"/>
              </a:rPr>
              <a:t>к</a:t>
            </a:r>
            <a:r>
              <a:rPr sz="1200" b="1" spc="-125" dirty="0">
                <a:latin typeface="Arial"/>
                <a:cs typeface="Arial"/>
              </a:rPr>
              <a:t>у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де</a:t>
            </a:r>
            <a:r>
              <a:rPr sz="1200" b="1" spc="-125" dirty="0">
                <a:latin typeface="Arial"/>
                <a:cs typeface="Arial"/>
              </a:rPr>
              <a:t>тей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н</a:t>
            </a:r>
            <a:r>
              <a:rPr sz="1200" b="1" spc="-125" dirty="0">
                <a:latin typeface="Arial"/>
                <a:cs typeface="Arial"/>
              </a:rPr>
              <a:t>а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отдел</a:t>
            </a:r>
            <a:r>
              <a:rPr sz="1200" b="1" spc="-140" dirty="0">
                <a:latin typeface="Arial"/>
                <a:cs typeface="Arial"/>
              </a:rPr>
              <a:t>ь</a:t>
            </a:r>
            <a:r>
              <a:rPr sz="1200" b="1" spc="-135" dirty="0">
                <a:latin typeface="Arial"/>
                <a:cs typeface="Arial"/>
              </a:rPr>
              <a:t>н</a:t>
            </a:r>
            <a:r>
              <a:rPr sz="1200" b="1" spc="-95" dirty="0">
                <a:latin typeface="Arial"/>
                <a:cs typeface="Arial"/>
              </a:rPr>
              <a:t>ые  </a:t>
            </a:r>
            <a:r>
              <a:rPr sz="1200" b="1" spc="-125" dirty="0">
                <a:latin typeface="Arial"/>
                <a:cs typeface="Arial"/>
              </a:rPr>
              <a:t>эстетические</a:t>
            </a:r>
            <a:r>
              <a:rPr sz="1200" b="1" spc="-12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свойства </a:t>
            </a:r>
            <a:r>
              <a:rPr sz="1200" b="1" spc="-135" dirty="0">
                <a:latin typeface="Arial"/>
                <a:cs typeface="Arial"/>
              </a:rPr>
              <a:t>и</a:t>
            </a:r>
            <a:r>
              <a:rPr sz="1200" b="1" spc="-130" dirty="0">
                <a:latin typeface="Arial"/>
                <a:cs typeface="Arial"/>
              </a:rPr>
              <a:t> </a:t>
            </a:r>
            <a:r>
              <a:rPr sz="1200" b="1" spc="-125" dirty="0">
                <a:latin typeface="Arial"/>
                <a:cs typeface="Arial"/>
              </a:rPr>
              <a:t>качества </a:t>
            </a:r>
            <a:r>
              <a:rPr sz="1200" b="1" spc="-130" dirty="0">
                <a:latin typeface="Arial"/>
                <a:cs typeface="Arial"/>
              </a:rPr>
              <a:t>предметов </a:t>
            </a:r>
            <a:r>
              <a:rPr sz="1200" b="1" spc="-135" dirty="0">
                <a:latin typeface="Arial"/>
                <a:cs typeface="Arial"/>
              </a:rPr>
              <a:t>и </a:t>
            </a:r>
            <a:r>
              <a:rPr sz="1200" b="1" spc="-130" dirty="0">
                <a:latin typeface="Arial"/>
                <a:cs typeface="Arial"/>
              </a:rPr>
              <a:t> яв</a:t>
            </a:r>
            <a:r>
              <a:rPr sz="1200" b="1" spc="-145" dirty="0">
                <a:latin typeface="Arial"/>
                <a:cs typeface="Arial"/>
              </a:rPr>
              <a:t>л</a:t>
            </a:r>
            <a:r>
              <a:rPr sz="1200" b="1" spc="-125" dirty="0">
                <a:latin typeface="Arial"/>
                <a:cs typeface="Arial"/>
              </a:rPr>
              <a:t>е</a:t>
            </a:r>
            <a:r>
              <a:rPr sz="1200" b="1" spc="-135" dirty="0">
                <a:latin typeface="Arial"/>
                <a:cs typeface="Arial"/>
              </a:rPr>
              <a:t>н</a:t>
            </a:r>
            <a:r>
              <a:rPr sz="1200" b="1" spc="-140" dirty="0">
                <a:latin typeface="Arial"/>
                <a:cs typeface="Arial"/>
              </a:rPr>
              <a:t>ий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окруж</a:t>
            </a:r>
            <a:r>
              <a:rPr sz="1200" b="1" spc="-120" dirty="0">
                <a:latin typeface="Arial"/>
                <a:cs typeface="Arial"/>
              </a:rPr>
              <a:t>а</a:t>
            </a:r>
            <a:r>
              <a:rPr sz="1200" b="1" spc="-170" dirty="0">
                <a:latin typeface="Arial"/>
                <a:cs typeface="Arial"/>
              </a:rPr>
              <a:t>юще</a:t>
            </a:r>
            <a:r>
              <a:rPr sz="1200" b="1" spc="-135" dirty="0">
                <a:latin typeface="Arial"/>
                <a:cs typeface="Arial"/>
              </a:rPr>
              <a:t>й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дейс</a:t>
            </a:r>
            <a:r>
              <a:rPr sz="1200" b="1" spc="-110" dirty="0">
                <a:latin typeface="Arial"/>
                <a:cs typeface="Arial"/>
              </a:rPr>
              <a:t>т</a:t>
            </a:r>
            <a:r>
              <a:rPr sz="1200" b="1" spc="-145" dirty="0">
                <a:latin typeface="Arial"/>
                <a:cs typeface="Arial"/>
              </a:rPr>
              <a:t>в</a:t>
            </a:r>
            <a:r>
              <a:rPr sz="1200" b="1" spc="-140" dirty="0">
                <a:latin typeface="Arial"/>
                <a:cs typeface="Arial"/>
              </a:rPr>
              <a:t>и</a:t>
            </a:r>
            <a:r>
              <a:rPr sz="1200" b="1" spc="-125" dirty="0">
                <a:latin typeface="Arial"/>
                <a:cs typeface="Arial"/>
              </a:rPr>
              <a:t>тел</a:t>
            </a:r>
            <a:r>
              <a:rPr sz="1200" b="1" spc="-140" dirty="0">
                <a:latin typeface="Arial"/>
                <a:cs typeface="Arial"/>
              </a:rPr>
              <a:t>ь</a:t>
            </a:r>
            <a:r>
              <a:rPr sz="1200" b="1" spc="-135" dirty="0">
                <a:latin typeface="Arial"/>
                <a:cs typeface="Arial"/>
              </a:rPr>
              <a:t>н</a:t>
            </a:r>
            <a:r>
              <a:rPr sz="1200" b="1" spc="-120" dirty="0">
                <a:latin typeface="Arial"/>
                <a:cs typeface="Arial"/>
              </a:rPr>
              <a:t>ост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65" dirty="0">
                <a:latin typeface="Arial"/>
                <a:cs typeface="Arial"/>
              </a:rPr>
              <a:t>;  </a:t>
            </a:r>
            <a:r>
              <a:rPr sz="1200" spc="-125" dirty="0">
                <a:latin typeface="Microsoft Sans Serif"/>
                <a:cs typeface="Microsoft Sans Serif"/>
              </a:rPr>
              <a:t>ра</a:t>
            </a:r>
            <a:r>
              <a:rPr sz="1200" spc="-150" dirty="0">
                <a:latin typeface="Microsoft Sans Serif"/>
                <a:cs typeface="Microsoft Sans Serif"/>
              </a:rPr>
              <a:t>з</a:t>
            </a:r>
            <a:r>
              <a:rPr sz="1200" spc="-114" dirty="0">
                <a:latin typeface="Microsoft Sans Serif"/>
                <a:cs typeface="Microsoft Sans Serif"/>
              </a:rPr>
              <a:t>в</a:t>
            </a:r>
            <a:r>
              <a:rPr sz="1200" spc="-130" dirty="0">
                <a:latin typeface="Microsoft Sans Serif"/>
                <a:cs typeface="Microsoft Sans Serif"/>
              </a:rPr>
              <a:t>и</a:t>
            </a:r>
            <a:r>
              <a:rPr sz="1200" spc="-110" dirty="0">
                <a:latin typeface="Microsoft Sans Serif"/>
                <a:cs typeface="Microsoft Sans Serif"/>
              </a:rPr>
              <a:t>в</a:t>
            </a:r>
            <a:r>
              <a:rPr sz="1200" spc="-125" dirty="0">
                <a:latin typeface="Microsoft Sans Serif"/>
                <a:cs typeface="Microsoft Sans Serif"/>
              </a:rPr>
              <a:t>а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14" dirty="0">
                <a:latin typeface="Microsoft Sans Serif"/>
                <a:cs typeface="Microsoft Sans Serif"/>
              </a:rPr>
              <a:t>ь</a:t>
            </a:r>
            <a:r>
              <a:rPr sz="1200" spc="-8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о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50" dirty="0">
                <a:latin typeface="Microsoft Sans Serif"/>
                <a:cs typeface="Microsoft Sans Serif"/>
              </a:rPr>
              <a:t>з</a:t>
            </a:r>
            <a:r>
              <a:rPr sz="1200" spc="-125" dirty="0">
                <a:latin typeface="Microsoft Sans Serif"/>
                <a:cs typeface="Microsoft Sans Serif"/>
              </a:rPr>
              <a:t>ыв</a:t>
            </a:r>
            <a:r>
              <a:rPr sz="1200" spc="-130" dirty="0">
                <a:latin typeface="Microsoft Sans Serif"/>
                <a:cs typeface="Microsoft Sans Serif"/>
              </a:rPr>
              <a:t>чи</a:t>
            </a:r>
            <a:r>
              <a:rPr sz="1200" spc="-114" dirty="0">
                <a:latin typeface="Microsoft Sans Serif"/>
                <a:cs typeface="Microsoft Sans Serif"/>
              </a:rPr>
              <a:t>в</a:t>
            </a:r>
            <a:r>
              <a:rPr sz="1200" spc="-125" dirty="0">
                <a:latin typeface="Microsoft Sans Serif"/>
                <a:cs typeface="Microsoft Sans Serif"/>
              </a:rPr>
              <a:t>о</a:t>
            </a:r>
            <a:r>
              <a:rPr sz="1200" spc="-114" dirty="0">
                <a:latin typeface="Microsoft Sans Serif"/>
                <a:cs typeface="Microsoft Sans Serif"/>
              </a:rPr>
              <a:t>с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14" dirty="0">
                <a:latin typeface="Microsoft Sans Serif"/>
                <a:cs typeface="Microsoft Sans Serif"/>
              </a:rPr>
              <a:t>ь</a:t>
            </a:r>
            <a:r>
              <a:rPr sz="1200" spc="-8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на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до</a:t>
            </a:r>
            <a:r>
              <a:rPr sz="1200" spc="-114" dirty="0">
                <a:latin typeface="Microsoft Sans Serif"/>
                <a:cs typeface="Microsoft Sans Serif"/>
              </a:rPr>
              <a:t>с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30" dirty="0">
                <a:latin typeface="Microsoft Sans Serif"/>
                <a:cs typeface="Microsoft Sans Serif"/>
              </a:rPr>
              <a:t>уп</a:t>
            </a:r>
            <a:r>
              <a:rPr sz="1200" spc="-125" dirty="0">
                <a:latin typeface="Microsoft Sans Serif"/>
                <a:cs typeface="Microsoft Sans Serif"/>
              </a:rPr>
              <a:t>ное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45" dirty="0">
                <a:latin typeface="Microsoft Sans Serif"/>
                <a:cs typeface="Microsoft Sans Serif"/>
              </a:rPr>
              <a:t>п</a:t>
            </a:r>
            <a:r>
              <a:rPr sz="1200" spc="-125" dirty="0">
                <a:latin typeface="Microsoft Sans Serif"/>
                <a:cs typeface="Microsoft Sans Serif"/>
              </a:rPr>
              <a:t>о</a:t>
            </a:r>
            <a:r>
              <a:rPr sz="1200" spc="-130" dirty="0">
                <a:latin typeface="Microsoft Sans Serif"/>
                <a:cs typeface="Microsoft Sans Serif"/>
              </a:rPr>
              <a:t>ни</a:t>
            </a:r>
            <a:r>
              <a:rPr sz="1200" spc="-180" dirty="0">
                <a:latin typeface="Microsoft Sans Serif"/>
                <a:cs typeface="Microsoft Sans Serif"/>
              </a:rPr>
              <a:t>м</a:t>
            </a:r>
            <a:r>
              <a:rPr sz="1200" spc="-125" dirty="0">
                <a:latin typeface="Microsoft Sans Serif"/>
                <a:cs typeface="Microsoft Sans Serif"/>
              </a:rPr>
              <a:t>а</a:t>
            </a:r>
            <a:r>
              <a:rPr sz="1200" spc="-100" dirty="0">
                <a:latin typeface="Microsoft Sans Serif"/>
                <a:cs typeface="Microsoft Sans Serif"/>
              </a:rPr>
              <a:t>ние  </a:t>
            </a:r>
            <a:r>
              <a:rPr sz="1200" spc="-130" dirty="0">
                <a:latin typeface="Microsoft Sans Serif"/>
                <a:cs typeface="Microsoft Sans Serif"/>
              </a:rPr>
              <a:t>произведений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14" dirty="0">
                <a:latin typeface="Microsoft Sans Serif"/>
                <a:cs typeface="Microsoft Sans Serif"/>
              </a:rPr>
              <a:t>искусства,</a:t>
            </a:r>
            <a:r>
              <a:rPr sz="1200" spc="-70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интерес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к</a:t>
            </a:r>
            <a:r>
              <a:rPr sz="1200" spc="-155" dirty="0">
                <a:latin typeface="Microsoft Sans Serif"/>
                <a:cs typeface="Microsoft Sans Serif"/>
              </a:rPr>
              <a:t> </a:t>
            </a:r>
            <a:r>
              <a:rPr sz="1200" spc="-130" dirty="0">
                <a:latin typeface="Microsoft Sans Serif"/>
                <a:cs typeface="Microsoft Sans Serif"/>
              </a:rPr>
              <a:t>изобразительному </a:t>
            </a:r>
            <a:r>
              <a:rPr sz="1200" spc="-30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искусству</a:t>
            </a:r>
            <a:r>
              <a:rPr sz="1200" spc="-80" dirty="0">
                <a:latin typeface="Microsoft Sans Serif"/>
                <a:cs typeface="Microsoft Sans Serif"/>
              </a:rPr>
              <a:t> </a:t>
            </a:r>
            <a:r>
              <a:rPr sz="1200" spc="-95" dirty="0">
                <a:latin typeface="Microsoft Sans Serif"/>
                <a:cs typeface="Microsoft Sans Serif"/>
              </a:rPr>
              <a:t>(в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процессе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рассматривания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и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восприятия</a:t>
            </a:r>
            <a:endParaRPr sz="12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200" spc="-145" dirty="0">
                <a:latin typeface="Microsoft Sans Serif"/>
                <a:cs typeface="Microsoft Sans Serif"/>
              </a:rPr>
              <a:t>к</a:t>
            </a:r>
            <a:r>
              <a:rPr sz="1200" spc="-150" dirty="0">
                <a:latin typeface="Microsoft Sans Serif"/>
                <a:cs typeface="Microsoft Sans Serif"/>
              </a:rPr>
              <a:t>р</a:t>
            </a:r>
            <a:r>
              <a:rPr sz="1200" spc="-125" dirty="0">
                <a:latin typeface="Microsoft Sans Serif"/>
                <a:cs typeface="Microsoft Sans Serif"/>
              </a:rPr>
              <a:t>а</a:t>
            </a:r>
            <a:r>
              <a:rPr sz="1200" spc="-114" dirty="0">
                <a:latin typeface="Microsoft Sans Serif"/>
                <a:cs typeface="Microsoft Sans Serif"/>
              </a:rPr>
              <a:t>с</a:t>
            </a:r>
            <a:r>
              <a:rPr sz="1200" spc="-120" dirty="0">
                <a:latin typeface="Microsoft Sans Serif"/>
                <a:cs typeface="Microsoft Sans Serif"/>
              </a:rPr>
              <a:t>о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30" dirty="0">
                <a:latin typeface="Microsoft Sans Serif"/>
                <a:cs typeface="Microsoft Sans Serif"/>
              </a:rPr>
              <a:t>ы</a:t>
            </a:r>
            <a:r>
              <a:rPr sz="1200" spc="-70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иллюст</a:t>
            </a:r>
            <a:r>
              <a:rPr sz="1200" spc="-114" dirty="0">
                <a:latin typeface="Microsoft Sans Serif"/>
                <a:cs typeface="Microsoft Sans Serif"/>
              </a:rPr>
              <a:t>р</a:t>
            </a:r>
            <a:r>
              <a:rPr sz="1200" spc="-125" dirty="0">
                <a:latin typeface="Microsoft Sans Serif"/>
                <a:cs typeface="Microsoft Sans Serif"/>
              </a:rPr>
              <a:t>аци</a:t>
            </a:r>
            <a:r>
              <a:rPr sz="1200" spc="-120" dirty="0">
                <a:latin typeface="Microsoft Sans Serif"/>
                <a:cs typeface="Microsoft Sans Serif"/>
              </a:rPr>
              <a:t>й</a:t>
            </a:r>
            <a:r>
              <a:rPr sz="1200" spc="-60" dirty="0">
                <a:latin typeface="Microsoft Sans Serif"/>
                <a:cs typeface="Microsoft Sans Serif"/>
              </a:rPr>
              <a:t>,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р</a:t>
            </a:r>
            <a:r>
              <a:rPr sz="1200" spc="-130" dirty="0">
                <a:latin typeface="Microsoft Sans Serif"/>
                <a:cs typeface="Microsoft Sans Serif"/>
              </a:rPr>
              <a:t>исунк</a:t>
            </a:r>
            <a:r>
              <a:rPr sz="1200" spc="-135" dirty="0">
                <a:latin typeface="Microsoft Sans Serif"/>
                <a:cs typeface="Microsoft Sans Serif"/>
              </a:rPr>
              <a:t>о</a:t>
            </a:r>
            <a:r>
              <a:rPr sz="1200" spc="-114" dirty="0">
                <a:latin typeface="Microsoft Sans Serif"/>
                <a:cs typeface="Microsoft Sans Serif"/>
              </a:rPr>
              <a:t>в</a:t>
            </a:r>
            <a:r>
              <a:rPr sz="1200" spc="-60" dirty="0">
                <a:latin typeface="Microsoft Sans Serif"/>
                <a:cs typeface="Microsoft Sans Serif"/>
              </a:rPr>
              <a:t>,</a:t>
            </a:r>
            <a:r>
              <a:rPr sz="1200" spc="-80" dirty="0">
                <a:latin typeface="Microsoft Sans Serif"/>
                <a:cs typeface="Microsoft Sans Serif"/>
              </a:rPr>
              <a:t> </a:t>
            </a:r>
            <a:r>
              <a:rPr sz="1200" spc="-150" dirty="0">
                <a:latin typeface="Microsoft Sans Serif"/>
                <a:cs typeface="Microsoft Sans Serif"/>
              </a:rPr>
              <a:t>и</a:t>
            </a:r>
            <a:r>
              <a:rPr sz="1200" spc="-125" dirty="0">
                <a:latin typeface="Microsoft Sans Serif"/>
                <a:cs typeface="Microsoft Sans Serif"/>
              </a:rPr>
              <a:t>з</a:t>
            </a:r>
            <a:r>
              <a:rPr sz="1200" spc="-130" dirty="0">
                <a:latin typeface="Microsoft Sans Serif"/>
                <a:cs typeface="Microsoft Sans Serif"/>
              </a:rPr>
              <a:t>д</a:t>
            </a:r>
            <a:r>
              <a:rPr sz="1200" spc="-120" dirty="0">
                <a:latin typeface="Microsoft Sans Serif"/>
                <a:cs typeface="Microsoft Sans Serif"/>
              </a:rPr>
              <a:t>ели</a:t>
            </a:r>
            <a:r>
              <a:rPr sz="1200" spc="-125" dirty="0">
                <a:latin typeface="Microsoft Sans Serif"/>
                <a:cs typeface="Microsoft Sans Serif"/>
              </a:rPr>
              <a:t>и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30" dirty="0">
                <a:latin typeface="Microsoft Sans Serif"/>
                <a:cs typeface="Microsoft Sans Serif"/>
              </a:rPr>
              <a:t>д</a:t>
            </a:r>
            <a:r>
              <a:rPr sz="1200" spc="-120" dirty="0">
                <a:latin typeface="Microsoft Sans Serif"/>
                <a:cs typeface="Microsoft Sans Serif"/>
              </a:rPr>
              <a:t>е</a:t>
            </a:r>
            <a:r>
              <a:rPr sz="1200" spc="-145" dirty="0">
                <a:latin typeface="Microsoft Sans Serif"/>
                <a:cs typeface="Microsoft Sans Serif"/>
              </a:rPr>
              <a:t>к</a:t>
            </a:r>
            <a:r>
              <a:rPr sz="1200" spc="-150" dirty="0">
                <a:latin typeface="Microsoft Sans Serif"/>
                <a:cs typeface="Microsoft Sans Serif"/>
              </a:rPr>
              <a:t>о</a:t>
            </a:r>
            <a:r>
              <a:rPr sz="1200" spc="-125" dirty="0">
                <a:latin typeface="Microsoft Sans Serif"/>
                <a:cs typeface="Microsoft Sans Serif"/>
              </a:rPr>
              <a:t>ра</a:t>
            </a:r>
            <a:r>
              <a:rPr sz="1200" spc="-100" dirty="0">
                <a:latin typeface="Microsoft Sans Serif"/>
                <a:cs typeface="Microsoft Sans Serif"/>
              </a:rPr>
              <a:t>т</a:t>
            </a:r>
            <a:r>
              <a:rPr sz="1200" spc="-130" dirty="0">
                <a:latin typeface="Microsoft Sans Serif"/>
                <a:cs typeface="Microsoft Sans Serif"/>
              </a:rPr>
              <a:t>и</a:t>
            </a:r>
            <a:r>
              <a:rPr sz="1200" spc="-110" dirty="0">
                <a:latin typeface="Microsoft Sans Serif"/>
                <a:cs typeface="Microsoft Sans Serif"/>
              </a:rPr>
              <a:t>в</a:t>
            </a:r>
            <a:r>
              <a:rPr sz="1200" spc="-125" dirty="0">
                <a:latin typeface="Microsoft Sans Serif"/>
                <a:cs typeface="Microsoft Sans Serif"/>
              </a:rPr>
              <a:t>н</a:t>
            </a:r>
            <a:r>
              <a:rPr sz="1200" spc="-95" dirty="0">
                <a:latin typeface="Microsoft Sans Serif"/>
                <a:cs typeface="Microsoft Sans Serif"/>
              </a:rPr>
              <a:t>о</a:t>
            </a:r>
            <a:r>
              <a:rPr sz="1200" spc="-65" dirty="0">
                <a:latin typeface="Microsoft Sans Serif"/>
                <a:cs typeface="Microsoft Sans Serif"/>
              </a:rPr>
              <a:t>-  </a:t>
            </a:r>
            <a:r>
              <a:rPr sz="1200" spc="-130" dirty="0">
                <a:latin typeface="Microsoft Sans Serif"/>
                <a:cs typeface="Microsoft Sans Serif"/>
              </a:rPr>
              <a:t>прикладного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14" dirty="0">
                <a:latin typeface="Microsoft Sans Serif"/>
                <a:cs typeface="Microsoft Sans Serif"/>
              </a:rPr>
              <a:t>искусства);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35" dirty="0">
                <a:latin typeface="Microsoft Sans Serif"/>
                <a:cs typeface="Microsoft Sans Serif"/>
              </a:rPr>
              <a:t>познакомить</a:t>
            </a:r>
            <a:r>
              <a:rPr sz="1200" spc="-6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детей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10" dirty="0">
                <a:latin typeface="Microsoft Sans Serif"/>
                <a:cs typeface="Microsoft Sans Serif"/>
              </a:rPr>
              <a:t>с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35" dirty="0">
                <a:latin typeface="Microsoft Sans Serif"/>
                <a:cs typeface="Microsoft Sans Serif"/>
              </a:rPr>
              <a:t>народными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40" dirty="0">
                <a:latin typeface="Microsoft Sans Serif"/>
                <a:cs typeface="Microsoft Sans Serif"/>
              </a:rPr>
              <a:t>игрушками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30" dirty="0">
                <a:latin typeface="Microsoft Sans Serif"/>
                <a:cs typeface="Microsoft Sans Serif"/>
              </a:rPr>
              <a:t>(дымковской,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богородской,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40" dirty="0">
                <a:latin typeface="Microsoft Sans Serif"/>
                <a:cs typeface="Microsoft Sans Serif"/>
              </a:rPr>
              <a:t>матрешкой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и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другими)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04182" y="1671573"/>
            <a:ext cx="4018915" cy="2999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изо</a:t>
            </a:r>
            <a:r>
              <a:rPr sz="1500" b="1" spc="-175" dirty="0">
                <a:solidFill>
                  <a:srgbClr val="C00000"/>
                </a:solidFill>
                <a:latin typeface="Arial"/>
                <a:cs typeface="Arial"/>
              </a:rPr>
              <a:t>б</a:t>
            </a:r>
            <a:r>
              <a:rPr sz="1500" b="1" spc="-165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500" b="1" spc="-160" dirty="0">
                <a:solidFill>
                  <a:srgbClr val="C00000"/>
                </a:solidFill>
                <a:latin typeface="Arial"/>
                <a:cs typeface="Arial"/>
              </a:rPr>
              <a:t>азительная</a:t>
            </a:r>
            <a:r>
              <a:rPr sz="15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деятельность:</a:t>
            </a:r>
            <a:endParaRPr sz="1500">
              <a:latin typeface="Arial"/>
              <a:cs typeface="Arial"/>
            </a:endParaRPr>
          </a:p>
          <a:p>
            <a:pPr marL="12700" marR="31750">
              <a:lnSpc>
                <a:spcPct val="100000"/>
              </a:lnSpc>
              <a:spcBef>
                <a:spcPts val="10"/>
              </a:spcBef>
            </a:pPr>
            <a:r>
              <a:rPr sz="1200" spc="-120" dirty="0">
                <a:latin typeface="Microsoft Sans Serif"/>
                <a:cs typeface="Microsoft Sans Serif"/>
              </a:rPr>
              <a:t>воспитывать интерес</a:t>
            </a:r>
            <a:r>
              <a:rPr sz="1200" spc="-114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к</a:t>
            </a:r>
            <a:r>
              <a:rPr sz="1200" spc="-16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изобразительной </a:t>
            </a:r>
            <a:r>
              <a:rPr sz="1200" spc="-114" dirty="0">
                <a:latin typeface="Microsoft Sans Serif"/>
                <a:cs typeface="Microsoft Sans Serif"/>
              </a:rPr>
              <a:t>деятельности (рисованию, </a:t>
            </a:r>
            <a:r>
              <a:rPr sz="1200" spc="-30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лепке)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совместно</a:t>
            </a:r>
            <a:r>
              <a:rPr sz="1200" spc="-6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со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35" dirty="0">
                <a:latin typeface="Microsoft Sans Serif"/>
                <a:cs typeface="Microsoft Sans Serif"/>
              </a:rPr>
              <a:t>взрослым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и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самостоятельно;</a:t>
            </a:r>
            <a:endParaRPr sz="1200">
              <a:latin typeface="Microsoft Sans Serif"/>
              <a:cs typeface="Microsoft Sans Serif"/>
            </a:endParaRPr>
          </a:p>
          <a:p>
            <a:pPr marL="12700" marR="242570">
              <a:lnSpc>
                <a:spcPct val="100000"/>
              </a:lnSpc>
              <a:spcBef>
                <a:spcPts val="5"/>
              </a:spcBef>
            </a:pPr>
            <a:r>
              <a:rPr sz="1200" spc="-120" dirty="0">
                <a:latin typeface="Microsoft Sans Serif"/>
                <a:cs typeface="Microsoft Sans Serif"/>
              </a:rPr>
              <a:t>развивать</a:t>
            </a:r>
            <a:r>
              <a:rPr sz="1200" spc="-75" dirty="0">
                <a:latin typeface="Microsoft Sans Serif"/>
                <a:cs typeface="Microsoft Sans Serif"/>
              </a:rPr>
              <a:t> </a:t>
            </a:r>
            <a:r>
              <a:rPr sz="1200" spc="-130" dirty="0">
                <a:latin typeface="Microsoft Sans Serif"/>
                <a:cs typeface="Microsoft Sans Serif"/>
              </a:rPr>
              <a:t>положительные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spc="-135" dirty="0">
                <a:latin typeface="Microsoft Sans Serif"/>
                <a:cs typeface="Microsoft Sans Serif"/>
              </a:rPr>
              <a:t>эмоции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на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spc="-130" dirty="0">
                <a:latin typeface="Microsoft Sans Serif"/>
                <a:cs typeface="Microsoft Sans Serif"/>
              </a:rPr>
              <a:t>предложение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14" dirty="0">
                <a:latin typeface="Microsoft Sans Serif"/>
                <a:cs typeface="Microsoft Sans Serif"/>
              </a:rPr>
              <a:t>нарисовать, </a:t>
            </a:r>
            <a:r>
              <a:rPr sz="1200" spc="-305" dirty="0">
                <a:latin typeface="Microsoft Sans Serif"/>
                <a:cs typeface="Microsoft Sans Serif"/>
              </a:rPr>
              <a:t> </a:t>
            </a:r>
            <a:r>
              <a:rPr sz="1200" spc="-114" dirty="0">
                <a:latin typeface="Microsoft Sans Serif"/>
                <a:cs typeface="Microsoft Sans Serif"/>
              </a:rPr>
              <a:t>слепить;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20" dirty="0">
                <a:latin typeface="Microsoft Sans Serif"/>
                <a:cs typeface="Microsoft Sans Serif"/>
              </a:rPr>
              <a:t>научить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правильно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30" dirty="0">
                <a:latin typeface="Microsoft Sans Serif"/>
                <a:cs typeface="Microsoft Sans Serif"/>
              </a:rPr>
              <a:t>держать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30" dirty="0">
                <a:latin typeface="Microsoft Sans Serif"/>
                <a:cs typeface="Microsoft Sans Serif"/>
              </a:rPr>
              <a:t>карандаш,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кисть;</a:t>
            </a:r>
            <a:endParaRPr sz="12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200" spc="-120" dirty="0">
                <a:latin typeface="Microsoft Sans Serif"/>
                <a:cs typeface="Microsoft Sans Serif"/>
              </a:rPr>
              <a:t>развивать </a:t>
            </a:r>
            <a:r>
              <a:rPr sz="1200" spc="-125" dirty="0">
                <a:latin typeface="Microsoft Sans Serif"/>
                <a:cs typeface="Microsoft Sans Serif"/>
              </a:rPr>
              <a:t>сенсорные</a:t>
            </a:r>
            <a:r>
              <a:rPr sz="1200" spc="-12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основы</a:t>
            </a:r>
            <a:r>
              <a:rPr sz="1200" spc="-12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изобразительной </a:t>
            </a:r>
            <a:r>
              <a:rPr sz="1200" spc="-114" dirty="0">
                <a:latin typeface="Microsoft Sans Serif"/>
                <a:cs typeface="Microsoft Sans Serif"/>
              </a:rPr>
              <a:t>деятельности: </a:t>
            </a:r>
            <a:r>
              <a:rPr sz="1200" spc="-110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восприятие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spc="-130" dirty="0">
                <a:latin typeface="Microsoft Sans Serif"/>
                <a:cs typeface="Microsoft Sans Serif"/>
              </a:rPr>
              <a:t>предмета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30" dirty="0">
                <a:latin typeface="Microsoft Sans Serif"/>
                <a:cs typeface="Microsoft Sans Serif"/>
              </a:rPr>
              <a:t>разной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35" dirty="0">
                <a:latin typeface="Microsoft Sans Serif"/>
                <a:cs typeface="Microsoft Sans Serif"/>
              </a:rPr>
              <a:t>формы,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цвета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(начиная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10" dirty="0">
                <a:latin typeface="Microsoft Sans Serif"/>
                <a:cs typeface="Microsoft Sans Serif"/>
              </a:rPr>
              <a:t>с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контрастных </a:t>
            </a:r>
            <a:r>
              <a:rPr sz="1200" spc="-300" dirty="0">
                <a:latin typeface="Microsoft Sans Serif"/>
                <a:cs typeface="Microsoft Sans Serif"/>
              </a:rPr>
              <a:t> </a:t>
            </a:r>
            <a:r>
              <a:rPr sz="1200" spc="-105" dirty="0">
                <a:latin typeface="Microsoft Sans Serif"/>
                <a:cs typeface="Microsoft Sans Serif"/>
              </a:rPr>
              <a:t>цветов);</a:t>
            </a:r>
            <a:endParaRPr sz="1200">
              <a:latin typeface="Microsoft Sans Serif"/>
              <a:cs typeface="Microsoft Sans Serif"/>
            </a:endParaRPr>
          </a:p>
          <a:p>
            <a:pPr marL="12700" marR="74295">
              <a:lnSpc>
                <a:spcPct val="100000"/>
              </a:lnSpc>
            </a:pPr>
            <a:r>
              <a:rPr sz="1200" spc="-130" dirty="0">
                <a:latin typeface="Microsoft Sans Serif"/>
                <a:cs typeface="Microsoft Sans Serif"/>
              </a:rPr>
              <a:t>включать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35" dirty="0">
                <a:latin typeface="Microsoft Sans Serif"/>
                <a:cs typeface="Microsoft Sans Serif"/>
              </a:rPr>
              <a:t>движение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35" dirty="0">
                <a:latin typeface="Microsoft Sans Serif"/>
                <a:cs typeface="Microsoft Sans Serif"/>
              </a:rPr>
              <a:t>рук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35" dirty="0">
                <a:latin typeface="Microsoft Sans Serif"/>
                <a:cs typeface="Microsoft Sans Serif"/>
              </a:rPr>
              <a:t>по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130" dirty="0">
                <a:latin typeface="Microsoft Sans Serif"/>
                <a:cs typeface="Microsoft Sans Serif"/>
              </a:rPr>
              <a:t>предмету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130" dirty="0">
                <a:latin typeface="Microsoft Sans Serif"/>
                <a:cs typeface="Microsoft Sans Serif"/>
              </a:rPr>
              <a:t>при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135" dirty="0">
                <a:latin typeface="Microsoft Sans Serif"/>
                <a:cs typeface="Microsoft Sans Serif"/>
              </a:rPr>
              <a:t>знакомстве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10" dirty="0">
                <a:latin typeface="Microsoft Sans Serif"/>
                <a:cs typeface="Microsoft Sans Serif"/>
              </a:rPr>
              <a:t>с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14" dirty="0">
                <a:latin typeface="Microsoft Sans Serif"/>
                <a:cs typeface="Microsoft Sans Serif"/>
              </a:rPr>
              <a:t>его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135" dirty="0">
                <a:latin typeface="Microsoft Sans Serif"/>
                <a:cs typeface="Microsoft Sans Serif"/>
              </a:rPr>
              <a:t>формой; </a:t>
            </a:r>
            <a:r>
              <a:rPr sz="1200" spc="-305" dirty="0">
                <a:latin typeface="Microsoft Sans Serif"/>
                <a:cs typeface="Microsoft Sans Serif"/>
              </a:rPr>
              <a:t> </a:t>
            </a:r>
            <a:r>
              <a:rPr sz="1200" spc="-135" dirty="0">
                <a:latin typeface="Microsoft Sans Serif"/>
                <a:cs typeface="Microsoft Sans Serif"/>
              </a:rPr>
              <a:t>познакомить</a:t>
            </a:r>
            <a:r>
              <a:rPr sz="1200" spc="-130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со</a:t>
            </a:r>
            <a:r>
              <a:rPr sz="1200" spc="-114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свойствами </a:t>
            </a:r>
            <a:r>
              <a:rPr sz="1200" spc="-114" dirty="0">
                <a:latin typeface="Microsoft Sans Serif"/>
                <a:cs typeface="Microsoft Sans Serif"/>
              </a:rPr>
              <a:t>глины, пластилина, </a:t>
            </a:r>
            <a:r>
              <a:rPr sz="1200" spc="-125" dirty="0">
                <a:latin typeface="Microsoft Sans Serif"/>
                <a:cs typeface="Microsoft Sans Serif"/>
              </a:rPr>
              <a:t>пластической </a:t>
            </a:r>
            <a:r>
              <a:rPr sz="1200" spc="-12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массы;</a:t>
            </a:r>
            <a:endParaRPr sz="1200">
              <a:latin typeface="Microsoft Sans Serif"/>
              <a:cs typeface="Microsoft Sans Serif"/>
            </a:endParaRPr>
          </a:p>
          <a:p>
            <a:pPr marL="12700" marR="417195">
              <a:lnSpc>
                <a:spcPct val="100000"/>
              </a:lnSpc>
            </a:pPr>
            <a:r>
              <a:rPr sz="1200" b="1" spc="-130" dirty="0">
                <a:latin typeface="Arial"/>
                <a:cs typeface="Arial"/>
              </a:rPr>
              <a:t>развивать </a:t>
            </a:r>
            <a:r>
              <a:rPr sz="1200" b="1" spc="-140" dirty="0">
                <a:latin typeface="Arial"/>
                <a:cs typeface="Arial"/>
              </a:rPr>
              <a:t>эмоциональный</a:t>
            </a:r>
            <a:r>
              <a:rPr sz="1200" b="1" spc="-135" dirty="0">
                <a:latin typeface="Arial"/>
                <a:cs typeface="Arial"/>
              </a:rPr>
              <a:t> </a:t>
            </a:r>
            <a:r>
              <a:rPr sz="1200" b="1" spc="-125" dirty="0">
                <a:latin typeface="Arial"/>
                <a:cs typeface="Arial"/>
              </a:rPr>
              <a:t>отклик детей</a:t>
            </a:r>
            <a:r>
              <a:rPr sz="1200" b="1" spc="-12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на</a:t>
            </a:r>
            <a:r>
              <a:rPr sz="1200" b="1" spc="-125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отдельные </a:t>
            </a:r>
            <a:r>
              <a:rPr sz="1200" b="1" spc="-125" dirty="0">
                <a:latin typeface="Arial"/>
                <a:cs typeface="Arial"/>
              </a:rPr>
              <a:t> эстетические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свойства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и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125" dirty="0">
                <a:latin typeface="Arial"/>
                <a:cs typeface="Arial"/>
              </a:rPr>
              <a:t>качества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предметов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в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процессе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125" dirty="0">
                <a:latin typeface="Arial"/>
                <a:cs typeface="Arial"/>
              </a:rPr>
              <a:t>расс</a:t>
            </a:r>
            <a:r>
              <a:rPr sz="1200" b="1" spc="-160" dirty="0">
                <a:latin typeface="Arial"/>
                <a:cs typeface="Arial"/>
              </a:rPr>
              <a:t>м</a:t>
            </a:r>
            <a:r>
              <a:rPr sz="1200" b="1" spc="-125" dirty="0">
                <a:latin typeface="Arial"/>
                <a:cs typeface="Arial"/>
              </a:rPr>
              <a:t>а</a:t>
            </a:r>
            <a:r>
              <a:rPr sz="1200" b="1" spc="-110" dirty="0">
                <a:latin typeface="Arial"/>
                <a:cs typeface="Arial"/>
              </a:rPr>
              <a:t>т</a:t>
            </a:r>
            <a:r>
              <a:rPr sz="1200" b="1" spc="-140" dirty="0">
                <a:latin typeface="Arial"/>
                <a:cs typeface="Arial"/>
              </a:rPr>
              <a:t>рив</a:t>
            </a:r>
            <a:r>
              <a:rPr sz="1200" b="1" spc="-125" dirty="0">
                <a:latin typeface="Arial"/>
                <a:cs typeface="Arial"/>
              </a:rPr>
              <a:t>а</a:t>
            </a:r>
            <a:r>
              <a:rPr sz="1200" b="1" spc="-135" dirty="0">
                <a:latin typeface="Arial"/>
                <a:cs typeface="Arial"/>
              </a:rPr>
              <a:t>н</a:t>
            </a:r>
            <a:r>
              <a:rPr sz="1200" b="1" spc="-140" dirty="0">
                <a:latin typeface="Arial"/>
                <a:cs typeface="Arial"/>
              </a:rPr>
              <a:t>и</a:t>
            </a:r>
            <a:r>
              <a:rPr sz="1200" b="1" spc="-130" dirty="0">
                <a:latin typeface="Arial"/>
                <a:cs typeface="Arial"/>
              </a:rPr>
              <a:t>я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40" dirty="0">
                <a:latin typeface="Arial"/>
                <a:cs typeface="Arial"/>
              </a:rPr>
              <a:t>и</a:t>
            </a:r>
            <a:r>
              <a:rPr sz="1200" b="1" spc="-120" dirty="0">
                <a:latin typeface="Arial"/>
                <a:cs typeface="Arial"/>
              </a:rPr>
              <a:t>грушек,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п</a:t>
            </a:r>
            <a:r>
              <a:rPr sz="1200" b="1" spc="-135" dirty="0">
                <a:latin typeface="Arial"/>
                <a:cs typeface="Arial"/>
              </a:rPr>
              <a:t>р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35" dirty="0">
                <a:latin typeface="Arial"/>
                <a:cs typeface="Arial"/>
              </a:rPr>
              <a:t>ро</a:t>
            </a:r>
            <a:r>
              <a:rPr sz="1200" b="1" spc="-145" dirty="0">
                <a:latin typeface="Arial"/>
                <a:cs typeface="Arial"/>
              </a:rPr>
              <a:t>д</a:t>
            </a:r>
            <a:r>
              <a:rPr sz="1200" b="1" spc="-135" dirty="0">
                <a:latin typeface="Arial"/>
                <a:cs typeface="Arial"/>
              </a:rPr>
              <a:t>ных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45" dirty="0">
                <a:latin typeface="Arial"/>
                <a:cs typeface="Arial"/>
              </a:rPr>
              <a:t>объ</a:t>
            </a:r>
            <a:r>
              <a:rPr sz="1200" b="1" spc="-125" dirty="0">
                <a:latin typeface="Arial"/>
                <a:cs typeface="Arial"/>
              </a:rPr>
              <a:t>екто</a:t>
            </a:r>
            <a:r>
              <a:rPr sz="1200" b="1" spc="-140" dirty="0">
                <a:latin typeface="Arial"/>
                <a:cs typeface="Arial"/>
              </a:rPr>
              <a:t>в</a:t>
            </a:r>
            <a:r>
              <a:rPr sz="1200" b="1" spc="-60" dirty="0">
                <a:latin typeface="Arial"/>
                <a:cs typeface="Arial"/>
              </a:rPr>
              <a:t>,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35" dirty="0">
                <a:latin typeface="Arial"/>
                <a:cs typeface="Arial"/>
              </a:rPr>
              <a:t>п</a:t>
            </a:r>
            <a:r>
              <a:rPr sz="1200" b="1" spc="-130" dirty="0">
                <a:latin typeface="Arial"/>
                <a:cs typeface="Arial"/>
              </a:rPr>
              <a:t>ре</a:t>
            </a:r>
            <a:r>
              <a:rPr sz="1200" b="1" spc="-150" dirty="0">
                <a:latin typeface="Arial"/>
                <a:cs typeface="Arial"/>
              </a:rPr>
              <a:t>дм</a:t>
            </a:r>
            <a:r>
              <a:rPr sz="1200" b="1" spc="-114" dirty="0">
                <a:latin typeface="Arial"/>
                <a:cs typeface="Arial"/>
              </a:rPr>
              <a:t>е</a:t>
            </a:r>
            <a:r>
              <a:rPr sz="1200" b="1" spc="-110" dirty="0">
                <a:latin typeface="Arial"/>
                <a:cs typeface="Arial"/>
              </a:rPr>
              <a:t>т</a:t>
            </a:r>
            <a:r>
              <a:rPr sz="1200" b="1" spc="-140" dirty="0">
                <a:latin typeface="Arial"/>
                <a:cs typeface="Arial"/>
              </a:rPr>
              <a:t>о</a:t>
            </a:r>
            <a:r>
              <a:rPr sz="1200" b="1" spc="-135" dirty="0">
                <a:latin typeface="Arial"/>
                <a:cs typeface="Arial"/>
              </a:rPr>
              <a:t>в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145" dirty="0">
                <a:latin typeface="Arial"/>
                <a:cs typeface="Arial"/>
              </a:rPr>
              <a:t>бы</a:t>
            </a:r>
            <a:r>
              <a:rPr sz="1200" b="1" spc="-105" dirty="0">
                <a:latin typeface="Arial"/>
                <a:cs typeface="Arial"/>
              </a:rPr>
              <a:t>т</a:t>
            </a:r>
            <a:r>
              <a:rPr sz="1200" b="1" spc="-120" dirty="0">
                <a:latin typeface="Arial"/>
                <a:cs typeface="Arial"/>
              </a:rPr>
              <a:t>а</a:t>
            </a:r>
            <a:r>
              <a:rPr sz="1200" b="1" spc="-60" dirty="0">
                <a:latin typeface="Arial"/>
                <a:cs typeface="Arial"/>
              </a:rPr>
              <a:t>, </a:t>
            </a:r>
            <a:r>
              <a:rPr sz="1200" b="1" spc="-130" dirty="0">
                <a:latin typeface="Arial"/>
                <a:cs typeface="Arial"/>
              </a:rPr>
              <a:t>п</a:t>
            </a:r>
            <a:r>
              <a:rPr sz="1200" b="1" spc="-135" dirty="0">
                <a:latin typeface="Arial"/>
                <a:cs typeface="Arial"/>
              </a:rPr>
              <a:t>р</a:t>
            </a:r>
            <a:r>
              <a:rPr sz="1200" b="1" spc="-140" dirty="0">
                <a:latin typeface="Arial"/>
                <a:cs typeface="Arial"/>
              </a:rPr>
              <a:t>о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14" dirty="0">
                <a:latin typeface="Arial"/>
                <a:cs typeface="Arial"/>
              </a:rPr>
              <a:t>з</a:t>
            </a:r>
            <a:r>
              <a:rPr sz="1200" b="1" spc="-145" dirty="0">
                <a:latin typeface="Arial"/>
                <a:cs typeface="Arial"/>
              </a:rPr>
              <a:t>в</a:t>
            </a:r>
            <a:r>
              <a:rPr sz="1200" b="1" spc="-120" dirty="0">
                <a:latin typeface="Arial"/>
                <a:cs typeface="Arial"/>
              </a:rPr>
              <a:t>е</a:t>
            </a:r>
            <a:r>
              <a:rPr sz="1200" b="1" spc="-130" dirty="0">
                <a:latin typeface="Arial"/>
                <a:cs typeface="Arial"/>
              </a:rPr>
              <a:t>ден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40" dirty="0">
                <a:latin typeface="Arial"/>
                <a:cs typeface="Arial"/>
              </a:rPr>
              <a:t>й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145" dirty="0">
                <a:latin typeface="Arial"/>
                <a:cs typeface="Arial"/>
              </a:rPr>
              <a:t>и</a:t>
            </a:r>
            <a:r>
              <a:rPr sz="1200" b="1" spc="-120" dirty="0">
                <a:latin typeface="Arial"/>
                <a:cs typeface="Arial"/>
              </a:rPr>
              <a:t>скус</a:t>
            </a:r>
            <a:r>
              <a:rPr sz="1200" b="1" spc="-114" dirty="0">
                <a:latin typeface="Arial"/>
                <a:cs typeface="Arial"/>
              </a:rPr>
              <a:t>ст</a:t>
            </a:r>
            <a:r>
              <a:rPr sz="1200" b="1" spc="-145" dirty="0">
                <a:latin typeface="Arial"/>
                <a:cs typeface="Arial"/>
              </a:rPr>
              <a:t>в</a:t>
            </a:r>
            <a:r>
              <a:rPr sz="1200" b="1" spc="-120" dirty="0">
                <a:latin typeface="Arial"/>
                <a:cs typeface="Arial"/>
              </a:rPr>
              <a:t>а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1856" y="2002535"/>
            <a:ext cx="172212" cy="1737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0915" y="1947672"/>
            <a:ext cx="173736" cy="1737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0915" y="2313432"/>
            <a:ext cx="173736" cy="173736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280915" y="2656332"/>
            <a:ext cx="173990" cy="372110"/>
            <a:chOff x="4280915" y="2656332"/>
            <a:chExt cx="173990" cy="37211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0915" y="2656332"/>
              <a:ext cx="173736" cy="1737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0915" y="2855976"/>
              <a:ext cx="173736" cy="172212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4280915" y="3415284"/>
            <a:ext cx="173990" cy="363220"/>
            <a:chOff x="4280915" y="3415284"/>
            <a:chExt cx="173990" cy="36322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0915" y="3415284"/>
              <a:ext cx="173736" cy="1737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0915" y="3604260"/>
              <a:ext cx="173736" cy="173735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2440" y="3962400"/>
            <a:ext cx="172212" cy="17221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8808" y="4370832"/>
            <a:ext cx="172212" cy="17221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663" y="3410711"/>
            <a:ext cx="172212" cy="1737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272" y="755904"/>
            <a:ext cx="7348855" cy="641985"/>
          </a:xfrm>
          <a:custGeom>
            <a:avLst/>
            <a:gdLst/>
            <a:ahLst/>
            <a:cxnLst/>
            <a:rect l="l" t="t" r="r" b="b"/>
            <a:pathLst>
              <a:path w="7348855" h="641985">
                <a:moveTo>
                  <a:pt x="7348728" y="0"/>
                </a:moveTo>
                <a:lnTo>
                  <a:pt x="320801" y="0"/>
                </a:lnTo>
                <a:lnTo>
                  <a:pt x="0" y="320801"/>
                </a:lnTo>
                <a:lnTo>
                  <a:pt x="320801" y="641604"/>
                </a:lnTo>
                <a:lnTo>
                  <a:pt x="7348728" y="641604"/>
                </a:lnTo>
                <a:lnTo>
                  <a:pt x="7348728" y="0"/>
                </a:lnTo>
                <a:close/>
              </a:path>
            </a:pathLst>
          </a:custGeom>
          <a:solidFill>
            <a:srgbClr val="96857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2295" y="94488"/>
            <a:ext cx="542544" cy="47548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30" dirty="0"/>
              <a:t>21.3.1.</a:t>
            </a:r>
            <a:r>
              <a:rPr spc="-114" dirty="0"/>
              <a:t> </a:t>
            </a:r>
            <a:r>
              <a:rPr spc="-215" dirty="0"/>
              <a:t>В</a:t>
            </a:r>
            <a:r>
              <a:rPr spc="-75" dirty="0"/>
              <a:t> </a:t>
            </a:r>
            <a:r>
              <a:rPr spc="-170" dirty="0"/>
              <a:t>области</a:t>
            </a:r>
            <a:r>
              <a:rPr spc="-80" dirty="0"/>
              <a:t> </a:t>
            </a:r>
            <a:r>
              <a:rPr spc="-165" dirty="0"/>
              <a:t>художественно-эстетического</a:t>
            </a:r>
            <a:r>
              <a:rPr spc="-110" dirty="0"/>
              <a:t> </a:t>
            </a:r>
            <a:r>
              <a:rPr spc="-170" dirty="0"/>
              <a:t>развития</a:t>
            </a:r>
            <a:r>
              <a:rPr spc="-70" dirty="0"/>
              <a:t> </a:t>
            </a:r>
            <a:r>
              <a:rPr spc="-185" dirty="0"/>
              <a:t>основными</a:t>
            </a:r>
            <a:r>
              <a:rPr spc="-70" dirty="0"/>
              <a:t> </a:t>
            </a:r>
            <a:r>
              <a:rPr spc="-180" dirty="0"/>
              <a:t>задачами </a:t>
            </a:r>
            <a:r>
              <a:rPr spc="-430" dirty="0"/>
              <a:t> </a:t>
            </a:r>
            <a:r>
              <a:rPr spc="-180" dirty="0"/>
              <a:t>обр</a:t>
            </a:r>
            <a:r>
              <a:rPr spc="-160" dirty="0"/>
              <a:t>а</a:t>
            </a:r>
            <a:r>
              <a:rPr spc="-175" dirty="0"/>
              <a:t>зов</a:t>
            </a:r>
            <a:r>
              <a:rPr spc="-165" dirty="0"/>
              <a:t>а</a:t>
            </a:r>
            <a:r>
              <a:rPr spc="-155" dirty="0"/>
              <a:t>т</a:t>
            </a:r>
            <a:r>
              <a:rPr spc="-185" dirty="0"/>
              <a:t>ельн</a:t>
            </a:r>
            <a:r>
              <a:rPr spc="-180" dirty="0"/>
              <a:t>о</a:t>
            </a:r>
            <a:r>
              <a:rPr spc="-185" dirty="0"/>
              <a:t>й</a:t>
            </a:r>
            <a:r>
              <a:rPr spc="-85" dirty="0"/>
              <a:t> </a:t>
            </a:r>
            <a:r>
              <a:rPr spc="-175" dirty="0"/>
              <a:t>дея</a:t>
            </a:r>
            <a:r>
              <a:rPr spc="-155" dirty="0"/>
              <a:t>т</a:t>
            </a:r>
            <a:r>
              <a:rPr spc="-185" dirty="0"/>
              <a:t>ельн</a:t>
            </a:r>
            <a:r>
              <a:rPr spc="-180" dirty="0"/>
              <a:t>о</a:t>
            </a:r>
            <a:r>
              <a:rPr spc="-160" dirty="0"/>
              <a:t>ст</a:t>
            </a:r>
            <a:r>
              <a:rPr spc="-180" dirty="0"/>
              <a:t>и</a:t>
            </a:r>
            <a:r>
              <a:rPr spc="-90" dirty="0"/>
              <a:t> </a:t>
            </a:r>
            <a:r>
              <a:rPr spc="-175" dirty="0"/>
              <a:t>я</a:t>
            </a:r>
            <a:r>
              <a:rPr spc="-200" dirty="0"/>
              <a:t>вляю</a:t>
            </a:r>
            <a:r>
              <a:rPr spc="-150" dirty="0"/>
              <a:t>т</a:t>
            </a:r>
            <a:r>
              <a:rPr spc="-170" dirty="0"/>
              <a:t>ся</a:t>
            </a:r>
            <a:r>
              <a:rPr spc="-100" dirty="0"/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2081" y="1271994"/>
            <a:ext cx="3677920" cy="33712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700" b="1" spc="-240" dirty="0">
                <a:latin typeface="Arial"/>
                <a:cs typeface="Arial"/>
              </a:rPr>
              <a:t>О</a:t>
            </a:r>
            <a:r>
              <a:rPr sz="1700" b="1" spc="-150" dirty="0">
                <a:latin typeface="Arial"/>
                <a:cs typeface="Arial"/>
              </a:rPr>
              <a:t>т</a:t>
            </a:r>
            <a:r>
              <a:rPr sz="1700" b="1" spc="-85" dirty="0">
                <a:latin typeface="Arial"/>
                <a:cs typeface="Arial"/>
              </a:rPr>
              <a:t> </a:t>
            </a:r>
            <a:r>
              <a:rPr sz="1700" b="1" spc="-170" dirty="0">
                <a:latin typeface="Arial"/>
                <a:cs typeface="Arial"/>
              </a:rPr>
              <a:t>3</a:t>
            </a:r>
            <a:r>
              <a:rPr sz="1700" b="1" spc="-105" dirty="0">
                <a:latin typeface="Arial"/>
                <a:cs typeface="Arial"/>
              </a:rPr>
              <a:t>-</a:t>
            </a:r>
            <a:r>
              <a:rPr sz="1700" b="1" spc="-170" dirty="0">
                <a:latin typeface="Arial"/>
                <a:cs typeface="Arial"/>
              </a:rPr>
              <a:t>х</a:t>
            </a:r>
            <a:r>
              <a:rPr sz="1700" b="1" spc="-100" dirty="0">
                <a:latin typeface="Arial"/>
                <a:cs typeface="Arial"/>
              </a:rPr>
              <a:t> </a:t>
            </a:r>
            <a:r>
              <a:rPr sz="1700" b="1" spc="-190" dirty="0">
                <a:latin typeface="Arial"/>
                <a:cs typeface="Arial"/>
              </a:rPr>
              <a:t>до</a:t>
            </a:r>
            <a:r>
              <a:rPr sz="1700" b="1" spc="-90" dirty="0">
                <a:latin typeface="Arial"/>
                <a:cs typeface="Arial"/>
              </a:rPr>
              <a:t> </a:t>
            </a:r>
            <a:r>
              <a:rPr sz="1700" b="1" spc="-170" dirty="0">
                <a:latin typeface="Arial"/>
                <a:cs typeface="Arial"/>
              </a:rPr>
              <a:t>4</a:t>
            </a:r>
            <a:r>
              <a:rPr sz="1700" b="1" spc="-105" dirty="0">
                <a:latin typeface="Arial"/>
                <a:cs typeface="Arial"/>
              </a:rPr>
              <a:t>-</a:t>
            </a:r>
            <a:r>
              <a:rPr sz="1700" b="1" spc="-170" dirty="0">
                <a:latin typeface="Arial"/>
                <a:cs typeface="Arial"/>
              </a:rPr>
              <a:t>х</a:t>
            </a:r>
            <a:r>
              <a:rPr sz="1700" b="1" spc="-100" dirty="0">
                <a:latin typeface="Arial"/>
                <a:cs typeface="Arial"/>
              </a:rPr>
              <a:t> </a:t>
            </a:r>
            <a:r>
              <a:rPr sz="1700" b="1" spc="-170" dirty="0">
                <a:latin typeface="Arial"/>
                <a:cs typeface="Arial"/>
              </a:rPr>
              <a:t>лет</a:t>
            </a:r>
            <a:endParaRPr sz="1700">
              <a:latin typeface="Arial"/>
              <a:cs typeface="Arial"/>
            </a:endParaRPr>
          </a:p>
          <a:p>
            <a:pPr marL="100965">
              <a:lnSpc>
                <a:spcPct val="100000"/>
              </a:lnSpc>
              <a:spcBef>
                <a:spcPts val="305"/>
              </a:spcBef>
            </a:pPr>
            <a:r>
              <a:rPr sz="1500" b="1" spc="-170" dirty="0">
                <a:solidFill>
                  <a:srgbClr val="C00000"/>
                </a:solidFill>
                <a:latin typeface="Arial"/>
                <a:cs typeface="Arial"/>
              </a:rPr>
              <a:t>прио</a:t>
            </a:r>
            <a:r>
              <a:rPr sz="1500" b="1" spc="-175" dirty="0">
                <a:solidFill>
                  <a:srgbClr val="C00000"/>
                </a:solidFill>
                <a:latin typeface="Arial"/>
                <a:cs typeface="Arial"/>
              </a:rPr>
              <a:t>б</a:t>
            </a:r>
            <a:r>
              <a:rPr sz="1500" b="1" spc="-240" dirty="0">
                <a:solidFill>
                  <a:srgbClr val="C00000"/>
                </a:solidFill>
                <a:latin typeface="Arial"/>
                <a:cs typeface="Arial"/>
              </a:rPr>
              <a:t>щ</a:t>
            </a:r>
            <a:r>
              <a:rPr sz="1500" b="1" spc="-165" dirty="0">
                <a:solidFill>
                  <a:srgbClr val="C00000"/>
                </a:solidFill>
                <a:latin typeface="Arial"/>
                <a:cs typeface="Arial"/>
              </a:rPr>
              <a:t>ени</a:t>
            </a: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5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500" b="1" spc="-140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500" b="1" spc="-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искусс</a:t>
            </a:r>
            <a:r>
              <a:rPr sz="1500" b="1" spc="-145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500" b="1" spc="-140" dirty="0">
                <a:solidFill>
                  <a:srgbClr val="C00000"/>
                </a:solidFill>
                <a:latin typeface="Arial"/>
                <a:cs typeface="Arial"/>
              </a:rPr>
              <a:t>ву:</a:t>
            </a:r>
            <a:endParaRPr sz="1500">
              <a:latin typeface="Arial"/>
              <a:cs typeface="Arial"/>
            </a:endParaRPr>
          </a:p>
          <a:p>
            <a:pPr marL="100965" marR="5080">
              <a:lnSpc>
                <a:spcPct val="100000"/>
              </a:lnSpc>
              <a:spcBef>
                <a:spcPts val="5"/>
              </a:spcBef>
            </a:pPr>
            <a:r>
              <a:rPr sz="1400" spc="-150" dirty="0">
                <a:latin typeface="Microsoft Sans Serif"/>
                <a:cs typeface="Microsoft Sans Serif"/>
              </a:rPr>
              <a:t>продолжать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развивать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художественное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восприятие,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подв</a:t>
            </a:r>
            <a:r>
              <a:rPr sz="1400" spc="-155" dirty="0">
                <a:latin typeface="Microsoft Sans Serif"/>
                <a:cs typeface="Microsoft Sans Serif"/>
              </a:rPr>
              <a:t>о</a:t>
            </a:r>
            <a:r>
              <a:rPr sz="1400" spc="-145" dirty="0">
                <a:latin typeface="Microsoft Sans Serif"/>
                <a:cs typeface="Microsoft Sans Serif"/>
              </a:rPr>
              <a:t>ди</a:t>
            </a:r>
            <a:r>
              <a:rPr sz="1400" spc="-120" dirty="0">
                <a:latin typeface="Microsoft Sans Serif"/>
                <a:cs typeface="Microsoft Sans Serif"/>
              </a:rPr>
              <a:t>т</a:t>
            </a:r>
            <a:r>
              <a:rPr sz="1400" spc="-135" dirty="0">
                <a:latin typeface="Microsoft Sans Serif"/>
                <a:cs typeface="Microsoft Sans Serif"/>
              </a:rPr>
              <a:t>ь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дет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45" dirty="0">
                <a:latin typeface="Microsoft Sans Serif"/>
                <a:cs typeface="Microsoft Sans Serif"/>
              </a:rPr>
              <a:t>й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200" dirty="0">
                <a:latin typeface="Microsoft Sans Serif"/>
                <a:cs typeface="Microsoft Sans Serif"/>
              </a:rPr>
              <a:t>к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восприят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80" dirty="0">
                <a:latin typeface="Microsoft Sans Serif"/>
                <a:cs typeface="Microsoft Sans Serif"/>
              </a:rPr>
              <a:t>ю</a:t>
            </a:r>
            <a:r>
              <a:rPr sz="1400" spc="-7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пр</a:t>
            </a:r>
            <a:r>
              <a:rPr sz="1400" spc="-155" dirty="0">
                <a:latin typeface="Microsoft Sans Serif"/>
                <a:cs typeface="Microsoft Sans Serif"/>
              </a:rPr>
              <a:t>о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50" dirty="0">
                <a:latin typeface="Microsoft Sans Serif"/>
                <a:cs typeface="Microsoft Sans Serif"/>
              </a:rPr>
              <a:t>звед</a:t>
            </a:r>
            <a:r>
              <a:rPr sz="1400" spc="-160" dirty="0">
                <a:latin typeface="Microsoft Sans Serif"/>
                <a:cs typeface="Microsoft Sans Serif"/>
              </a:rPr>
              <a:t>е</a:t>
            </a:r>
            <a:r>
              <a:rPr sz="1400" spc="-145" dirty="0">
                <a:latin typeface="Microsoft Sans Serif"/>
                <a:cs typeface="Microsoft Sans Serif"/>
              </a:rPr>
              <a:t>ни</a:t>
            </a:r>
            <a:r>
              <a:rPr sz="1400" spc="-95" dirty="0">
                <a:latin typeface="Microsoft Sans Serif"/>
                <a:cs typeface="Microsoft Sans Serif"/>
              </a:rPr>
              <a:t>й  </a:t>
            </a:r>
            <a:r>
              <a:rPr sz="1400" spc="-140" dirty="0">
                <a:latin typeface="Microsoft Sans Serif"/>
                <a:cs typeface="Microsoft Sans Serif"/>
              </a:rPr>
              <a:t>искусства</a:t>
            </a:r>
            <a:r>
              <a:rPr sz="1400" spc="-7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(разглядывать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чувствовать);</a:t>
            </a:r>
            <a:endParaRPr sz="1400">
              <a:latin typeface="Microsoft Sans Serif"/>
              <a:cs typeface="Microsoft Sans Serif"/>
            </a:endParaRPr>
          </a:p>
          <a:p>
            <a:pPr marL="100965">
              <a:lnSpc>
                <a:spcPct val="100000"/>
              </a:lnSpc>
            </a:pP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145" dirty="0">
                <a:latin typeface="Microsoft Sans Serif"/>
                <a:cs typeface="Microsoft Sans Serif"/>
              </a:rPr>
              <a:t>оспи</a:t>
            </a:r>
            <a:r>
              <a:rPr sz="1400" spc="-140" dirty="0">
                <a:latin typeface="Microsoft Sans Serif"/>
                <a:cs typeface="Microsoft Sans Serif"/>
              </a:rPr>
              <a:t>тыв</a:t>
            </a:r>
            <a:r>
              <a:rPr sz="1400" spc="-145" dirty="0">
                <a:latin typeface="Microsoft Sans Serif"/>
                <a:cs typeface="Microsoft Sans Serif"/>
              </a:rPr>
              <a:t>а</a:t>
            </a:r>
            <a:r>
              <a:rPr sz="1400" spc="-120" dirty="0">
                <a:latin typeface="Microsoft Sans Serif"/>
                <a:cs typeface="Microsoft Sans Serif"/>
              </a:rPr>
              <a:t>т</a:t>
            </a:r>
            <a:r>
              <a:rPr sz="1400" spc="-135" dirty="0">
                <a:latin typeface="Microsoft Sans Serif"/>
                <a:cs typeface="Microsoft Sans Serif"/>
              </a:rPr>
              <a:t>ь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35" dirty="0">
                <a:latin typeface="Microsoft Sans Serif"/>
                <a:cs typeface="Microsoft Sans Serif"/>
              </a:rPr>
              <a:t>нте</a:t>
            </a:r>
            <a:r>
              <a:rPr sz="1400" spc="-150" dirty="0">
                <a:latin typeface="Microsoft Sans Serif"/>
                <a:cs typeface="Microsoft Sans Serif"/>
              </a:rPr>
              <a:t>р</a:t>
            </a:r>
            <a:r>
              <a:rPr sz="1400" spc="-145" dirty="0">
                <a:latin typeface="Microsoft Sans Serif"/>
                <a:cs typeface="Microsoft Sans Serif"/>
              </a:rPr>
              <a:t>е</a:t>
            </a:r>
            <a:r>
              <a:rPr sz="1400" spc="-125" dirty="0">
                <a:latin typeface="Microsoft Sans Serif"/>
                <a:cs typeface="Microsoft Sans Serif"/>
              </a:rPr>
              <a:t>с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200" dirty="0">
                <a:latin typeface="Microsoft Sans Serif"/>
                <a:cs typeface="Microsoft Sans Serif"/>
              </a:rPr>
              <a:t>к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45" dirty="0">
                <a:latin typeface="Microsoft Sans Serif"/>
                <a:cs typeface="Microsoft Sans Serif"/>
              </a:rPr>
              <a:t>скусс</a:t>
            </a:r>
            <a:r>
              <a:rPr sz="1400" spc="-125" dirty="0">
                <a:latin typeface="Microsoft Sans Serif"/>
                <a:cs typeface="Microsoft Sans Serif"/>
              </a:rPr>
              <a:t>т</a:t>
            </a:r>
            <a:r>
              <a:rPr sz="1400" spc="-110" dirty="0">
                <a:latin typeface="Microsoft Sans Serif"/>
                <a:cs typeface="Microsoft Sans Serif"/>
              </a:rPr>
              <a:t>ву;</a:t>
            </a:r>
            <a:endParaRPr sz="1400">
              <a:latin typeface="Microsoft Sans Serif"/>
              <a:cs typeface="Microsoft Sans Serif"/>
            </a:endParaRPr>
          </a:p>
          <a:p>
            <a:pPr marL="100965">
              <a:lnSpc>
                <a:spcPct val="100000"/>
              </a:lnSpc>
            </a:pPr>
            <a:r>
              <a:rPr sz="1400" b="1" spc="-190" dirty="0">
                <a:latin typeface="Arial"/>
                <a:cs typeface="Arial"/>
              </a:rPr>
              <a:t>фо</a:t>
            </a:r>
            <a:r>
              <a:rPr sz="1400" b="1" spc="-165" dirty="0">
                <a:latin typeface="Arial"/>
                <a:cs typeface="Arial"/>
              </a:rPr>
              <a:t>рмир</a:t>
            </a:r>
            <a:r>
              <a:rPr sz="1400" b="1" spc="-155" dirty="0">
                <a:latin typeface="Arial"/>
                <a:cs typeface="Arial"/>
              </a:rPr>
              <a:t>о</a:t>
            </a:r>
            <a:r>
              <a:rPr sz="1400" b="1" spc="-170" dirty="0">
                <a:latin typeface="Arial"/>
                <a:cs typeface="Arial"/>
              </a:rPr>
              <a:t>в</a:t>
            </a:r>
            <a:r>
              <a:rPr sz="1400" b="1" spc="-145" dirty="0">
                <a:latin typeface="Arial"/>
                <a:cs typeface="Arial"/>
              </a:rPr>
              <a:t>а</a:t>
            </a:r>
            <a:r>
              <a:rPr sz="1400" b="1" spc="-140" dirty="0">
                <a:latin typeface="Arial"/>
                <a:cs typeface="Arial"/>
              </a:rPr>
              <a:t>ть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п</a:t>
            </a:r>
            <a:r>
              <a:rPr sz="1400" b="1" spc="-165" dirty="0">
                <a:latin typeface="Arial"/>
                <a:cs typeface="Arial"/>
              </a:rPr>
              <a:t>о</a:t>
            </a:r>
            <a:r>
              <a:rPr sz="1400" b="1" spc="-170" dirty="0">
                <a:latin typeface="Arial"/>
                <a:cs typeface="Arial"/>
              </a:rPr>
              <a:t>н</a:t>
            </a:r>
            <a:r>
              <a:rPr sz="1400" b="1" spc="-160" dirty="0">
                <a:latin typeface="Arial"/>
                <a:cs typeface="Arial"/>
              </a:rPr>
              <a:t>има</a:t>
            </a:r>
            <a:r>
              <a:rPr sz="1400" b="1" spc="-175" dirty="0">
                <a:latin typeface="Arial"/>
                <a:cs typeface="Arial"/>
              </a:rPr>
              <a:t>н</a:t>
            </a:r>
            <a:r>
              <a:rPr sz="1400" b="1" spc="-170" dirty="0">
                <a:latin typeface="Arial"/>
                <a:cs typeface="Arial"/>
              </a:rPr>
              <a:t>и</a:t>
            </a:r>
            <a:r>
              <a:rPr sz="1400" b="1" spc="-140" dirty="0">
                <a:latin typeface="Arial"/>
                <a:cs typeface="Arial"/>
              </a:rPr>
              <a:t>е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-130" dirty="0">
                <a:latin typeface="Arial"/>
                <a:cs typeface="Arial"/>
              </a:rPr>
              <a:t>к</a:t>
            </a:r>
            <a:r>
              <a:rPr sz="1400" b="1" spc="-155" dirty="0">
                <a:latin typeface="Arial"/>
                <a:cs typeface="Arial"/>
              </a:rPr>
              <a:t>р</a:t>
            </a:r>
            <a:r>
              <a:rPr sz="1400" b="1" spc="-145" dirty="0">
                <a:latin typeface="Arial"/>
                <a:cs typeface="Arial"/>
              </a:rPr>
              <a:t>ас</a:t>
            </a:r>
            <a:r>
              <a:rPr sz="1400" b="1" spc="-155" dirty="0">
                <a:latin typeface="Arial"/>
                <a:cs typeface="Arial"/>
              </a:rPr>
              <a:t>о</a:t>
            </a:r>
            <a:r>
              <a:rPr sz="1400" b="1" spc="-145" dirty="0">
                <a:latin typeface="Arial"/>
                <a:cs typeface="Arial"/>
              </a:rPr>
              <a:t>ты</a:t>
            </a:r>
            <a:endParaRPr sz="1400">
              <a:latin typeface="Arial"/>
              <a:cs typeface="Arial"/>
            </a:endParaRPr>
          </a:p>
          <a:p>
            <a:pPr marL="100965" marR="68580">
              <a:lnSpc>
                <a:spcPct val="100000"/>
              </a:lnSpc>
            </a:pPr>
            <a:r>
              <a:rPr sz="1400" b="1" spc="-155" dirty="0">
                <a:latin typeface="Arial"/>
                <a:cs typeface="Arial"/>
              </a:rPr>
              <a:t>произведений </a:t>
            </a:r>
            <a:r>
              <a:rPr sz="1400" b="1" spc="-135" dirty="0">
                <a:latin typeface="Arial"/>
                <a:cs typeface="Arial"/>
              </a:rPr>
              <a:t>искусства,</a:t>
            </a:r>
            <a:r>
              <a:rPr sz="1400" b="1" spc="-130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потребность </a:t>
            </a:r>
            <a:r>
              <a:rPr sz="1400" b="1" spc="-165" dirty="0">
                <a:latin typeface="Arial"/>
                <a:cs typeface="Arial"/>
              </a:rPr>
              <a:t>общения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с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и</a:t>
            </a:r>
            <a:r>
              <a:rPr sz="1400" b="1" spc="-145" dirty="0">
                <a:latin typeface="Arial"/>
                <a:cs typeface="Arial"/>
              </a:rPr>
              <a:t>с</a:t>
            </a:r>
            <a:r>
              <a:rPr sz="1400" b="1" spc="-140" dirty="0">
                <a:latin typeface="Arial"/>
                <a:cs typeface="Arial"/>
              </a:rPr>
              <a:t>ку</a:t>
            </a:r>
            <a:r>
              <a:rPr sz="1400" b="1" spc="-150" dirty="0">
                <a:latin typeface="Arial"/>
                <a:cs typeface="Arial"/>
              </a:rPr>
              <a:t>с</a:t>
            </a:r>
            <a:r>
              <a:rPr sz="1400" b="1" spc="-145" dirty="0">
                <a:latin typeface="Arial"/>
                <a:cs typeface="Arial"/>
              </a:rPr>
              <a:t>ство</a:t>
            </a:r>
            <a:r>
              <a:rPr sz="1400" b="1" spc="-185" dirty="0">
                <a:latin typeface="Arial"/>
                <a:cs typeface="Arial"/>
              </a:rPr>
              <a:t>м</a:t>
            </a:r>
            <a:r>
              <a:rPr sz="1400" spc="-70" dirty="0">
                <a:latin typeface="Microsoft Sans Serif"/>
                <a:cs typeface="Microsoft Sans Serif"/>
              </a:rPr>
              <a:t>;</a:t>
            </a:r>
            <a:endParaRPr sz="1400">
              <a:latin typeface="Microsoft Sans Serif"/>
              <a:cs typeface="Microsoft Sans Serif"/>
            </a:endParaRPr>
          </a:p>
          <a:p>
            <a:pPr marL="100965">
              <a:lnSpc>
                <a:spcPct val="100000"/>
              </a:lnSpc>
            </a:pPr>
            <a:r>
              <a:rPr sz="1400" spc="-145" dirty="0">
                <a:latin typeface="Microsoft Sans Serif"/>
                <a:cs typeface="Microsoft Sans Serif"/>
              </a:rPr>
              <a:t>ра</a:t>
            </a:r>
            <a:r>
              <a:rPr sz="1400" spc="-150" dirty="0">
                <a:latin typeface="Microsoft Sans Serif"/>
                <a:cs typeface="Microsoft Sans Serif"/>
              </a:rPr>
              <a:t>зв</a:t>
            </a:r>
            <a:r>
              <a:rPr sz="1400" spc="-160" dirty="0">
                <a:latin typeface="Microsoft Sans Serif"/>
                <a:cs typeface="Microsoft Sans Serif"/>
              </a:rPr>
              <a:t>и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145" dirty="0">
                <a:latin typeface="Microsoft Sans Serif"/>
                <a:cs typeface="Microsoft Sans Serif"/>
              </a:rPr>
              <a:t>а</a:t>
            </a:r>
            <a:r>
              <a:rPr sz="1400" spc="-120" dirty="0">
                <a:latin typeface="Microsoft Sans Serif"/>
                <a:cs typeface="Microsoft Sans Serif"/>
              </a:rPr>
              <a:t>т</a:t>
            </a:r>
            <a:r>
              <a:rPr sz="1400" spc="-135" dirty="0">
                <a:latin typeface="Microsoft Sans Serif"/>
                <a:cs typeface="Microsoft Sans Serif"/>
              </a:rPr>
              <a:t>ь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25" dirty="0">
                <a:latin typeface="Microsoft Sans Serif"/>
                <a:cs typeface="Microsoft Sans Serif"/>
              </a:rPr>
              <a:t>у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дет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45" dirty="0">
                <a:latin typeface="Microsoft Sans Serif"/>
                <a:cs typeface="Microsoft Sans Serif"/>
              </a:rPr>
              <a:t>й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эстет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55" dirty="0">
                <a:latin typeface="Microsoft Sans Serif"/>
                <a:cs typeface="Microsoft Sans Serif"/>
              </a:rPr>
              <a:t>ческие</a:t>
            </a:r>
            <a:r>
              <a:rPr sz="1400" spc="-9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чувств</a:t>
            </a:r>
            <a:r>
              <a:rPr sz="1400" spc="-145" dirty="0">
                <a:latin typeface="Microsoft Sans Serif"/>
                <a:cs typeface="Microsoft Sans Serif"/>
              </a:rPr>
              <a:t>а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при</a:t>
            </a:r>
            <a:endParaRPr sz="1400">
              <a:latin typeface="Microsoft Sans Serif"/>
              <a:cs typeface="Microsoft Sans Serif"/>
            </a:endParaRPr>
          </a:p>
          <a:p>
            <a:pPr marL="100965" marR="156210">
              <a:lnSpc>
                <a:spcPct val="100000"/>
              </a:lnSpc>
            </a:pP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145" dirty="0">
                <a:latin typeface="Microsoft Sans Serif"/>
                <a:cs typeface="Microsoft Sans Serif"/>
              </a:rPr>
              <a:t>о</a:t>
            </a:r>
            <a:r>
              <a:rPr sz="1400" spc="-140" dirty="0">
                <a:latin typeface="Microsoft Sans Serif"/>
                <a:cs typeface="Microsoft Sans Serif"/>
              </a:rPr>
              <a:t>сприятии</a:t>
            </a:r>
            <a:r>
              <a:rPr sz="1400" spc="-7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музыки,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55" dirty="0">
                <a:latin typeface="Microsoft Sans Serif"/>
                <a:cs typeface="Microsoft Sans Serif"/>
              </a:rPr>
              <a:t>зоб</a:t>
            </a:r>
            <a:r>
              <a:rPr sz="1400" spc="-165" dirty="0">
                <a:latin typeface="Microsoft Sans Serif"/>
                <a:cs typeface="Microsoft Sans Serif"/>
              </a:rPr>
              <a:t>р</a:t>
            </a:r>
            <a:r>
              <a:rPr sz="1400" spc="-145" dirty="0">
                <a:latin typeface="Microsoft Sans Serif"/>
                <a:cs typeface="Microsoft Sans Serif"/>
              </a:rPr>
              <a:t>а</a:t>
            </a:r>
            <a:r>
              <a:rPr sz="1400" spc="-155" dirty="0">
                <a:latin typeface="Microsoft Sans Serif"/>
                <a:cs typeface="Microsoft Sans Serif"/>
              </a:rPr>
              <a:t>з</a:t>
            </a:r>
            <a:r>
              <a:rPr sz="1400" spc="-165" dirty="0">
                <a:latin typeface="Microsoft Sans Serif"/>
                <a:cs typeface="Microsoft Sans Serif"/>
              </a:rPr>
              <a:t>и</a:t>
            </a:r>
            <a:r>
              <a:rPr sz="1400" spc="-140" dirty="0">
                <a:latin typeface="Microsoft Sans Serif"/>
                <a:cs typeface="Microsoft Sans Serif"/>
              </a:rPr>
              <a:t>тельн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130" dirty="0">
                <a:latin typeface="Microsoft Sans Serif"/>
                <a:cs typeface="Microsoft Sans Serif"/>
              </a:rPr>
              <a:t>го</a:t>
            </a:r>
            <a:r>
              <a:rPr sz="1400" spc="-75" dirty="0">
                <a:latin typeface="Microsoft Sans Serif"/>
                <a:cs typeface="Microsoft Sans Serif"/>
              </a:rPr>
              <a:t>,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н</a:t>
            </a:r>
            <a:r>
              <a:rPr sz="1400" spc="-150" dirty="0">
                <a:latin typeface="Microsoft Sans Serif"/>
                <a:cs typeface="Microsoft Sans Serif"/>
              </a:rPr>
              <a:t>а</a:t>
            </a:r>
            <a:r>
              <a:rPr sz="1400" spc="-145" dirty="0">
                <a:latin typeface="Microsoft Sans Serif"/>
                <a:cs typeface="Microsoft Sans Serif"/>
              </a:rPr>
              <a:t>ро</a:t>
            </a:r>
            <a:r>
              <a:rPr sz="1400" spc="-120" dirty="0">
                <a:latin typeface="Microsoft Sans Serif"/>
                <a:cs typeface="Microsoft Sans Serif"/>
              </a:rPr>
              <a:t>дного  </a:t>
            </a:r>
            <a:r>
              <a:rPr sz="1400" spc="-145" dirty="0">
                <a:latin typeface="Microsoft Sans Serif"/>
                <a:cs typeface="Microsoft Sans Serif"/>
              </a:rPr>
              <a:t>д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75" dirty="0">
                <a:latin typeface="Microsoft Sans Serif"/>
                <a:cs typeface="Microsoft Sans Serif"/>
              </a:rPr>
              <a:t>ко</a:t>
            </a:r>
            <a:r>
              <a:rPr sz="1400" spc="-150" dirty="0">
                <a:latin typeface="Microsoft Sans Serif"/>
                <a:cs typeface="Microsoft Sans Serif"/>
              </a:rPr>
              <a:t>ра</a:t>
            </a:r>
            <a:r>
              <a:rPr sz="1400" spc="-120" dirty="0">
                <a:latin typeface="Microsoft Sans Serif"/>
                <a:cs typeface="Microsoft Sans Serif"/>
              </a:rPr>
              <a:t>т</a:t>
            </a:r>
            <a:r>
              <a:rPr sz="1400" spc="-140" dirty="0">
                <a:latin typeface="Microsoft Sans Serif"/>
                <a:cs typeface="Microsoft Sans Serif"/>
              </a:rPr>
              <a:t>ивн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85" dirty="0">
                <a:latin typeface="Microsoft Sans Serif"/>
                <a:cs typeface="Microsoft Sans Serif"/>
              </a:rPr>
              <a:t>-</a:t>
            </a:r>
            <a:r>
              <a:rPr sz="1400" spc="-155" dirty="0">
                <a:latin typeface="Microsoft Sans Serif"/>
                <a:cs typeface="Microsoft Sans Serif"/>
              </a:rPr>
              <a:t>п</a:t>
            </a:r>
            <a:r>
              <a:rPr sz="1400" spc="-160" dirty="0">
                <a:latin typeface="Microsoft Sans Serif"/>
                <a:cs typeface="Microsoft Sans Serif"/>
              </a:rPr>
              <a:t>р</a:t>
            </a:r>
            <a:r>
              <a:rPr sz="1400" spc="-185" dirty="0">
                <a:latin typeface="Microsoft Sans Serif"/>
                <a:cs typeface="Microsoft Sans Serif"/>
              </a:rPr>
              <a:t>и</a:t>
            </a:r>
            <a:r>
              <a:rPr sz="1400" spc="-160" dirty="0">
                <a:latin typeface="Microsoft Sans Serif"/>
                <a:cs typeface="Microsoft Sans Serif"/>
              </a:rPr>
              <a:t>к</a:t>
            </a:r>
            <a:r>
              <a:rPr sz="1400" spc="-135" dirty="0">
                <a:latin typeface="Microsoft Sans Serif"/>
                <a:cs typeface="Microsoft Sans Serif"/>
              </a:rPr>
              <a:t>л</a:t>
            </a:r>
            <a:r>
              <a:rPr sz="1400" spc="-145" dirty="0">
                <a:latin typeface="Microsoft Sans Serif"/>
                <a:cs typeface="Microsoft Sans Serif"/>
              </a:rPr>
              <a:t>адн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110" dirty="0">
                <a:latin typeface="Microsoft Sans Serif"/>
                <a:cs typeface="Microsoft Sans Serif"/>
              </a:rPr>
              <a:t>г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искусств</a:t>
            </a:r>
            <a:r>
              <a:rPr sz="1400" spc="-160" dirty="0">
                <a:latin typeface="Microsoft Sans Serif"/>
                <a:cs typeface="Microsoft Sans Serif"/>
              </a:rPr>
              <a:t>а</a:t>
            </a:r>
            <a:r>
              <a:rPr sz="1400" spc="-70" dirty="0">
                <a:latin typeface="Microsoft Sans Serif"/>
                <a:cs typeface="Microsoft Sans Serif"/>
              </a:rPr>
              <a:t>;  </a:t>
            </a:r>
            <a:r>
              <a:rPr sz="1400" spc="-145" dirty="0">
                <a:latin typeface="Microsoft Sans Serif"/>
                <a:cs typeface="Microsoft Sans Serif"/>
              </a:rPr>
              <a:t>сод</a:t>
            </a:r>
            <a:r>
              <a:rPr sz="1400" spc="-150" dirty="0">
                <a:latin typeface="Microsoft Sans Serif"/>
                <a:cs typeface="Microsoft Sans Serif"/>
              </a:rPr>
              <a:t>ей</a:t>
            </a:r>
            <a:r>
              <a:rPr sz="1400" spc="-135" dirty="0">
                <a:latin typeface="Microsoft Sans Serif"/>
                <a:cs typeface="Microsoft Sans Serif"/>
              </a:rPr>
              <a:t>ствов</a:t>
            </a:r>
            <a:r>
              <a:rPr sz="1400" spc="-150" dirty="0">
                <a:latin typeface="Microsoft Sans Serif"/>
                <a:cs typeface="Microsoft Sans Serif"/>
              </a:rPr>
              <a:t>а</a:t>
            </a:r>
            <a:r>
              <a:rPr sz="1400" spc="-120" dirty="0">
                <a:latin typeface="Microsoft Sans Serif"/>
                <a:cs typeface="Microsoft Sans Serif"/>
              </a:rPr>
              <a:t>т</a:t>
            </a:r>
            <a:r>
              <a:rPr sz="1400" spc="-135" dirty="0">
                <a:latin typeface="Microsoft Sans Serif"/>
                <a:cs typeface="Microsoft Sans Serif"/>
              </a:rPr>
              <a:t>ь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145" dirty="0">
                <a:latin typeface="Microsoft Sans Serif"/>
                <a:cs typeface="Microsoft Sans Serif"/>
              </a:rPr>
              <a:t>о</a:t>
            </a:r>
            <a:r>
              <a:rPr sz="1400" spc="-155" dirty="0">
                <a:latin typeface="Microsoft Sans Serif"/>
                <a:cs typeface="Microsoft Sans Serif"/>
              </a:rPr>
              <a:t>зн</a:t>
            </a:r>
            <a:r>
              <a:rPr sz="1400" spc="-160" dirty="0">
                <a:latin typeface="Microsoft Sans Serif"/>
                <a:cs typeface="Microsoft Sans Serif"/>
              </a:rPr>
              <a:t>и</a:t>
            </a:r>
            <a:r>
              <a:rPr sz="1400" spc="-155" dirty="0">
                <a:latin typeface="Microsoft Sans Serif"/>
                <a:cs typeface="Microsoft Sans Serif"/>
              </a:rPr>
              <a:t>кнов</a:t>
            </a:r>
            <a:r>
              <a:rPr sz="1400" spc="-165" dirty="0">
                <a:latin typeface="Microsoft Sans Serif"/>
                <a:cs typeface="Microsoft Sans Serif"/>
              </a:rPr>
              <a:t>е</a:t>
            </a:r>
            <a:r>
              <a:rPr sz="1400" spc="-145" dirty="0">
                <a:latin typeface="Microsoft Sans Serif"/>
                <a:cs typeface="Microsoft Sans Serif"/>
              </a:rPr>
              <a:t>ни</a:t>
            </a:r>
            <a:r>
              <a:rPr sz="1400" spc="-180" dirty="0">
                <a:latin typeface="Microsoft Sans Serif"/>
                <a:cs typeface="Microsoft Sans Serif"/>
              </a:rPr>
              <a:t>ю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поло</a:t>
            </a:r>
            <a:r>
              <a:rPr sz="1400" spc="-180" dirty="0">
                <a:latin typeface="Microsoft Sans Serif"/>
                <a:cs typeface="Microsoft Sans Serif"/>
              </a:rPr>
              <a:t>жи</a:t>
            </a:r>
            <a:r>
              <a:rPr sz="1400" spc="-130" dirty="0">
                <a:latin typeface="Microsoft Sans Serif"/>
                <a:cs typeface="Microsoft Sans Serif"/>
              </a:rPr>
              <a:t>т</a:t>
            </a:r>
            <a:r>
              <a:rPr sz="1400" spc="-145" dirty="0">
                <a:latin typeface="Microsoft Sans Serif"/>
                <a:cs typeface="Microsoft Sans Serif"/>
              </a:rPr>
              <a:t>е</a:t>
            </a:r>
            <a:r>
              <a:rPr sz="1400" spc="-120" dirty="0">
                <a:latin typeface="Microsoft Sans Serif"/>
                <a:cs typeface="Microsoft Sans Serif"/>
              </a:rPr>
              <a:t>льного  </a:t>
            </a:r>
            <a:r>
              <a:rPr sz="1400" spc="-145" dirty="0">
                <a:latin typeface="Microsoft Sans Serif"/>
                <a:cs typeface="Microsoft Sans Serif"/>
              </a:rPr>
              <a:t>эмоционального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отклика </a:t>
            </a:r>
            <a:r>
              <a:rPr sz="1400" spc="-145" dirty="0">
                <a:latin typeface="Microsoft Sans Serif"/>
                <a:cs typeface="Microsoft Sans Serif"/>
              </a:rPr>
              <a:t>на</a:t>
            </a:r>
            <a:r>
              <a:rPr sz="1400" spc="-14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красоту </a:t>
            </a:r>
            <a:r>
              <a:rPr sz="1400" spc="-165" dirty="0">
                <a:latin typeface="Microsoft Sans Serif"/>
                <a:cs typeface="Microsoft Sans Serif"/>
              </a:rPr>
              <a:t>окружающего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75" dirty="0">
                <a:latin typeface="Microsoft Sans Serif"/>
                <a:cs typeface="Microsoft Sans Serif"/>
              </a:rPr>
              <a:t>ми</a:t>
            </a:r>
            <a:r>
              <a:rPr sz="1400" spc="-145" dirty="0">
                <a:latin typeface="Microsoft Sans Serif"/>
                <a:cs typeface="Microsoft Sans Serif"/>
              </a:rPr>
              <a:t>ра</a:t>
            </a:r>
            <a:r>
              <a:rPr sz="1400" spc="-70" dirty="0">
                <a:latin typeface="Microsoft Sans Serif"/>
                <a:cs typeface="Microsoft Sans Serif"/>
              </a:rPr>
              <a:t>,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20" dirty="0">
                <a:latin typeface="Microsoft Sans Serif"/>
                <a:cs typeface="Microsoft Sans Serif"/>
              </a:rPr>
              <a:t>в</a:t>
            </a:r>
            <a:r>
              <a:rPr sz="1400" spc="-170" dirty="0">
                <a:latin typeface="Microsoft Sans Serif"/>
                <a:cs typeface="Microsoft Sans Serif"/>
              </a:rPr>
              <a:t>ы</a:t>
            </a:r>
            <a:r>
              <a:rPr sz="1400" spc="-145" dirty="0">
                <a:latin typeface="Microsoft Sans Serif"/>
                <a:cs typeface="Microsoft Sans Serif"/>
              </a:rPr>
              <a:t>ра</a:t>
            </a:r>
            <a:r>
              <a:rPr sz="1400" spc="-210" dirty="0">
                <a:latin typeface="Microsoft Sans Serif"/>
                <a:cs typeface="Microsoft Sans Serif"/>
              </a:rPr>
              <a:t>ж</a:t>
            </a:r>
            <a:r>
              <a:rPr sz="1400" spc="-170" dirty="0">
                <a:latin typeface="Microsoft Sans Serif"/>
                <a:cs typeface="Microsoft Sans Serif"/>
              </a:rPr>
              <a:t>е</a:t>
            </a:r>
            <a:r>
              <a:rPr sz="1400" spc="-145" dirty="0">
                <a:latin typeface="Microsoft Sans Serif"/>
                <a:cs typeface="Microsoft Sans Serif"/>
              </a:rPr>
              <a:t>нн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110" dirty="0">
                <a:latin typeface="Microsoft Sans Serif"/>
                <a:cs typeface="Microsoft Sans Serif"/>
              </a:rPr>
              <a:t>г</a:t>
            </a:r>
            <a:r>
              <a:rPr sz="1400" spc="-155" dirty="0">
                <a:latin typeface="Microsoft Sans Serif"/>
                <a:cs typeface="Microsoft Sans Serif"/>
              </a:rPr>
              <a:t>о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п</a:t>
            </a:r>
            <a:r>
              <a:rPr sz="1400" spc="-145" dirty="0">
                <a:latin typeface="Microsoft Sans Serif"/>
                <a:cs typeface="Microsoft Sans Serif"/>
              </a:rPr>
              <a:t>ро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50" dirty="0">
                <a:latin typeface="Microsoft Sans Serif"/>
                <a:cs typeface="Microsoft Sans Serif"/>
              </a:rPr>
              <a:t>звед</a:t>
            </a:r>
            <a:r>
              <a:rPr sz="1400" spc="-160" dirty="0">
                <a:latin typeface="Microsoft Sans Serif"/>
                <a:cs typeface="Microsoft Sans Serif"/>
              </a:rPr>
              <a:t>е</a:t>
            </a:r>
            <a:r>
              <a:rPr sz="1400" spc="-145" dirty="0">
                <a:latin typeface="Microsoft Sans Serif"/>
                <a:cs typeface="Microsoft Sans Serif"/>
              </a:rPr>
              <a:t>ни</a:t>
            </a:r>
            <a:r>
              <a:rPr sz="1400" spc="-140" dirty="0">
                <a:latin typeface="Microsoft Sans Serif"/>
                <a:cs typeface="Microsoft Sans Serif"/>
              </a:rPr>
              <a:t>я</a:t>
            </a:r>
            <a:r>
              <a:rPr sz="1400" spc="-125" dirty="0">
                <a:latin typeface="Microsoft Sans Serif"/>
                <a:cs typeface="Microsoft Sans Serif"/>
              </a:rPr>
              <a:t>х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45" dirty="0">
                <a:latin typeface="Microsoft Sans Serif"/>
                <a:cs typeface="Microsoft Sans Serif"/>
              </a:rPr>
              <a:t>скусс</a:t>
            </a:r>
            <a:r>
              <a:rPr sz="1400" spc="-125" dirty="0">
                <a:latin typeface="Microsoft Sans Serif"/>
                <a:cs typeface="Microsoft Sans Serif"/>
              </a:rPr>
              <a:t>т</a:t>
            </a:r>
            <a:r>
              <a:rPr sz="1400" spc="-135" dirty="0">
                <a:latin typeface="Microsoft Sans Serif"/>
                <a:cs typeface="Microsoft Sans Serif"/>
              </a:rPr>
              <a:t>ва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23561" y="1602104"/>
            <a:ext cx="3853179" cy="2815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изо</a:t>
            </a:r>
            <a:r>
              <a:rPr sz="1500" b="1" spc="-175" dirty="0">
                <a:solidFill>
                  <a:srgbClr val="C00000"/>
                </a:solidFill>
                <a:latin typeface="Arial"/>
                <a:cs typeface="Arial"/>
              </a:rPr>
              <a:t>б</a:t>
            </a:r>
            <a:r>
              <a:rPr sz="1500" b="1" spc="-165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500" b="1" spc="-160" dirty="0">
                <a:solidFill>
                  <a:srgbClr val="C00000"/>
                </a:solidFill>
                <a:latin typeface="Arial"/>
                <a:cs typeface="Arial"/>
              </a:rPr>
              <a:t>азительная</a:t>
            </a:r>
            <a:r>
              <a:rPr sz="15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500" b="1" spc="-155" dirty="0">
                <a:solidFill>
                  <a:srgbClr val="C00000"/>
                </a:solidFill>
                <a:latin typeface="Arial"/>
                <a:cs typeface="Arial"/>
              </a:rPr>
              <a:t>деятельность:</a:t>
            </a:r>
            <a:endParaRPr sz="1500">
              <a:latin typeface="Arial"/>
              <a:cs typeface="Arial"/>
            </a:endParaRPr>
          </a:p>
          <a:p>
            <a:pPr marL="12700" marR="986155">
              <a:lnSpc>
                <a:spcPct val="100000"/>
              </a:lnSpc>
              <a:spcBef>
                <a:spcPts val="5"/>
              </a:spcBef>
            </a:pPr>
            <a:r>
              <a:rPr sz="1400" spc="-155" dirty="0">
                <a:latin typeface="Microsoft Sans Serif"/>
                <a:cs typeface="Microsoft Sans Serif"/>
              </a:rPr>
              <a:t>формировать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25" dirty="0">
                <a:latin typeface="Microsoft Sans Serif"/>
                <a:cs typeface="Microsoft Sans Serif"/>
              </a:rPr>
              <a:t>у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детей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интерес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200" dirty="0">
                <a:latin typeface="Microsoft Sans Serif"/>
                <a:cs typeface="Microsoft Sans Serif"/>
              </a:rPr>
              <a:t>к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занятиям </a:t>
            </a:r>
            <a:r>
              <a:rPr sz="1400" spc="-355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изобразительной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деятельностью;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145" dirty="0">
                <a:latin typeface="Microsoft Sans Serif"/>
                <a:cs typeface="Microsoft Sans Serif"/>
              </a:rPr>
              <a:t>ра</a:t>
            </a:r>
            <a:r>
              <a:rPr sz="1400" spc="-150" dirty="0">
                <a:latin typeface="Microsoft Sans Serif"/>
                <a:cs typeface="Microsoft Sans Serif"/>
              </a:rPr>
              <a:t>зв</a:t>
            </a:r>
            <a:r>
              <a:rPr sz="1400" spc="-160" dirty="0">
                <a:latin typeface="Microsoft Sans Serif"/>
                <a:cs typeface="Microsoft Sans Serif"/>
              </a:rPr>
              <a:t>и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145" dirty="0">
                <a:latin typeface="Microsoft Sans Serif"/>
                <a:cs typeface="Microsoft Sans Serif"/>
              </a:rPr>
              <a:t>а</a:t>
            </a:r>
            <a:r>
              <a:rPr sz="1400" spc="-120" dirty="0">
                <a:latin typeface="Microsoft Sans Serif"/>
                <a:cs typeface="Microsoft Sans Serif"/>
              </a:rPr>
              <a:t>т</a:t>
            </a:r>
            <a:r>
              <a:rPr sz="1400" spc="-135" dirty="0">
                <a:latin typeface="Microsoft Sans Serif"/>
                <a:cs typeface="Microsoft Sans Serif"/>
              </a:rPr>
              <a:t>ь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25" dirty="0">
                <a:latin typeface="Microsoft Sans Serif"/>
                <a:cs typeface="Microsoft Sans Serif"/>
              </a:rPr>
              <a:t>у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дет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45" dirty="0">
                <a:latin typeface="Microsoft Sans Serif"/>
                <a:cs typeface="Microsoft Sans Serif"/>
              </a:rPr>
              <a:t>й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эстет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55" dirty="0">
                <a:latin typeface="Microsoft Sans Serif"/>
                <a:cs typeface="Microsoft Sans Serif"/>
              </a:rPr>
              <a:t>ческ</a:t>
            </a:r>
            <a:r>
              <a:rPr sz="1400" spc="-170" dirty="0">
                <a:latin typeface="Microsoft Sans Serif"/>
                <a:cs typeface="Microsoft Sans Serif"/>
              </a:rPr>
              <a:t>о</a:t>
            </a:r>
            <a:r>
              <a:rPr sz="1400" spc="-140" dirty="0">
                <a:latin typeface="Microsoft Sans Serif"/>
                <a:cs typeface="Microsoft Sans Serif"/>
              </a:rPr>
              <a:t>е</a:t>
            </a:r>
            <a:r>
              <a:rPr sz="1400" spc="-8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145" dirty="0">
                <a:latin typeface="Microsoft Sans Serif"/>
                <a:cs typeface="Microsoft Sans Serif"/>
              </a:rPr>
              <a:t>о</a:t>
            </a:r>
            <a:r>
              <a:rPr sz="1400" spc="-140" dirty="0">
                <a:latin typeface="Microsoft Sans Serif"/>
                <a:cs typeface="Microsoft Sans Serif"/>
              </a:rPr>
              <a:t>сприяти</a:t>
            </a:r>
            <a:r>
              <a:rPr sz="1400" spc="-145" dirty="0">
                <a:latin typeface="Microsoft Sans Serif"/>
                <a:cs typeface="Microsoft Sans Serif"/>
              </a:rPr>
              <a:t>е</a:t>
            </a:r>
            <a:r>
              <a:rPr sz="1400" spc="-70" dirty="0">
                <a:latin typeface="Microsoft Sans Serif"/>
                <a:cs typeface="Microsoft Sans Serif"/>
              </a:rPr>
              <a:t>;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b="1" spc="-185" dirty="0">
                <a:latin typeface="Arial"/>
                <a:cs typeface="Arial"/>
              </a:rPr>
              <a:t>фо</a:t>
            </a:r>
            <a:r>
              <a:rPr sz="1400" b="1" spc="-150" dirty="0">
                <a:latin typeface="Arial"/>
                <a:cs typeface="Arial"/>
              </a:rPr>
              <a:t>р</a:t>
            </a:r>
            <a:r>
              <a:rPr sz="1400" b="1" spc="-170" dirty="0">
                <a:latin typeface="Arial"/>
                <a:cs typeface="Arial"/>
              </a:rPr>
              <a:t>мир</a:t>
            </a:r>
            <a:r>
              <a:rPr sz="1400" b="1" spc="-155" dirty="0">
                <a:latin typeface="Arial"/>
                <a:cs typeface="Arial"/>
              </a:rPr>
              <a:t>ова</a:t>
            </a:r>
            <a:r>
              <a:rPr sz="1400" b="1" spc="-140" dirty="0">
                <a:latin typeface="Arial"/>
                <a:cs typeface="Arial"/>
              </a:rPr>
              <a:t>ть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165" dirty="0">
                <a:latin typeface="Arial"/>
                <a:cs typeface="Arial"/>
              </a:rPr>
              <a:t>ум</a:t>
            </a:r>
            <a:r>
              <a:rPr sz="1400" b="1" spc="-150" dirty="0">
                <a:latin typeface="Arial"/>
                <a:cs typeface="Arial"/>
              </a:rPr>
              <a:t>е</a:t>
            </a:r>
            <a:r>
              <a:rPr sz="1400" b="1" spc="-155" dirty="0">
                <a:latin typeface="Arial"/>
                <a:cs typeface="Arial"/>
              </a:rPr>
              <a:t>н</a:t>
            </a:r>
            <a:r>
              <a:rPr sz="1400" b="1" spc="-170" dirty="0">
                <a:latin typeface="Arial"/>
                <a:cs typeface="Arial"/>
              </a:rPr>
              <a:t>и</a:t>
            </a:r>
            <a:r>
              <a:rPr sz="1400" b="1" spc="-140" dirty="0">
                <a:latin typeface="Arial"/>
                <a:cs typeface="Arial"/>
              </a:rPr>
              <a:t>е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у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40" dirty="0">
                <a:latin typeface="Arial"/>
                <a:cs typeface="Arial"/>
              </a:rPr>
              <a:t>дет</a:t>
            </a:r>
            <a:r>
              <a:rPr sz="1400" b="1" spc="-150" dirty="0">
                <a:latin typeface="Arial"/>
                <a:cs typeface="Arial"/>
              </a:rPr>
              <a:t>е</a:t>
            </a:r>
            <a:r>
              <a:rPr sz="1400" b="1" spc="-160" dirty="0">
                <a:latin typeface="Arial"/>
                <a:cs typeface="Arial"/>
              </a:rPr>
              <a:t>й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вид</a:t>
            </a:r>
            <a:r>
              <a:rPr sz="1400" b="1" spc="-150" dirty="0">
                <a:latin typeface="Arial"/>
                <a:cs typeface="Arial"/>
              </a:rPr>
              <a:t>е</a:t>
            </a:r>
            <a:r>
              <a:rPr sz="1400" b="1" spc="-140" dirty="0">
                <a:latin typeface="Arial"/>
                <a:cs typeface="Arial"/>
              </a:rPr>
              <a:t>ть</a:t>
            </a:r>
            <a:r>
              <a:rPr sz="1400" b="1" spc="-10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ц</a:t>
            </a:r>
            <a:r>
              <a:rPr sz="1400" b="1" spc="-150" dirty="0">
                <a:latin typeface="Arial"/>
                <a:cs typeface="Arial"/>
              </a:rPr>
              <a:t>е</a:t>
            </a:r>
            <a:r>
              <a:rPr sz="1400" b="1" spc="-160" dirty="0">
                <a:latin typeface="Arial"/>
                <a:cs typeface="Arial"/>
              </a:rPr>
              <a:t>льный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00" b="1" spc="-155" dirty="0">
                <a:latin typeface="Arial"/>
                <a:cs typeface="Arial"/>
              </a:rPr>
              <a:t>художественный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образ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в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единстве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изобразительно-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165" dirty="0">
                <a:latin typeface="Arial"/>
                <a:cs typeface="Arial"/>
              </a:rPr>
              <a:t>вы</a:t>
            </a:r>
            <a:r>
              <a:rPr sz="1400" b="1" spc="-155" dirty="0">
                <a:latin typeface="Arial"/>
                <a:cs typeface="Arial"/>
              </a:rPr>
              <a:t>р</a:t>
            </a:r>
            <a:r>
              <a:rPr sz="1400" b="1" spc="-145" dirty="0">
                <a:latin typeface="Arial"/>
                <a:cs typeface="Arial"/>
              </a:rPr>
              <a:t>азител</a:t>
            </a:r>
            <a:r>
              <a:rPr sz="1400" b="1" spc="-170" dirty="0">
                <a:latin typeface="Arial"/>
                <a:cs typeface="Arial"/>
              </a:rPr>
              <a:t>ьны</a:t>
            </a:r>
            <a:r>
              <a:rPr sz="1400" b="1" spc="-140" dirty="0">
                <a:latin typeface="Arial"/>
                <a:cs typeface="Arial"/>
              </a:rPr>
              <a:t>х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с</a:t>
            </a:r>
            <a:r>
              <a:rPr sz="1400" b="1" spc="-155" dirty="0">
                <a:latin typeface="Arial"/>
                <a:cs typeface="Arial"/>
              </a:rPr>
              <a:t>р</a:t>
            </a:r>
            <a:r>
              <a:rPr sz="1400" b="1" spc="-145" dirty="0">
                <a:latin typeface="Arial"/>
                <a:cs typeface="Arial"/>
              </a:rPr>
              <a:t>едств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130" dirty="0">
                <a:latin typeface="Arial"/>
                <a:cs typeface="Arial"/>
              </a:rPr>
              <a:t>к</a:t>
            </a:r>
            <a:r>
              <a:rPr sz="1400" b="1" spc="-155" dirty="0">
                <a:latin typeface="Arial"/>
                <a:cs typeface="Arial"/>
              </a:rPr>
              <a:t>олор</a:t>
            </a:r>
            <a:r>
              <a:rPr sz="1400" b="1" spc="-170" dirty="0">
                <a:latin typeface="Arial"/>
                <a:cs typeface="Arial"/>
              </a:rPr>
              <a:t>и</a:t>
            </a:r>
            <a:r>
              <a:rPr sz="1400" b="1" spc="-145" dirty="0">
                <a:latin typeface="Arial"/>
                <a:cs typeface="Arial"/>
              </a:rPr>
              <a:t>с</a:t>
            </a:r>
            <a:r>
              <a:rPr sz="1400" b="1" spc="-140" dirty="0">
                <a:latin typeface="Arial"/>
                <a:cs typeface="Arial"/>
              </a:rPr>
              <a:t>ти</a:t>
            </a:r>
            <a:r>
              <a:rPr sz="1400" b="1" spc="-155" dirty="0">
                <a:latin typeface="Arial"/>
                <a:cs typeface="Arial"/>
              </a:rPr>
              <a:t>ч</a:t>
            </a:r>
            <a:r>
              <a:rPr sz="1400" b="1" spc="-145" dirty="0">
                <a:latin typeface="Arial"/>
                <a:cs typeface="Arial"/>
              </a:rPr>
              <a:t>ес</a:t>
            </a:r>
            <a:r>
              <a:rPr sz="1400" b="1" spc="-130" dirty="0">
                <a:latin typeface="Arial"/>
                <a:cs typeface="Arial"/>
              </a:rPr>
              <a:t>к</a:t>
            </a:r>
            <a:r>
              <a:rPr sz="1400" b="1" spc="-165" dirty="0">
                <a:latin typeface="Arial"/>
                <a:cs typeface="Arial"/>
              </a:rPr>
              <a:t>о</a:t>
            </a:r>
            <a:r>
              <a:rPr sz="1400" b="1" spc="-160" dirty="0">
                <a:latin typeface="Arial"/>
                <a:cs typeface="Arial"/>
              </a:rPr>
              <a:t>й</a:t>
            </a:r>
            <a:r>
              <a:rPr sz="1400" b="1" spc="-70" dirty="0">
                <a:latin typeface="Arial"/>
                <a:cs typeface="Arial"/>
              </a:rPr>
              <a:t>,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160" dirty="0">
                <a:latin typeface="Arial"/>
                <a:cs typeface="Arial"/>
              </a:rPr>
              <a:t>композиционной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и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160" dirty="0">
                <a:latin typeface="Arial"/>
                <a:cs typeface="Arial"/>
              </a:rPr>
              <a:t>смысловой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spc="-130" dirty="0">
                <a:latin typeface="Arial"/>
                <a:cs typeface="Arial"/>
              </a:rPr>
              <a:t>трактовки</a:t>
            </a:r>
            <a:r>
              <a:rPr sz="1400" spc="-130" dirty="0">
                <a:latin typeface="Microsoft Sans Serif"/>
                <a:cs typeface="Microsoft Sans Serif"/>
              </a:rPr>
              <a:t>;</a:t>
            </a:r>
            <a:endParaRPr sz="1400">
              <a:latin typeface="Microsoft Sans Serif"/>
              <a:cs typeface="Microsoft Sans Serif"/>
            </a:endParaRPr>
          </a:p>
          <a:p>
            <a:pPr marL="12700" marR="95885">
              <a:lnSpc>
                <a:spcPct val="100000"/>
              </a:lnSpc>
            </a:pPr>
            <a:r>
              <a:rPr sz="1400" spc="-155" dirty="0">
                <a:latin typeface="Microsoft Sans Serif"/>
                <a:cs typeface="Microsoft Sans Serif"/>
              </a:rPr>
              <a:t>формировать</a:t>
            </a:r>
            <a:r>
              <a:rPr sz="1400" spc="-150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умение</a:t>
            </a:r>
            <a:r>
              <a:rPr sz="1400" spc="-150" dirty="0">
                <a:latin typeface="Microsoft Sans Serif"/>
                <a:cs typeface="Microsoft Sans Serif"/>
              </a:rPr>
              <a:t> </a:t>
            </a:r>
            <a:r>
              <a:rPr sz="1400" spc="-125" dirty="0">
                <a:latin typeface="Microsoft Sans Serif"/>
                <a:cs typeface="Microsoft Sans Serif"/>
              </a:rPr>
              <a:t>у </a:t>
            </a:r>
            <a:r>
              <a:rPr sz="1400" spc="-140" dirty="0">
                <a:latin typeface="Microsoft Sans Serif"/>
                <a:cs typeface="Microsoft Sans Serif"/>
              </a:rPr>
              <a:t>детей 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13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рисовании, </a:t>
            </a:r>
            <a:r>
              <a:rPr sz="1400" spc="-140" dirty="0">
                <a:latin typeface="Microsoft Sans Serif"/>
                <a:cs typeface="Microsoft Sans Serif"/>
              </a:rPr>
              <a:t>лепке, </a:t>
            </a:r>
            <a:r>
              <a:rPr sz="1400" spc="-13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аппликации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изображать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простые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55" dirty="0">
                <a:latin typeface="Microsoft Sans Serif"/>
                <a:cs typeface="Microsoft Sans Serif"/>
              </a:rPr>
              <a:t>предметы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30" dirty="0">
                <a:latin typeface="Microsoft Sans Serif"/>
                <a:cs typeface="Microsoft Sans Serif"/>
              </a:rPr>
              <a:t>явления,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50" dirty="0">
                <a:latin typeface="Microsoft Sans Serif"/>
                <a:cs typeface="Microsoft Sans Serif"/>
              </a:rPr>
              <a:t>пе</a:t>
            </a:r>
            <a:r>
              <a:rPr sz="1400" spc="-155" dirty="0">
                <a:latin typeface="Microsoft Sans Serif"/>
                <a:cs typeface="Microsoft Sans Serif"/>
              </a:rPr>
              <a:t>р</a:t>
            </a:r>
            <a:r>
              <a:rPr sz="1400" spc="-145" dirty="0">
                <a:latin typeface="Microsoft Sans Serif"/>
                <a:cs typeface="Microsoft Sans Serif"/>
              </a:rPr>
              <a:t>е</a:t>
            </a:r>
            <a:r>
              <a:rPr sz="1400" spc="-140" dirty="0">
                <a:latin typeface="Microsoft Sans Serif"/>
                <a:cs typeface="Microsoft Sans Serif"/>
              </a:rPr>
              <a:t>дав</a:t>
            </a:r>
            <a:r>
              <a:rPr sz="1400" spc="-150" dirty="0">
                <a:latin typeface="Microsoft Sans Serif"/>
                <a:cs typeface="Microsoft Sans Serif"/>
              </a:rPr>
              <a:t>а</a:t>
            </a:r>
            <a:r>
              <a:rPr sz="1400" spc="-135" dirty="0">
                <a:latin typeface="Microsoft Sans Serif"/>
                <a:cs typeface="Microsoft Sans Serif"/>
              </a:rPr>
              <a:t>я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и</a:t>
            </a:r>
            <a:r>
              <a:rPr sz="1400" spc="-125" dirty="0">
                <a:latin typeface="Microsoft Sans Serif"/>
                <a:cs typeface="Microsoft Sans Serif"/>
              </a:rPr>
              <a:t>х</a:t>
            </a:r>
            <a:r>
              <a:rPr sz="1400" spc="-65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обр</a:t>
            </a:r>
            <a:r>
              <a:rPr sz="1400" spc="-150" dirty="0">
                <a:latin typeface="Microsoft Sans Serif"/>
                <a:cs typeface="Microsoft Sans Serif"/>
              </a:rPr>
              <a:t>а</a:t>
            </a:r>
            <a:r>
              <a:rPr sz="1400" spc="-145" dirty="0">
                <a:latin typeface="Microsoft Sans Serif"/>
                <a:cs typeface="Microsoft Sans Serif"/>
              </a:rPr>
              <a:t>зну</a:t>
            </a:r>
            <a:r>
              <a:rPr sz="1400" spc="-204" dirty="0">
                <a:latin typeface="Microsoft Sans Serif"/>
                <a:cs typeface="Microsoft Sans Serif"/>
              </a:rPr>
              <a:t>ю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20" dirty="0">
                <a:latin typeface="Microsoft Sans Serif"/>
                <a:cs typeface="Microsoft Sans Serif"/>
              </a:rPr>
              <a:t>в</a:t>
            </a:r>
            <a:r>
              <a:rPr sz="1400" spc="-170" dirty="0">
                <a:latin typeface="Microsoft Sans Serif"/>
                <a:cs typeface="Microsoft Sans Serif"/>
              </a:rPr>
              <a:t>ы</a:t>
            </a:r>
            <a:r>
              <a:rPr sz="1400" spc="-145" dirty="0">
                <a:latin typeface="Microsoft Sans Serif"/>
                <a:cs typeface="Microsoft Sans Serif"/>
              </a:rPr>
              <a:t>ра</a:t>
            </a:r>
            <a:r>
              <a:rPr sz="1400" spc="-155" dirty="0">
                <a:latin typeface="Microsoft Sans Serif"/>
                <a:cs typeface="Microsoft Sans Serif"/>
              </a:rPr>
              <a:t>з</a:t>
            </a:r>
            <a:r>
              <a:rPr sz="1400" spc="-165" dirty="0">
                <a:latin typeface="Microsoft Sans Serif"/>
                <a:cs typeface="Microsoft Sans Serif"/>
              </a:rPr>
              <a:t>и</a:t>
            </a:r>
            <a:r>
              <a:rPr sz="1400" spc="-140" dirty="0">
                <a:latin typeface="Microsoft Sans Serif"/>
                <a:cs typeface="Microsoft Sans Serif"/>
              </a:rPr>
              <a:t>тельн</a:t>
            </a:r>
            <a:r>
              <a:rPr sz="1400" spc="-150" dirty="0">
                <a:latin typeface="Microsoft Sans Serif"/>
                <a:cs typeface="Microsoft Sans Serif"/>
              </a:rPr>
              <a:t>о</a:t>
            </a:r>
            <a:r>
              <a:rPr sz="1400" spc="-125" dirty="0">
                <a:latin typeface="Microsoft Sans Serif"/>
                <a:cs typeface="Microsoft Sans Serif"/>
              </a:rPr>
              <a:t>ст</a:t>
            </a:r>
            <a:r>
              <a:rPr sz="1400" spc="-120" dirty="0">
                <a:latin typeface="Microsoft Sans Serif"/>
                <a:cs typeface="Microsoft Sans Serif"/>
              </a:rPr>
              <a:t>ь</a:t>
            </a:r>
            <a:r>
              <a:rPr sz="1400" spc="-70" dirty="0">
                <a:latin typeface="Microsoft Sans Serif"/>
                <a:cs typeface="Microsoft Sans Serif"/>
              </a:rPr>
              <a:t>;</a:t>
            </a:r>
            <a:endParaRPr sz="1400">
              <a:latin typeface="Microsoft Sans Serif"/>
              <a:cs typeface="Microsoft Sans Serif"/>
            </a:endParaRPr>
          </a:p>
          <a:p>
            <a:pPr marL="12700" marR="677545">
              <a:lnSpc>
                <a:spcPct val="100000"/>
              </a:lnSpc>
              <a:spcBef>
                <a:spcPts val="5"/>
              </a:spcBef>
            </a:pPr>
            <a:r>
              <a:rPr sz="1400" spc="-150" dirty="0">
                <a:latin typeface="Microsoft Sans Serif"/>
                <a:cs typeface="Microsoft Sans Serif"/>
              </a:rPr>
              <a:t>пе</a:t>
            </a:r>
            <a:r>
              <a:rPr sz="1400" spc="-155" dirty="0">
                <a:latin typeface="Microsoft Sans Serif"/>
                <a:cs typeface="Microsoft Sans Serif"/>
              </a:rPr>
              <a:t>р</a:t>
            </a:r>
            <a:r>
              <a:rPr sz="1400" spc="-145" dirty="0">
                <a:latin typeface="Microsoft Sans Serif"/>
                <a:cs typeface="Microsoft Sans Serif"/>
              </a:rPr>
              <a:t>е</a:t>
            </a:r>
            <a:r>
              <a:rPr sz="1400" spc="-135" dirty="0">
                <a:latin typeface="Microsoft Sans Serif"/>
                <a:cs typeface="Microsoft Sans Serif"/>
              </a:rPr>
              <a:t>в</a:t>
            </a:r>
            <a:r>
              <a:rPr sz="1400" spc="-145" dirty="0">
                <a:latin typeface="Microsoft Sans Serif"/>
                <a:cs typeface="Microsoft Sans Serif"/>
              </a:rPr>
              <a:t>оди</a:t>
            </a:r>
            <a:r>
              <a:rPr sz="1400" spc="-120" dirty="0">
                <a:latin typeface="Microsoft Sans Serif"/>
                <a:cs typeface="Microsoft Sans Serif"/>
              </a:rPr>
              <a:t>т</a:t>
            </a:r>
            <a:r>
              <a:rPr sz="1400" spc="-135" dirty="0">
                <a:latin typeface="Microsoft Sans Serif"/>
                <a:cs typeface="Microsoft Sans Serif"/>
              </a:rPr>
              <a:t>ь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35" dirty="0">
                <a:latin typeface="Microsoft Sans Serif"/>
                <a:cs typeface="Microsoft Sans Serif"/>
              </a:rPr>
              <a:t>дет</a:t>
            </a:r>
            <a:r>
              <a:rPr sz="1400" spc="-150" dirty="0">
                <a:latin typeface="Microsoft Sans Serif"/>
                <a:cs typeface="Microsoft Sans Serif"/>
              </a:rPr>
              <a:t>е</a:t>
            </a:r>
            <a:r>
              <a:rPr sz="1400" spc="-145" dirty="0">
                <a:latin typeface="Microsoft Sans Serif"/>
                <a:cs typeface="Microsoft Sans Serif"/>
              </a:rPr>
              <a:t>й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о</a:t>
            </a:r>
            <a:r>
              <a:rPr sz="1400" spc="-114" dirty="0">
                <a:latin typeface="Microsoft Sans Serif"/>
                <a:cs typeface="Microsoft Sans Serif"/>
              </a:rPr>
              <a:t>т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145" dirty="0">
                <a:latin typeface="Microsoft Sans Serif"/>
                <a:cs typeface="Microsoft Sans Serif"/>
              </a:rPr>
              <a:t>р</a:t>
            </a:r>
            <a:r>
              <a:rPr sz="1400" spc="-140" dirty="0">
                <a:latin typeface="Microsoft Sans Serif"/>
                <a:cs typeface="Microsoft Sans Serif"/>
              </a:rPr>
              <a:t>исов</a:t>
            </a:r>
            <a:r>
              <a:rPr sz="1400" spc="-150" dirty="0">
                <a:latin typeface="Microsoft Sans Serif"/>
                <a:cs typeface="Microsoft Sans Serif"/>
              </a:rPr>
              <a:t>а</a:t>
            </a:r>
            <a:r>
              <a:rPr sz="1400" spc="-145" dirty="0">
                <a:latin typeface="Microsoft Sans Serif"/>
                <a:cs typeface="Microsoft Sans Serif"/>
              </a:rPr>
              <a:t>ни</a:t>
            </a:r>
            <a:r>
              <a:rPr sz="1400" spc="-130" dirty="0">
                <a:latin typeface="Microsoft Sans Serif"/>
                <a:cs typeface="Microsoft Sans Serif"/>
              </a:rPr>
              <a:t>я</a:t>
            </a:r>
            <a:r>
              <a:rPr sz="1400" spc="-85" dirty="0">
                <a:latin typeface="Microsoft Sans Serif"/>
                <a:cs typeface="Microsoft Sans Serif"/>
              </a:rPr>
              <a:t>-</a:t>
            </a:r>
            <a:r>
              <a:rPr sz="1400" spc="-150" dirty="0">
                <a:latin typeface="Microsoft Sans Serif"/>
                <a:cs typeface="Microsoft Sans Serif"/>
              </a:rPr>
              <a:t>под</a:t>
            </a:r>
            <a:r>
              <a:rPr sz="1400" spc="-155" dirty="0">
                <a:latin typeface="Microsoft Sans Serif"/>
                <a:cs typeface="Microsoft Sans Serif"/>
              </a:rPr>
              <a:t>р</a:t>
            </a:r>
            <a:r>
              <a:rPr sz="1400" spc="-145" dirty="0">
                <a:latin typeface="Microsoft Sans Serif"/>
                <a:cs typeface="Microsoft Sans Serif"/>
              </a:rPr>
              <a:t>а</a:t>
            </a:r>
            <a:r>
              <a:rPr sz="1400" spc="-210" dirty="0">
                <a:latin typeface="Microsoft Sans Serif"/>
                <a:cs typeface="Microsoft Sans Serif"/>
              </a:rPr>
              <a:t>ж</a:t>
            </a:r>
            <a:r>
              <a:rPr sz="1400" spc="-170" dirty="0">
                <a:latin typeface="Microsoft Sans Serif"/>
                <a:cs typeface="Microsoft Sans Serif"/>
              </a:rPr>
              <a:t>а</a:t>
            </a:r>
            <a:r>
              <a:rPr sz="1400" spc="-145" dirty="0">
                <a:latin typeface="Microsoft Sans Serif"/>
                <a:cs typeface="Microsoft Sans Serif"/>
              </a:rPr>
              <a:t>ни</a:t>
            </a:r>
            <a:r>
              <a:rPr sz="1400" spc="-135" dirty="0">
                <a:latin typeface="Microsoft Sans Serif"/>
                <a:cs typeface="Microsoft Sans Serif"/>
              </a:rPr>
              <a:t>я</a:t>
            </a:r>
            <a:r>
              <a:rPr sz="1400" spc="-60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к  </a:t>
            </a:r>
            <a:r>
              <a:rPr sz="1400" spc="-150" dirty="0">
                <a:latin typeface="Microsoft Sans Serif"/>
                <a:cs typeface="Microsoft Sans Serif"/>
              </a:rPr>
              <a:t>самостоятельному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творчеству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9872" y="1911095"/>
            <a:ext cx="173736" cy="1737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01311" y="1879092"/>
            <a:ext cx="172212" cy="172211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4401311" y="2346960"/>
            <a:ext cx="178435" cy="375285"/>
            <a:chOff x="4401311" y="2346960"/>
            <a:chExt cx="178435" cy="37528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7407" y="2346960"/>
              <a:ext cx="172212" cy="1722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1311" y="2548128"/>
              <a:ext cx="172212" cy="173736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92167" y="3412235"/>
            <a:ext cx="173736" cy="17221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01311" y="4026408"/>
            <a:ext cx="172212" cy="17221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963" y="3008376"/>
            <a:ext cx="172212" cy="17221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1583" y="2773679"/>
            <a:ext cx="172212" cy="17373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631" y="3419855"/>
            <a:ext cx="173736" cy="17221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487" y="4026408"/>
            <a:ext cx="173736" cy="1722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0331" y="818388"/>
            <a:ext cx="5794375" cy="4154804"/>
            <a:chOff x="370331" y="818388"/>
            <a:chExt cx="5794375" cy="41548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331" y="818388"/>
              <a:ext cx="5794248" cy="4154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239" y="844296"/>
              <a:ext cx="5687568" cy="404774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403594" y="924559"/>
            <a:ext cx="2172335" cy="3035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Художе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400" b="1" spc="-140" dirty="0">
                <a:solidFill>
                  <a:srgbClr val="C00000"/>
                </a:solidFill>
                <a:latin typeface="Arial"/>
                <a:cs typeface="Arial"/>
              </a:rPr>
              <a:t>тв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400" b="1" spc="-160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400" b="1" spc="-165" dirty="0">
                <a:solidFill>
                  <a:srgbClr val="C00000"/>
                </a:solidFill>
                <a:latin typeface="Arial"/>
                <a:cs typeface="Arial"/>
              </a:rPr>
              <a:t>н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400" b="1" spc="-85" dirty="0">
                <a:solidFill>
                  <a:srgbClr val="C00000"/>
                </a:solidFill>
                <a:latin typeface="Arial"/>
                <a:cs typeface="Arial"/>
              </a:rPr>
              <a:t>-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эс</a:t>
            </a:r>
            <a:r>
              <a:rPr sz="1400" b="1" spc="-125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400" b="1" spc="-145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400" b="1" spc="-125" dirty="0">
                <a:solidFill>
                  <a:srgbClr val="C00000"/>
                </a:solidFill>
                <a:latin typeface="Arial"/>
                <a:cs typeface="Arial"/>
              </a:rPr>
              <a:t>т</a:t>
            </a:r>
            <a:r>
              <a:rPr sz="1400" b="1" spc="-170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чес</a:t>
            </a:r>
            <a:r>
              <a:rPr sz="1400" b="1" spc="-130" dirty="0">
                <a:solidFill>
                  <a:srgbClr val="C00000"/>
                </a:solidFill>
                <a:latin typeface="Arial"/>
                <a:cs typeface="Arial"/>
              </a:rPr>
              <a:t>к</a:t>
            </a:r>
            <a:r>
              <a:rPr sz="1400" b="1" spc="-165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400" b="1" spc="-95" dirty="0">
                <a:solidFill>
                  <a:srgbClr val="C00000"/>
                </a:solidFill>
                <a:latin typeface="Arial"/>
                <a:cs typeface="Arial"/>
              </a:rPr>
              <a:t>е  </a:t>
            </a:r>
            <a:r>
              <a:rPr sz="1400" b="1" spc="-155" dirty="0">
                <a:solidFill>
                  <a:srgbClr val="C00000"/>
                </a:solidFill>
                <a:latin typeface="Arial"/>
                <a:cs typeface="Arial"/>
              </a:rPr>
              <a:t>р</a:t>
            </a:r>
            <a:r>
              <a:rPr sz="1400" b="1" spc="-150" dirty="0">
                <a:solidFill>
                  <a:srgbClr val="C00000"/>
                </a:solidFill>
                <a:latin typeface="Arial"/>
                <a:cs typeface="Arial"/>
              </a:rPr>
              <a:t>азвити</a:t>
            </a:r>
            <a:r>
              <a:rPr sz="1400" b="1" spc="-135" dirty="0">
                <a:solidFill>
                  <a:srgbClr val="C00000"/>
                </a:solidFill>
                <a:latin typeface="Arial"/>
                <a:cs typeface="Arial"/>
              </a:rPr>
              <a:t>е</a:t>
            </a:r>
            <a:r>
              <a:rPr sz="1400" b="1" spc="-70" dirty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sz="1400" b="1" spc="-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220" dirty="0">
                <a:solidFill>
                  <a:srgbClr val="C00000"/>
                </a:solidFill>
                <a:latin typeface="Arial"/>
                <a:cs typeface="Arial"/>
              </a:rPr>
              <a:t>Ф</a:t>
            </a:r>
            <a:r>
              <a:rPr sz="1400" b="1" spc="-190" dirty="0">
                <a:solidFill>
                  <a:srgbClr val="C00000"/>
                </a:solidFill>
                <a:latin typeface="Arial"/>
                <a:cs typeface="Arial"/>
              </a:rPr>
              <a:t>О</a:t>
            </a:r>
            <a:r>
              <a:rPr sz="1400" b="1" spc="-180" dirty="0">
                <a:solidFill>
                  <a:srgbClr val="C00000"/>
                </a:solidFill>
                <a:latin typeface="Arial"/>
                <a:cs typeface="Arial"/>
              </a:rPr>
              <a:t>П</a:t>
            </a:r>
            <a:r>
              <a:rPr sz="1400" b="1" spc="-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90" dirty="0">
                <a:solidFill>
                  <a:srgbClr val="C00000"/>
                </a:solidFill>
                <a:latin typeface="Arial"/>
                <a:cs typeface="Arial"/>
              </a:rPr>
              <a:t>ДО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50">
              <a:latin typeface="Arial"/>
              <a:cs typeface="Arial"/>
            </a:endParaRPr>
          </a:p>
          <a:p>
            <a:pPr marL="132715" marR="449580">
              <a:lnSpc>
                <a:spcPct val="100000"/>
              </a:lnSpc>
            </a:pPr>
            <a:r>
              <a:rPr sz="1400" b="1" spc="-190" dirty="0">
                <a:latin typeface="Arial"/>
                <a:cs typeface="Arial"/>
              </a:rPr>
              <a:t>фо</a:t>
            </a:r>
            <a:r>
              <a:rPr sz="1400" b="1" spc="-165" dirty="0">
                <a:latin typeface="Arial"/>
                <a:cs typeface="Arial"/>
              </a:rPr>
              <a:t>рмир</a:t>
            </a:r>
            <a:r>
              <a:rPr sz="1400" b="1" spc="-155" dirty="0">
                <a:latin typeface="Arial"/>
                <a:cs typeface="Arial"/>
              </a:rPr>
              <a:t>о</a:t>
            </a:r>
            <a:r>
              <a:rPr sz="1400" b="1" spc="-170" dirty="0">
                <a:latin typeface="Arial"/>
                <a:cs typeface="Arial"/>
              </a:rPr>
              <a:t>в</a:t>
            </a:r>
            <a:r>
              <a:rPr sz="1400" b="1" spc="-145" dirty="0">
                <a:latin typeface="Arial"/>
                <a:cs typeface="Arial"/>
              </a:rPr>
              <a:t>а</a:t>
            </a:r>
            <a:r>
              <a:rPr sz="1400" b="1" spc="-140" dirty="0">
                <a:latin typeface="Arial"/>
                <a:cs typeface="Arial"/>
              </a:rPr>
              <a:t>ть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160" dirty="0">
                <a:latin typeface="Arial"/>
                <a:cs typeface="Arial"/>
              </a:rPr>
              <a:t>умен</a:t>
            </a:r>
            <a:r>
              <a:rPr sz="1400" b="1" spc="-170" dirty="0">
                <a:latin typeface="Arial"/>
                <a:cs typeface="Arial"/>
              </a:rPr>
              <a:t>и</a:t>
            </a:r>
            <a:r>
              <a:rPr sz="1400" b="1" spc="-105" dirty="0">
                <a:latin typeface="Arial"/>
                <a:cs typeface="Arial"/>
              </a:rPr>
              <a:t>е  у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60" dirty="0">
                <a:latin typeface="Arial"/>
                <a:cs typeface="Arial"/>
              </a:rPr>
              <a:t>д</a:t>
            </a:r>
            <a:r>
              <a:rPr sz="1400" b="1" spc="-145" dirty="0">
                <a:latin typeface="Arial"/>
                <a:cs typeface="Arial"/>
              </a:rPr>
              <a:t>е</a:t>
            </a:r>
            <a:r>
              <a:rPr sz="1400" b="1" spc="-125" dirty="0">
                <a:latin typeface="Arial"/>
                <a:cs typeface="Arial"/>
              </a:rPr>
              <a:t>т</a:t>
            </a:r>
            <a:r>
              <a:rPr sz="1400" b="1" spc="-145" dirty="0">
                <a:latin typeface="Arial"/>
                <a:cs typeface="Arial"/>
              </a:rPr>
              <a:t>е</a:t>
            </a:r>
            <a:r>
              <a:rPr sz="1400" b="1" spc="-160" dirty="0">
                <a:latin typeface="Arial"/>
                <a:cs typeface="Arial"/>
              </a:rPr>
              <a:t>й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150" dirty="0">
                <a:latin typeface="Arial"/>
                <a:cs typeface="Arial"/>
              </a:rPr>
              <a:t>видеть</a:t>
            </a:r>
            <a:endParaRPr sz="1400">
              <a:latin typeface="Arial"/>
              <a:cs typeface="Arial"/>
            </a:endParaRPr>
          </a:p>
          <a:p>
            <a:pPr marL="132715">
              <a:lnSpc>
                <a:spcPct val="100000"/>
              </a:lnSpc>
            </a:pPr>
            <a:r>
              <a:rPr sz="1400" b="1" spc="-155" dirty="0">
                <a:latin typeface="Arial"/>
                <a:cs typeface="Arial"/>
              </a:rPr>
              <a:t>цельный</a:t>
            </a:r>
            <a:endParaRPr sz="1400">
              <a:latin typeface="Arial"/>
              <a:cs typeface="Arial"/>
            </a:endParaRPr>
          </a:p>
          <a:p>
            <a:pPr marL="132715" marR="760730">
              <a:lnSpc>
                <a:spcPct val="100000"/>
              </a:lnSpc>
            </a:pPr>
            <a:r>
              <a:rPr sz="1400" b="1" spc="-155" dirty="0">
                <a:latin typeface="Arial"/>
                <a:cs typeface="Arial"/>
              </a:rPr>
              <a:t>художественный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о</a:t>
            </a:r>
            <a:r>
              <a:rPr sz="1400" b="1" spc="-145" dirty="0">
                <a:latin typeface="Arial"/>
                <a:cs typeface="Arial"/>
              </a:rPr>
              <a:t>браз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в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е</a:t>
            </a:r>
            <a:r>
              <a:rPr sz="1400" b="1" spc="-130" dirty="0">
                <a:latin typeface="Arial"/>
                <a:cs typeface="Arial"/>
              </a:rPr>
              <a:t>динстве  </a:t>
            </a:r>
            <a:r>
              <a:rPr sz="1400" b="1" spc="-145" dirty="0">
                <a:latin typeface="Arial"/>
                <a:cs typeface="Arial"/>
              </a:rPr>
              <a:t>изобразительно- </a:t>
            </a:r>
            <a:r>
              <a:rPr sz="1400" b="1" spc="-140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выразительных </a:t>
            </a:r>
            <a:r>
              <a:rPr sz="1400" b="1" spc="-150" dirty="0">
                <a:latin typeface="Arial"/>
                <a:cs typeface="Arial"/>
              </a:rPr>
              <a:t> </a:t>
            </a:r>
            <a:r>
              <a:rPr sz="1400" b="1" spc="-145" dirty="0">
                <a:latin typeface="Arial"/>
                <a:cs typeface="Arial"/>
              </a:rPr>
              <a:t>средств</a:t>
            </a:r>
            <a:endParaRPr sz="1400">
              <a:latin typeface="Arial"/>
              <a:cs typeface="Arial"/>
            </a:endParaRPr>
          </a:p>
          <a:p>
            <a:pPr marL="132715" marR="673735">
              <a:lnSpc>
                <a:spcPct val="100000"/>
              </a:lnSpc>
              <a:spcBef>
                <a:spcPts val="5"/>
              </a:spcBef>
            </a:pPr>
            <a:r>
              <a:rPr sz="1400" b="1" spc="-145" dirty="0">
                <a:latin typeface="Arial"/>
                <a:cs typeface="Arial"/>
              </a:rPr>
              <a:t>колористической, </a:t>
            </a:r>
            <a:r>
              <a:rPr sz="1400" b="1" spc="-140" dirty="0">
                <a:latin typeface="Arial"/>
                <a:cs typeface="Arial"/>
              </a:rPr>
              <a:t> </a:t>
            </a:r>
            <a:r>
              <a:rPr sz="1400" b="1" spc="-130" dirty="0">
                <a:latin typeface="Arial"/>
                <a:cs typeface="Arial"/>
              </a:rPr>
              <a:t>к</a:t>
            </a:r>
            <a:r>
              <a:rPr sz="1400" b="1" spc="-155" dirty="0">
                <a:latin typeface="Arial"/>
                <a:cs typeface="Arial"/>
              </a:rPr>
              <a:t>о</a:t>
            </a:r>
            <a:r>
              <a:rPr sz="1400" b="1" spc="-165" dirty="0">
                <a:latin typeface="Arial"/>
                <a:cs typeface="Arial"/>
              </a:rPr>
              <a:t>мпо</a:t>
            </a:r>
            <a:r>
              <a:rPr sz="1400" b="1" spc="-145" dirty="0">
                <a:latin typeface="Arial"/>
                <a:cs typeface="Arial"/>
              </a:rPr>
              <a:t>зи</a:t>
            </a:r>
            <a:r>
              <a:rPr sz="1400" b="1" spc="-165" dirty="0">
                <a:latin typeface="Arial"/>
                <a:cs typeface="Arial"/>
              </a:rPr>
              <a:t>ц</a:t>
            </a:r>
            <a:r>
              <a:rPr sz="1400" b="1" spc="-155" dirty="0">
                <a:latin typeface="Arial"/>
                <a:cs typeface="Arial"/>
              </a:rPr>
              <a:t>и</a:t>
            </a:r>
            <a:r>
              <a:rPr sz="1400" b="1" spc="-165" dirty="0">
                <a:latin typeface="Arial"/>
                <a:cs typeface="Arial"/>
              </a:rPr>
              <a:t>о</a:t>
            </a:r>
            <a:r>
              <a:rPr sz="1400" b="1" spc="-170" dirty="0">
                <a:latin typeface="Arial"/>
                <a:cs typeface="Arial"/>
              </a:rPr>
              <a:t>н</a:t>
            </a:r>
            <a:r>
              <a:rPr sz="1400" b="1" spc="-160" dirty="0">
                <a:latin typeface="Arial"/>
                <a:cs typeface="Arial"/>
              </a:rPr>
              <a:t>н</a:t>
            </a:r>
            <a:r>
              <a:rPr sz="1400" b="1" spc="-165" dirty="0">
                <a:latin typeface="Arial"/>
                <a:cs typeface="Arial"/>
              </a:rPr>
              <a:t>о</a:t>
            </a:r>
            <a:r>
              <a:rPr sz="1400" b="1" spc="-160" dirty="0">
                <a:latin typeface="Arial"/>
                <a:cs typeface="Arial"/>
              </a:rPr>
              <a:t>й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spc="-155" dirty="0">
                <a:latin typeface="Arial"/>
                <a:cs typeface="Arial"/>
              </a:rPr>
              <a:t>и</a:t>
            </a:r>
            <a:endParaRPr sz="1400">
              <a:latin typeface="Arial"/>
              <a:cs typeface="Arial"/>
            </a:endParaRPr>
          </a:p>
          <a:p>
            <a:pPr marL="132715">
              <a:lnSpc>
                <a:spcPts val="1630"/>
              </a:lnSpc>
            </a:pPr>
            <a:r>
              <a:rPr sz="1400" b="1" spc="-150" dirty="0">
                <a:latin typeface="Arial"/>
                <a:cs typeface="Arial"/>
              </a:rPr>
              <a:t>с</a:t>
            </a:r>
            <a:r>
              <a:rPr sz="1400" b="1" spc="-180" dirty="0">
                <a:latin typeface="Arial"/>
                <a:cs typeface="Arial"/>
              </a:rPr>
              <a:t>мы</a:t>
            </a:r>
            <a:r>
              <a:rPr sz="1400" b="1" spc="-135" dirty="0">
                <a:latin typeface="Arial"/>
                <a:cs typeface="Arial"/>
              </a:rPr>
              <a:t>с</a:t>
            </a:r>
            <a:r>
              <a:rPr sz="1400" b="1" spc="-155" dirty="0">
                <a:latin typeface="Arial"/>
                <a:cs typeface="Arial"/>
              </a:rPr>
              <a:t>лово</a:t>
            </a:r>
            <a:r>
              <a:rPr sz="1400" b="1" spc="-160" dirty="0">
                <a:latin typeface="Arial"/>
                <a:cs typeface="Arial"/>
              </a:rPr>
              <a:t>й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spc="-135" dirty="0">
                <a:latin typeface="Arial"/>
                <a:cs typeface="Arial"/>
              </a:rPr>
              <a:t>тракт</a:t>
            </a:r>
            <a:r>
              <a:rPr sz="1400" b="1" spc="-145" dirty="0">
                <a:latin typeface="Arial"/>
                <a:cs typeface="Arial"/>
              </a:rPr>
              <a:t>овки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3027</Words>
  <Application>Microsoft Office PowerPoint</Application>
  <PresentationFormat>Экран (16:9)</PresentationFormat>
  <Paragraphs>395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Office Theme</vt:lpstr>
      <vt:lpstr>Детское творчество. Создание условий для художественно-эстетического развития ребенка</vt:lpstr>
      <vt:lpstr>Цель: создание условий для развития творческого профессионального мышления педагогов</vt:lpstr>
      <vt:lpstr>ОП ДО/АОП ДО</vt:lpstr>
      <vt:lpstr>Цель: всестороннее развитие творческих  способностей детей через продуктивные виды  деятельности. Большое внимание в программе уделено  экспериментированию с различными  изобразительными материалами.</vt:lpstr>
      <vt:lpstr>Художественно-эстетическое развитие. ФОП ДО</vt:lpstr>
      <vt:lpstr>Художественно-эстетическое развитие. ФОП ДО</vt:lpstr>
      <vt:lpstr>21.3.1. В области художественно-эстетического развития основными задачами  образовательной деятельности являются:</vt:lpstr>
      <vt:lpstr>21.3.1. В области художественно-эстетического развития основными задачами  образовательной деятельности являются:</vt:lpstr>
      <vt:lpstr>Слайд 9</vt:lpstr>
      <vt:lpstr>21.3.1. В области художественно-эстетического развития основными задачами  образовательной деятельности являются:</vt:lpstr>
      <vt:lpstr>21.3.1. В области художественно-эстетического развития основными задачами  образовательной деятельности являются:</vt:lpstr>
      <vt:lpstr>Слайд 12</vt:lpstr>
      <vt:lpstr>21.3.1. В области художественно-эстетического развития основными задачами  образовательной деятельности являются:</vt:lpstr>
      <vt:lpstr>Слайд 14</vt:lpstr>
      <vt:lpstr>Приобщение к искусству как обогащение внутреннего мира человека</vt:lpstr>
      <vt:lpstr>Приобщение к искусству это:</vt:lpstr>
      <vt:lpstr>Слайд 17</vt:lpstr>
      <vt:lpstr>Слайд 18</vt:lpstr>
      <vt:lpstr>Слайд 19</vt:lpstr>
      <vt:lpstr>К шести  годам</vt:lpstr>
      <vt:lpstr>Слайд 21</vt:lpstr>
      <vt:lpstr>Изобразительная деятельность</vt:lpstr>
      <vt:lpstr>Слайд 23</vt:lpstr>
      <vt:lpstr>Слайд 24</vt:lpstr>
      <vt:lpstr>Слайд 25</vt:lpstr>
      <vt:lpstr>Слайд 26</vt:lpstr>
      <vt:lpstr>Возможности РППС</vt:lpstr>
      <vt:lpstr>Вариант организации внутренней инфраструктуры ДОО в виде центров</vt:lpstr>
      <vt:lpstr>Как должна быть организована изобразительная деятельность?</vt:lpstr>
      <vt:lpstr>Творчество (креативность)  как жизненная концепция</vt:lpstr>
      <vt:lpstr>Базовая характеристика  человеческого сознания</vt:lpstr>
      <vt:lpstr>Слайд 32</vt:lpstr>
      <vt:lpstr>Игра и воображение</vt:lpstr>
      <vt:lpstr>Слайд 34</vt:lpstr>
      <vt:lpstr>Слайд 35</vt:lpstr>
      <vt:lpstr>Вопросы педагога к ребенку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Геращенко</dc:creator>
  <cp:lastModifiedBy>Future</cp:lastModifiedBy>
  <cp:revision>2</cp:revision>
  <dcterms:created xsi:type="dcterms:W3CDTF">2024-01-31T15:04:04Z</dcterms:created>
  <dcterms:modified xsi:type="dcterms:W3CDTF">2024-01-31T16:19:35Z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2023-11-30T00:00:00Z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2024-01-31T00:00:00Z</vt:filetime>
  </property>
</Properties>
</file>