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orient="horz" pos="27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4"/>
    <p:restoredTop sz="94585"/>
  </p:normalViewPr>
  <p:slideViewPr>
    <p:cSldViewPr snapToObjects="1">
      <p:cViewPr varScale="1">
        <p:scale>
          <a:sx n="65" d="100"/>
          <a:sy n="65" d="100"/>
        </p:scale>
        <p:origin x="996" y="78"/>
      </p:cViewPr>
      <p:guideLst>
        <p:guide orient="horz" pos="2158"/>
        <p:guide orient="horz" pos="27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/>
          <p:cNvSpPr/>
          <p:nvPr/>
        </p:nvSpPr>
        <p:spPr>
          <a:xfrm>
            <a:off x="-12699" y="3631"/>
            <a:ext cx="1247479" cy="442587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08"/>
              </a:cxn>
              <a:cxn ang="0">
                <a:pos x="986" y="7114"/>
              </a:cxn>
              <a:cxn ang="0">
                <a:pos x="1537" y="7266"/>
              </a:cxn>
              <a:cxn ang="0">
                <a:pos x="62" y="0"/>
              </a:cxn>
              <a:cxn ang="0">
                <a:pos x="0" y="0"/>
              </a:cxn>
            </a:cxnLst>
            <a:rect l="0" t="0" r="r" b="b"/>
            <a:pathLst>
              <a:path w="1537" h="7266">
                <a:moveTo>
                  <a:pt x="0" y="0"/>
                </a:moveTo>
                <a:lnTo>
                  <a:pt x="0" y="708"/>
                </a:lnTo>
                <a:lnTo>
                  <a:pt x="986" y="7114"/>
                </a:lnTo>
                <a:lnTo>
                  <a:pt x="1537" y="7266"/>
                </a:lnTo>
                <a:lnTo>
                  <a:pt x="62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9" name="Полилиния: фигура 8"/>
          <p:cNvSpPr/>
          <p:nvPr/>
        </p:nvSpPr>
        <p:spPr>
          <a:xfrm flipH="1">
            <a:off x="7307082" y="211889"/>
            <a:ext cx="4883131" cy="1609272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0" name="Полилиния: фигура 9"/>
          <p:cNvSpPr/>
          <p:nvPr/>
        </p:nvSpPr>
        <p:spPr>
          <a:xfrm flipH="1">
            <a:off x="1176" y="0"/>
            <a:ext cx="12196229" cy="1209811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1" name="Полилиния: фигура 10"/>
          <p:cNvSpPr/>
          <p:nvPr/>
        </p:nvSpPr>
        <p:spPr>
          <a:xfrm>
            <a:off x="0" y="313097"/>
            <a:ext cx="7315199" cy="2039450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  <a:gd name="connsiteX0" fmla="*/ 5486400 w 5486400"/>
              <a:gd name="connsiteY0" fmla="*/ 1085850 h 2676075"/>
              <a:gd name="connsiteX1" fmla="*/ 0 w 5486400"/>
              <a:gd name="connsiteY1" fmla="*/ 0 h 2676075"/>
              <a:gd name="connsiteX2" fmla="*/ 0 w 5486400"/>
              <a:gd name="connsiteY2" fmla="*/ 95250 h 2676075"/>
              <a:gd name="connsiteX3" fmla="*/ 604863 w 5486400"/>
              <a:gd name="connsiteY3" fmla="*/ 2676075 h 2676075"/>
              <a:gd name="connsiteX4" fmla="*/ 5486400 w 5486400"/>
              <a:gd name="connsiteY4" fmla="*/ 1085850 h 2676075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0 w 5486400"/>
              <a:gd name="connsiteY2" fmla="*/ 95250 h 2582198"/>
              <a:gd name="connsiteX3" fmla="*/ 892927 w 5486400"/>
              <a:gd name="connsiteY3" fmla="*/ 2582198 h 2582198"/>
              <a:gd name="connsiteX4" fmla="*/ 5486400 w 5486400"/>
              <a:gd name="connsiteY4" fmla="*/ 1085850 h 2582198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892927 w 5486400"/>
              <a:gd name="connsiteY2" fmla="*/ 2582198 h 2582198"/>
              <a:gd name="connsiteX3" fmla="*/ 5486400 w 5486400"/>
              <a:gd name="connsiteY3" fmla="*/ 1085850 h 2582198"/>
              <a:gd name="connsiteX0" fmla="*/ 5486400 w 5486400"/>
              <a:gd name="connsiteY0" fmla="*/ 1085850 h 2481754"/>
              <a:gd name="connsiteX1" fmla="*/ 0 w 5486400"/>
              <a:gd name="connsiteY1" fmla="*/ 0 h 2481754"/>
              <a:gd name="connsiteX2" fmla="*/ 870728 w 5486400"/>
              <a:gd name="connsiteY2" fmla="*/ 2481754 h 2481754"/>
              <a:gd name="connsiteX3" fmla="*/ 5486400 w 5486400"/>
              <a:gd name="connsiteY3" fmla="*/ 1085850 h 248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2481754">
                <a:moveTo>
                  <a:pt x="5486400" y="1085850"/>
                </a:moveTo>
                <a:lnTo>
                  <a:pt x="0" y="0"/>
                </a:lnTo>
                <a:lnTo>
                  <a:pt x="870728" y="2481754"/>
                </a:lnTo>
                <a:lnTo>
                  <a:pt x="5486400" y="1085850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2" name="Полилиния: фигура 11"/>
          <p:cNvSpPr/>
          <p:nvPr/>
        </p:nvSpPr>
        <p:spPr>
          <a:xfrm rot="16200000" flipH="1">
            <a:off x="-469153" y="661849"/>
            <a:ext cx="2747768" cy="1432205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3" name="Полилиния: фигура 12"/>
          <p:cNvSpPr/>
          <p:nvPr/>
        </p:nvSpPr>
        <p:spPr>
          <a:xfrm rot="16200000" flipH="1">
            <a:off x="-2892959" y="2893114"/>
            <a:ext cx="6862892" cy="1076695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4" name="Полилиния: фигура 13"/>
          <p:cNvSpPr/>
          <p:nvPr/>
        </p:nvSpPr>
        <p:spPr>
          <a:xfrm rot="16200000">
            <a:off x="-839161" y="3864994"/>
            <a:ext cx="4116307" cy="1880869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2571750">
                <a:moveTo>
                  <a:pt x="5486400" y="1085850"/>
                </a:moveTo>
                <a:lnTo>
                  <a:pt x="0" y="0"/>
                </a:lnTo>
                <a:lnTo>
                  <a:pt x="0" y="95250"/>
                </a:lnTo>
                <a:lnTo>
                  <a:pt x="923925" y="2571750"/>
                </a:lnTo>
                <a:lnTo>
                  <a:pt x="5486400" y="1085850"/>
                </a:lnTo>
              </a:path>
            </a:pathLst>
          </a:cu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5" name="Полилиния: фигура 14"/>
          <p:cNvSpPr/>
          <p:nvPr/>
        </p:nvSpPr>
        <p:spPr>
          <a:xfrm rot="16200000">
            <a:off x="1234747" y="5050782"/>
            <a:ext cx="895421" cy="2731035"/>
          </a:xfrm>
          <a:custGeom>
            <a:avLst/>
            <a:gdLst>
              <a:gd name="connsiteX0" fmla="*/ 0 w 571472"/>
              <a:gd name="connsiteY0" fmla="*/ 3000396 h 3000396"/>
              <a:gd name="connsiteX1" fmla="*/ 0 w 571472"/>
              <a:gd name="connsiteY1" fmla="*/ 0 h 3000396"/>
              <a:gd name="connsiteX2" fmla="*/ 571472 w 571472"/>
              <a:gd name="connsiteY2" fmla="*/ 3000396 h 3000396"/>
              <a:gd name="connsiteX3" fmla="*/ 0 w 571472"/>
              <a:gd name="connsiteY3" fmla="*/ 3000396 h 3000396"/>
              <a:gd name="connsiteX0" fmla="*/ 0 w 928630"/>
              <a:gd name="connsiteY0" fmla="*/ 3000396 h 3000396"/>
              <a:gd name="connsiteX1" fmla="*/ 0 w 928630"/>
              <a:gd name="connsiteY1" fmla="*/ 0 h 3000396"/>
              <a:gd name="connsiteX2" fmla="*/ 928630 w 928630"/>
              <a:gd name="connsiteY2" fmla="*/ 2500306 h 3000396"/>
              <a:gd name="connsiteX3" fmla="*/ 0 w 928630"/>
              <a:gd name="connsiteY3" fmla="*/ 3000396 h 3000396"/>
              <a:gd name="connsiteX0" fmla="*/ 9525 w 938155"/>
              <a:gd name="connsiteY0" fmla="*/ 3067050 h 3067050"/>
              <a:gd name="connsiteX1" fmla="*/ 0 w 938155"/>
              <a:gd name="connsiteY1" fmla="*/ 0 h 3067050"/>
              <a:gd name="connsiteX2" fmla="*/ 938155 w 938155"/>
              <a:gd name="connsiteY2" fmla="*/ 2566960 h 3067050"/>
              <a:gd name="connsiteX3" fmla="*/ 9525 w 938155"/>
              <a:gd name="connsiteY3" fmla="*/ 3067050 h 3067050"/>
              <a:gd name="connsiteX0" fmla="*/ 9525 w 928656"/>
              <a:gd name="connsiteY0" fmla="*/ 3067050 h 3067050"/>
              <a:gd name="connsiteX1" fmla="*/ 0 w 928656"/>
              <a:gd name="connsiteY1" fmla="*/ 0 h 3067050"/>
              <a:gd name="connsiteX2" fmla="*/ 928656 w 928656"/>
              <a:gd name="connsiteY2" fmla="*/ 2509813 h 3067050"/>
              <a:gd name="connsiteX3" fmla="*/ 9525 w 928656"/>
              <a:gd name="connsiteY3" fmla="*/ 3067050 h 3067050"/>
              <a:gd name="connsiteX0" fmla="*/ 9525 w 928656"/>
              <a:gd name="connsiteY0" fmla="*/ 2709836 h 2709836"/>
              <a:gd name="connsiteX1" fmla="*/ 0 w 928656"/>
              <a:gd name="connsiteY1" fmla="*/ 0 h 2709836"/>
              <a:gd name="connsiteX2" fmla="*/ 928656 w 928656"/>
              <a:gd name="connsiteY2" fmla="*/ 2509813 h 2709836"/>
              <a:gd name="connsiteX3" fmla="*/ 9525 w 928656"/>
              <a:gd name="connsiteY3" fmla="*/ 2709836 h 2709836"/>
              <a:gd name="connsiteX0" fmla="*/ 9525 w 928656"/>
              <a:gd name="connsiteY0" fmla="*/ 2781250 h 2781250"/>
              <a:gd name="connsiteX1" fmla="*/ 0 w 928656"/>
              <a:gd name="connsiteY1" fmla="*/ 0 h 2781250"/>
              <a:gd name="connsiteX2" fmla="*/ 928656 w 928656"/>
              <a:gd name="connsiteY2" fmla="*/ 2509813 h 2781250"/>
              <a:gd name="connsiteX3" fmla="*/ 9525 w 928656"/>
              <a:gd name="connsiteY3" fmla="*/ 2781250 h 2781250"/>
              <a:gd name="connsiteX0" fmla="*/ 9525 w 928656"/>
              <a:gd name="connsiteY0" fmla="*/ 2924102 h 2924102"/>
              <a:gd name="connsiteX1" fmla="*/ 0 w 928656"/>
              <a:gd name="connsiteY1" fmla="*/ 0 h 2924102"/>
              <a:gd name="connsiteX2" fmla="*/ 928656 w 928656"/>
              <a:gd name="connsiteY2" fmla="*/ 2509813 h 2924102"/>
              <a:gd name="connsiteX3" fmla="*/ 9525 w 928656"/>
              <a:gd name="connsiteY3" fmla="*/ 2924102 h 2924102"/>
              <a:gd name="connsiteX0" fmla="*/ 9525 w 931063"/>
              <a:gd name="connsiteY0" fmla="*/ 2924102 h 2924102"/>
              <a:gd name="connsiteX1" fmla="*/ 0 w 931063"/>
              <a:gd name="connsiteY1" fmla="*/ 0 h 2924102"/>
              <a:gd name="connsiteX2" fmla="*/ 931063 w 931063"/>
              <a:gd name="connsiteY2" fmla="*/ 2521723 h 2924102"/>
              <a:gd name="connsiteX3" fmla="*/ 9525 w 931063"/>
              <a:gd name="connsiteY3" fmla="*/ 2924102 h 2924102"/>
              <a:gd name="connsiteX0" fmla="*/ 0 w 931063"/>
              <a:gd name="connsiteY0" fmla="*/ 2805040 h 2805040"/>
              <a:gd name="connsiteX1" fmla="*/ 0 w 931063"/>
              <a:gd name="connsiteY1" fmla="*/ 0 h 2805040"/>
              <a:gd name="connsiteX2" fmla="*/ 931063 w 931063"/>
              <a:gd name="connsiteY2" fmla="*/ 2521723 h 2805040"/>
              <a:gd name="connsiteX3" fmla="*/ 0 w 931063"/>
              <a:gd name="connsiteY3" fmla="*/ 2805040 h 2805040"/>
              <a:gd name="connsiteX0" fmla="*/ 6350 w 931063"/>
              <a:gd name="connsiteY0" fmla="*/ 2822504 h 2822504"/>
              <a:gd name="connsiteX1" fmla="*/ 0 w 931063"/>
              <a:gd name="connsiteY1" fmla="*/ 0 h 2822504"/>
              <a:gd name="connsiteX2" fmla="*/ 931063 w 931063"/>
              <a:gd name="connsiteY2" fmla="*/ 2521723 h 2822504"/>
              <a:gd name="connsiteX3" fmla="*/ 6350 w 931063"/>
              <a:gd name="connsiteY3" fmla="*/ 2822504 h 2822504"/>
              <a:gd name="connsiteX0" fmla="*/ 6350 w 1185503"/>
              <a:gd name="connsiteY0" fmla="*/ 2822504 h 3224000"/>
              <a:gd name="connsiteX1" fmla="*/ 0 w 1185503"/>
              <a:gd name="connsiteY1" fmla="*/ 0 h 3224000"/>
              <a:gd name="connsiteX2" fmla="*/ 1185503 w 1185503"/>
              <a:gd name="connsiteY2" fmla="*/ 3224000 h 3224000"/>
              <a:gd name="connsiteX3" fmla="*/ 6350 w 1185503"/>
              <a:gd name="connsiteY3" fmla="*/ 2822504 h 3224000"/>
              <a:gd name="connsiteX0" fmla="*/ 2116 w 1193457"/>
              <a:gd name="connsiteY0" fmla="*/ 3734200 h 3734200"/>
              <a:gd name="connsiteX1" fmla="*/ 7954 w 1193457"/>
              <a:gd name="connsiteY1" fmla="*/ 0 h 3734200"/>
              <a:gd name="connsiteX2" fmla="*/ 1193457 w 1193457"/>
              <a:gd name="connsiteY2" fmla="*/ 3224000 h 3734200"/>
              <a:gd name="connsiteX3" fmla="*/ 2116 w 1193457"/>
              <a:gd name="connsiteY3" fmla="*/ 3734200 h 373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3457" h="3734200">
                <a:moveTo>
                  <a:pt x="2116" y="3734200"/>
                </a:moveTo>
                <a:cubicBezTo>
                  <a:pt x="-1" y="2793365"/>
                  <a:pt x="10071" y="940835"/>
                  <a:pt x="7954" y="0"/>
                </a:cubicBezTo>
                <a:lnTo>
                  <a:pt x="1193457" y="3224000"/>
                </a:lnTo>
                <a:lnTo>
                  <a:pt x="2116" y="3734200"/>
                </a:lnTo>
              </a:path>
            </a:pathLst>
          </a:custGeom>
          <a:solidFill>
            <a:schemeClr val="accent2">
              <a:lumMod val="50000"/>
              <a:lumOff val="5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6" name="Полилиния: фигура 15"/>
          <p:cNvSpPr/>
          <p:nvPr/>
        </p:nvSpPr>
        <p:spPr>
          <a:xfrm>
            <a:off x="164250" y="-27432"/>
            <a:ext cx="2883726" cy="6885432"/>
          </a:xfrm>
          <a:custGeom>
            <a:avLst/>
            <a:gdLst>
              <a:gd name="connsiteX0" fmla="*/ 0 w 500066"/>
              <a:gd name="connsiteY0" fmla="*/ 6858000 h 6858000"/>
              <a:gd name="connsiteX1" fmla="*/ 250033 w 500066"/>
              <a:gd name="connsiteY1" fmla="*/ 0 h 6858000"/>
              <a:gd name="connsiteX2" fmla="*/ 500066 w 500066"/>
              <a:gd name="connsiteY2" fmla="*/ 6858000 h 6858000"/>
              <a:gd name="connsiteX3" fmla="*/ 0 w 500066"/>
              <a:gd name="connsiteY3" fmla="*/ 6858000 h 6858000"/>
              <a:gd name="connsiteX0" fmla="*/ 1638757 w 2138823"/>
              <a:gd name="connsiteY0" fmla="*/ 6876288 h 6876288"/>
              <a:gd name="connsiteX1" fmla="*/ 0 w 2138823"/>
              <a:gd name="connsiteY1" fmla="*/ 0 h 6876288"/>
              <a:gd name="connsiteX2" fmla="*/ 2138823 w 2138823"/>
              <a:gd name="connsiteY2" fmla="*/ 6876288 h 6876288"/>
              <a:gd name="connsiteX3" fmla="*/ 1638757 w 2138823"/>
              <a:gd name="connsiteY3" fmla="*/ 6876288 h 6876288"/>
              <a:gd name="connsiteX0" fmla="*/ 1662729 w 2162795"/>
              <a:gd name="connsiteY0" fmla="*/ 6885432 h 6885432"/>
              <a:gd name="connsiteX1" fmla="*/ 0 w 2162795"/>
              <a:gd name="connsiteY1" fmla="*/ 0 h 6885432"/>
              <a:gd name="connsiteX2" fmla="*/ 2162795 w 2162795"/>
              <a:gd name="connsiteY2" fmla="*/ 6885432 h 6885432"/>
              <a:gd name="connsiteX3" fmla="*/ 1662729 w 2162795"/>
              <a:gd name="connsiteY3" fmla="*/ 6885432 h 688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795" h="6885432">
                <a:moveTo>
                  <a:pt x="1662729" y="6885432"/>
                </a:moveTo>
                <a:lnTo>
                  <a:pt x="0" y="0"/>
                </a:lnTo>
                <a:lnTo>
                  <a:pt x="2162795" y="6885432"/>
                </a:lnTo>
                <a:lnTo>
                  <a:pt x="1662729" y="6885432"/>
                </a:lnTo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0586" y="2919309"/>
            <a:ext cx="9635703" cy="957706"/>
          </a:xfrm>
        </p:spPr>
        <p:txBody>
          <a:bodyPr>
            <a:noAutofit/>
          </a:bodyPr>
          <a:lstStyle>
            <a:lvl1pPr algn="l">
              <a:defRPr sz="5400" b="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70586" y="3890286"/>
            <a:ext cx="9631127" cy="467408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ru-RU" altLang="en-US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05.02.2026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7" name="Полилиния: фигура 6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40000"/>
                <a:lumOff val="60000"/>
                <a:alpha val="58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8" name="Полилиния: фигура 7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1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Полилиния: фигура 8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rgbClr val="B6B8BA">
                <a:alpha val="38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Полилиния: фигура 9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2">
                <a:lumMod val="50000"/>
                <a:lumOff val="50000"/>
                <a:alpha val="6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Полилиния: фигура 10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0199" y="2673355"/>
            <a:ext cx="11531599" cy="1470025"/>
          </a:xfrm>
        </p:spPr>
        <p:txBody>
          <a:bodyPr/>
          <a:lstStyle>
            <a:lvl1pPr algn="ctr">
              <a:defRPr sz="5400" b="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05.02.2026</a:t>
            </a:fld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1" y="0"/>
            <a:ext cx="12192001" cy="6858001"/>
            <a:chOff x="-1" y="0"/>
            <a:chExt cx="9144001" cy="6858001"/>
          </a:xfrm>
        </p:grpSpPr>
        <p:sp>
          <p:nvSpPr>
            <p:cNvPr id="8" name="Полилиния: фигура 7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49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10" name="Полилиния: фигура 9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ah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1" name="Полилиния: фигура 10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B6B8BA">
                  <a:alpha val="59000"/>
                </a:srgb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2" name="Полилиния: фигура 11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49000"/>
                </a:srgb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3" name="Полилиния: фигура 12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ah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4" name="Полилиния: фигура 13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5">
                  <a:alpha val="71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5" name="Полилиния: фигура 14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2695" y="1121212"/>
            <a:ext cx="7837714" cy="1143000"/>
          </a:xfrm>
        </p:spPr>
        <p:txBody>
          <a:bodyPr/>
          <a:lstStyle>
            <a:lvl1pPr algn="l">
              <a:defRPr sz="400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4"/>
          </p:nvPr>
        </p:nvSpPr>
        <p:spPr>
          <a:xfrm>
            <a:off x="2542710" y="2286007"/>
            <a:ext cx="7839569" cy="3429009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ru-RU" altLang="en-US"/>
              <a:t>Введение</a:t>
            </a:r>
          </a:p>
          <a:p>
            <a:pPr lvl="0">
              <a:defRPr lang="ko-KR" altLang="en-US"/>
            </a:pPr>
            <a:r>
              <a:rPr lang="ru-RU" altLang="en-US"/>
              <a:t>Основной текст 1</a:t>
            </a:r>
          </a:p>
          <a:p>
            <a:pPr lvl="0">
              <a:defRPr lang="ko-KR" altLang="en-US"/>
            </a:pPr>
            <a:r>
              <a:rPr lang="ru-RU" altLang="en-US"/>
              <a:t>Основной текст 2</a:t>
            </a:r>
          </a:p>
          <a:p>
            <a:pPr lvl="0">
              <a:defRPr lang="ko-KR" altLang="en-US"/>
            </a:pPr>
            <a:r>
              <a:rPr lang="ru-RU" altLang="en-US"/>
              <a:t>Основной текст 3</a:t>
            </a:r>
          </a:p>
          <a:p>
            <a:pPr lvl="0">
              <a:defRPr lang="ko-KR" altLang="en-US"/>
            </a:pPr>
            <a:r>
              <a:rPr lang="ru-RU" altLang="en-US"/>
              <a:t>Заключение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05.02.2026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 rot="10800000" flipH="1">
            <a:off x="10430936" y="4214817"/>
            <a:ext cx="1780898" cy="2672210"/>
            <a:chOff x="7830097" y="-3175"/>
            <a:chExt cx="1335674" cy="3646465"/>
          </a:xfrm>
        </p:grpSpPr>
        <p:sp>
          <p:nvSpPr>
            <p:cNvPr id="8" name="Полилиния: фигура 7"/>
            <p:cNvSpPr/>
            <p:nvPr/>
          </p:nvSpPr>
          <p:spPr>
            <a:xfrm>
              <a:off x="7858910" y="-3175"/>
              <a:ext cx="1290865" cy="2960833"/>
            </a:xfrm>
            <a:custGeom>
              <a:avLst/>
              <a:gdLst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3062 w 2623457"/>
                <a:gd name="connsiteY2" fmla="*/ 0 h 6063342"/>
                <a:gd name="connsiteX3" fmla="*/ 174172 w 2623457"/>
                <a:gd name="connsiteY3" fmla="*/ 0 h 6063342"/>
                <a:gd name="connsiteX4" fmla="*/ 1556657 w 2623457"/>
                <a:gd name="connsiteY4" fmla="*/ 1545771 h 6063342"/>
                <a:gd name="connsiteX5" fmla="*/ 2623457 w 2623457"/>
                <a:gd name="connsiteY5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85682 h 6085682"/>
                <a:gd name="connsiteX1" fmla="*/ 0 w 2623457"/>
                <a:gd name="connsiteY1" fmla="*/ 22340 h 6085682"/>
                <a:gd name="connsiteX2" fmla="*/ 667 w 2623457"/>
                <a:gd name="connsiteY2" fmla="*/ 0 h 6085682"/>
                <a:gd name="connsiteX3" fmla="*/ 183682 w 2623457"/>
                <a:gd name="connsiteY3" fmla="*/ 9574 h 6085682"/>
                <a:gd name="connsiteX4" fmla="*/ 1556657 w 2623457"/>
                <a:gd name="connsiteY4" fmla="*/ 1568111 h 6085682"/>
                <a:gd name="connsiteX5" fmla="*/ 2623457 w 2623457"/>
                <a:gd name="connsiteY5" fmla="*/ 6085682 h 6085682"/>
                <a:gd name="connsiteX0" fmla="*/ 3030086 w 3030086"/>
                <a:gd name="connsiteY0" fmla="*/ 7076027 h 7076027"/>
                <a:gd name="connsiteX1" fmla="*/ 406629 w 3030086"/>
                <a:gd name="connsiteY1" fmla="*/ 1012685 h 7076027"/>
                <a:gd name="connsiteX2" fmla="*/ 590311 w 3030086"/>
                <a:gd name="connsiteY2" fmla="*/ 999919 h 7076027"/>
                <a:gd name="connsiteX3" fmla="*/ 1963286 w 3030086"/>
                <a:gd name="connsiteY3" fmla="*/ 2558456 h 7076027"/>
                <a:gd name="connsiteX4" fmla="*/ 3030086 w 3030086"/>
                <a:gd name="connsiteY4" fmla="*/ 7076027 h 7076027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30614 w 2630614"/>
                <a:gd name="connsiteY0" fmla="*/ 6076108 h 6076108"/>
                <a:gd name="connsiteX1" fmla="*/ 0 w 2630614"/>
                <a:gd name="connsiteY1" fmla="*/ 5585 h 6076108"/>
                <a:gd name="connsiteX2" fmla="*/ 190839 w 2630614"/>
                <a:gd name="connsiteY2" fmla="*/ 0 h 6076108"/>
                <a:gd name="connsiteX3" fmla="*/ 1563814 w 2630614"/>
                <a:gd name="connsiteY3" fmla="*/ 1558537 h 6076108"/>
                <a:gd name="connsiteX4" fmla="*/ 2630614 w 2630614"/>
                <a:gd name="connsiteY4" fmla="*/ 6076108 h 6076108"/>
                <a:gd name="connsiteX0" fmla="*/ 2635390 w 2635390"/>
                <a:gd name="connsiteY0" fmla="*/ 6076108 h 6076108"/>
                <a:gd name="connsiteX1" fmla="*/ 0 w 2635390"/>
                <a:gd name="connsiteY1" fmla="*/ 797 h 6076108"/>
                <a:gd name="connsiteX2" fmla="*/ 195615 w 2635390"/>
                <a:gd name="connsiteY2" fmla="*/ 0 h 6076108"/>
                <a:gd name="connsiteX3" fmla="*/ 1568590 w 2635390"/>
                <a:gd name="connsiteY3" fmla="*/ 1558537 h 6076108"/>
                <a:gd name="connsiteX4" fmla="*/ 2635390 w 2635390"/>
                <a:gd name="connsiteY4" fmla="*/ 6076108 h 607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390" h="6076108">
                  <a:moveTo>
                    <a:pt x="2635390" y="6076108"/>
                  </a:moveTo>
                  <a:lnTo>
                    <a:pt x="0" y="797"/>
                  </a:lnTo>
                  <a:lnTo>
                    <a:pt x="195615" y="0"/>
                  </a:lnTo>
                  <a:lnTo>
                    <a:pt x="1568590" y="1558537"/>
                  </a:lnTo>
                  <a:lnTo>
                    <a:pt x="2635390" y="607610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Полилиния: фигура 8"/>
            <p:cNvSpPr/>
            <p:nvPr/>
          </p:nvSpPr>
          <p:spPr>
            <a:xfrm>
              <a:off x="8617016" y="737400"/>
              <a:ext cx="543423" cy="2244786"/>
            </a:xfrm>
            <a:custGeom>
              <a:avLst/>
              <a:gdLst>
                <a:gd name="connsiteX0" fmla="*/ 0 w 1088572"/>
                <a:gd name="connsiteY0" fmla="*/ 0 h 4582886"/>
                <a:gd name="connsiteX1" fmla="*/ 1088572 w 1088572"/>
                <a:gd name="connsiteY1" fmla="*/ 1186543 h 4582886"/>
                <a:gd name="connsiteX2" fmla="*/ 1088572 w 1088572"/>
                <a:gd name="connsiteY2" fmla="*/ 4582886 h 4582886"/>
                <a:gd name="connsiteX3" fmla="*/ 0 w 1088572"/>
                <a:gd name="connsiteY3" fmla="*/ 0 h 458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8572" h="4582886">
                  <a:moveTo>
                    <a:pt x="0" y="0"/>
                  </a:moveTo>
                  <a:lnTo>
                    <a:pt x="1088572" y="1186543"/>
                  </a:lnTo>
                  <a:lnTo>
                    <a:pt x="1088572" y="4582886"/>
                  </a:lnTo>
                  <a:lnTo>
                    <a:pt x="0" y="0"/>
                  </a:lnTo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Полилиния: фигура 9"/>
            <p:cNvSpPr/>
            <p:nvPr/>
          </p:nvSpPr>
          <p:spPr>
            <a:xfrm>
              <a:off x="7956911" y="-1619"/>
              <a:ext cx="671047" cy="757711"/>
            </a:xfrm>
            <a:custGeom>
              <a:avLst/>
              <a:gdLst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69988 w 1369988"/>
                <a:gd name="connsiteY0" fmla="*/ 1546919 h 1546919"/>
                <a:gd name="connsiteX1" fmla="*/ 1023257 w 1369988"/>
                <a:gd name="connsiteY1" fmla="*/ 0 h 1546919"/>
                <a:gd name="connsiteX2" fmla="*/ 0 w 1369988"/>
                <a:gd name="connsiteY2" fmla="*/ 0 h 1546919"/>
                <a:gd name="connsiteX3" fmla="*/ 1369988 w 1369988"/>
                <a:gd name="connsiteY3" fmla="*/ 1546919 h 154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9988" h="1546919">
                  <a:moveTo>
                    <a:pt x="1369988" y="1546919"/>
                  </a:moveTo>
                  <a:lnTo>
                    <a:pt x="1023257" y="0"/>
                  </a:lnTo>
                  <a:lnTo>
                    <a:pt x="0" y="0"/>
                  </a:lnTo>
                  <a:lnTo>
                    <a:pt x="1369988" y="154691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Полилиния: фигура 10"/>
            <p:cNvSpPr/>
            <p:nvPr/>
          </p:nvSpPr>
          <p:spPr>
            <a:xfrm>
              <a:off x="8455711" y="-1619"/>
              <a:ext cx="710060" cy="1329898"/>
            </a:xfrm>
            <a:custGeom>
              <a:avLst/>
              <a:gdLst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0 w 1436914"/>
                <a:gd name="connsiteY4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49636"/>
                <a:gd name="connsiteY0" fmla="*/ 0 h 2715079"/>
                <a:gd name="connsiteX1" fmla="*/ 339294 w 1449636"/>
                <a:gd name="connsiteY1" fmla="*/ 1528536 h 2715079"/>
                <a:gd name="connsiteX2" fmla="*/ 1449636 w 1449636"/>
                <a:gd name="connsiteY2" fmla="*/ 2715079 h 2715079"/>
                <a:gd name="connsiteX3" fmla="*/ 1427865 w 1449636"/>
                <a:gd name="connsiteY3" fmla="*/ 4536 h 2715079"/>
                <a:gd name="connsiteX4" fmla="*/ 1421515 w 1449636"/>
                <a:gd name="connsiteY4" fmla="*/ 0 h 2715079"/>
                <a:gd name="connsiteX5" fmla="*/ 0 w 1449636"/>
                <a:gd name="connsiteY5" fmla="*/ 0 h 271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9636" h="2715079">
                  <a:moveTo>
                    <a:pt x="0" y="0"/>
                  </a:moveTo>
                  <a:lnTo>
                    <a:pt x="339294" y="1528536"/>
                  </a:lnTo>
                  <a:lnTo>
                    <a:pt x="1449636" y="2715079"/>
                  </a:lnTo>
                  <a:lnTo>
                    <a:pt x="1427865" y="4536"/>
                  </a:lnTo>
                  <a:lnTo>
                    <a:pt x="1421515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Полилиния: фигура 11"/>
            <p:cNvSpPr/>
            <p:nvPr/>
          </p:nvSpPr>
          <p:spPr>
            <a:xfrm>
              <a:off x="7830097" y="-1619"/>
              <a:ext cx="1325010" cy="3644909"/>
            </a:xfrm>
            <a:custGeom>
              <a:avLst/>
              <a:gdLst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49993 w 2705100"/>
                <a:gd name="connsiteY2" fmla="*/ 9525 h 6867525"/>
                <a:gd name="connsiteX3" fmla="*/ 0 w 2705100"/>
                <a:gd name="connsiteY3" fmla="*/ 9525 h 6867525"/>
                <a:gd name="connsiteX4" fmla="*/ 2295525 w 2705100"/>
                <a:gd name="connsiteY4" fmla="*/ 6858000 h 6867525"/>
                <a:gd name="connsiteX5" fmla="*/ 2695575 w 2705100"/>
                <a:gd name="connsiteY5" fmla="*/ 6867525 h 6867525"/>
                <a:gd name="connsiteX6" fmla="*/ 2705100 w 2705100"/>
                <a:gd name="connsiteY6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295525 w 2705100"/>
                <a:gd name="connsiteY3" fmla="*/ 6848475 h 6858000"/>
                <a:gd name="connsiteX4" fmla="*/ 2695575 w 2705100"/>
                <a:gd name="connsiteY4" fmla="*/ 6858000 h 6858000"/>
                <a:gd name="connsiteX5" fmla="*/ 2705100 w 2705100"/>
                <a:gd name="connsiteY5" fmla="*/ 6076950 h 6858000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695575 w 2705100"/>
                <a:gd name="connsiteY3" fmla="*/ 6858000 h 6858000"/>
                <a:gd name="connsiteX4" fmla="*/ 2705100 w 2705100"/>
                <a:gd name="connsiteY4" fmla="*/ 6076950 h 6858000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5100" h="7441333">
                  <a:moveTo>
                    <a:pt x="2705100" y="6076950"/>
                  </a:moveTo>
                  <a:lnTo>
                    <a:pt x="64280" y="0"/>
                  </a:lnTo>
                  <a:lnTo>
                    <a:pt x="0" y="0"/>
                  </a:lnTo>
                  <a:lnTo>
                    <a:pt x="2695576" y="7441333"/>
                  </a:lnTo>
                  <a:cubicBezTo>
                    <a:pt x="2698751" y="6986539"/>
                    <a:pt x="2701925" y="6531744"/>
                    <a:pt x="2705100" y="6076950"/>
                  </a:cubicBezTo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63098" y="274638"/>
            <a:ext cx="20192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7121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05.02.2026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05.02.2026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05.02.2026</a:t>
            </a:fld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8" name="Полилиния: фигура 7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40000"/>
                <a:lumOff val="60000"/>
                <a:alpha val="39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Полилиния: фигура 8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3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Полилиния: фигура 9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chemeClr val="accent1">
                <a:lumMod val="60000"/>
                <a:lumOff val="40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Полилиния: фигура 10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1">
                <a:alpha val="74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Полилиния: фигура 11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3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62" y="2357419"/>
            <a:ext cx="10363199" cy="928705"/>
          </a:xfrm>
        </p:spPr>
        <p:txBody>
          <a:bodyPr anchor="t"/>
          <a:lstStyle>
            <a:lvl1pPr algn="l">
              <a:defRPr sz="5400" b="0" cap="all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1962" y="1807030"/>
            <a:ext cx="10363199" cy="55039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05.02.2026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05.02.2026</a:t>
            </a:fld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05.02.2026</a:t>
            </a:fld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Таблица 2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214422"/>
            <a:ext cx="10972799" cy="4953841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ru-RU" altLang="en-US"/>
              <a:t>Вставка таблицы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05.02.2026</a:t>
            </a:fld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8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6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05.02.2026</a:t>
            </a:fld>
            <a:endParaRPr lang="ru-RU" alt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ый треугольник 19"/>
          <p:cNvSpPr/>
          <p:nvPr/>
        </p:nvSpPr>
        <p:spPr>
          <a:xfrm rot="5400000">
            <a:off x="-3300803" y="3300663"/>
            <a:ext cx="6887028" cy="28570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21" name="Группа 20"/>
          <p:cNvGrpSpPr/>
          <p:nvPr/>
        </p:nvGrpSpPr>
        <p:grpSpPr>
          <a:xfrm flipH="1">
            <a:off x="-2" y="0"/>
            <a:ext cx="12192001" cy="6858001"/>
            <a:chOff x="-1" y="0"/>
            <a:chExt cx="9144001" cy="6858001"/>
          </a:xfrm>
        </p:grpSpPr>
        <p:sp>
          <p:nvSpPr>
            <p:cNvPr id="22" name="Полилиния: фигура 21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chemeClr val="accent2">
                <a:lumMod val="50000"/>
                <a:lumOff val="50000"/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24" name="Полилиния: фигура 23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ah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5" name="Полилиния: фигура 24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6" name="Полилиния: фигура 25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chemeClr val="accent2">
                  <a:lumMod val="25000"/>
                  <a:lumOff val="75000"/>
                  <a:alpha val="32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7" name="Полилиния: фигура 26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ah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8" name="Полилиния: фигура 27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9" name="Полилиния: фигура 28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  <a:alpha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63" y="4772044"/>
            <a:ext cx="8680109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Рисунок 2"/>
          <p:cNvSpPr>
            <a:spLocks noGrp="1" noTextEdit="1"/>
          </p:cNvSpPr>
          <p:nvPr>
            <p:ph type="pic" idx="1"/>
          </p:nvPr>
        </p:nvSpPr>
        <p:spPr>
          <a:xfrm>
            <a:off x="952463" y="584219"/>
            <a:ext cx="868010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ru-RU" altLang="en-US"/>
              <a:t>Вставка картинки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52463" y="5338782"/>
            <a:ext cx="868010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</p:txBody>
      </p: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05.02.2026</a:t>
            </a:fld>
            <a:endParaRPr lang="ru-RU" alt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Кре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Полилиния: фигура 99"/>
          <p:cNvSpPr/>
          <p:nvPr/>
        </p:nvSpPr>
        <p:spPr>
          <a:xfrm>
            <a:off x="1732842" y="3147876"/>
            <a:ext cx="6308395" cy="3037101"/>
          </a:xfrm>
          <a:custGeom>
            <a:avLst/>
            <a:gdLst>
              <a:gd name="connsiteX0" fmla="*/ 0 w 4175"/>
              <a:gd name="connsiteY0" fmla="*/ 0 h 2538"/>
              <a:gd name="connsiteX1" fmla="*/ 12 w 4175"/>
              <a:gd name="connsiteY1" fmla="*/ 44 h 2538"/>
              <a:gd name="connsiteX2" fmla="*/ 685 w 4175"/>
              <a:gd name="connsiteY2" fmla="*/ 2538 h 2538"/>
              <a:gd name="connsiteX3" fmla="*/ 4175 w 4175"/>
              <a:gd name="connsiteY3" fmla="*/ 1923 h 2538"/>
              <a:gd name="connsiteX4" fmla="*/ 25 w 4175"/>
              <a:gd name="connsiteY4" fmla="*/ 11 h 2538"/>
              <a:gd name="connsiteX5" fmla="*/ 0 w 4175"/>
              <a:gd name="connsiteY5" fmla="*/ 0 h 2538"/>
              <a:gd name="connsiteX0" fmla="*/ 0 w 4003"/>
              <a:gd name="connsiteY0" fmla="*/ 0 h 2538"/>
              <a:gd name="connsiteX1" fmla="*/ 12 w 4003"/>
              <a:gd name="connsiteY1" fmla="*/ 44 h 2538"/>
              <a:gd name="connsiteX2" fmla="*/ 685 w 4003"/>
              <a:gd name="connsiteY2" fmla="*/ 2538 h 2538"/>
              <a:gd name="connsiteX3" fmla="*/ 4003 w 4003"/>
              <a:gd name="connsiteY3" fmla="*/ 1844 h 2538"/>
              <a:gd name="connsiteX4" fmla="*/ 25 w 4003"/>
              <a:gd name="connsiteY4" fmla="*/ 11 h 2538"/>
              <a:gd name="connsiteX5" fmla="*/ 0 w 4003"/>
              <a:gd name="connsiteY5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553 w 4531"/>
              <a:gd name="connsiteY0" fmla="*/ 0 h 2527"/>
              <a:gd name="connsiteX1" fmla="*/ 1213 w 4531"/>
              <a:gd name="connsiteY1" fmla="*/ 2527 h 2527"/>
              <a:gd name="connsiteX2" fmla="*/ 4531 w 4531"/>
              <a:gd name="connsiteY2" fmla="*/ 1833 h 2527"/>
              <a:gd name="connsiteX3" fmla="*/ 553 w 4531"/>
              <a:gd name="connsiteY3" fmla="*/ 0 h 2527"/>
              <a:gd name="connsiteX0" fmla="*/ 3 w 3981"/>
              <a:gd name="connsiteY0" fmla="*/ 0 h 2527"/>
              <a:gd name="connsiteX1" fmla="*/ 663 w 3981"/>
              <a:gd name="connsiteY1" fmla="*/ 2527 h 2527"/>
              <a:gd name="connsiteX2" fmla="*/ 3981 w 3981"/>
              <a:gd name="connsiteY2" fmla="*/ 1833 h 2527"/>
              <a:gd name="connsiteX3" fmla="*/ 3 w 3981"/>
              <a:gd name="connsiteY3" fmla="*/ 0 h 2527"/>
              <a:gd name="connsiteX0" fmla="*/ 0 w 3978"/>
              <a:gd name="connsiteY0" fmla="*/ 0 h 2527"/>
              <a:gd name="connsiteX1" fmla="*/ 660 w 3978"/>
              <a:gd name="connsiteY1" fmla="*/ 2527 h 2527"/>
              <a:gd name="connsiteX2" fmla="*/ 3978 w 3978"/>
              <a:gd name="connsiteY2" fmla="*/ 1833 h 2527"/>
              <a:gd name="connsiteX3" fmla="*/ 0 w 3978"/>
              <a:gd name="connsiteY3" fmla="*/ 0 h 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8" h="2527">
                <a:moveTo>
                  <a:pt x="0" y="0"/>
                </a:moveTo>
                <a:cubicBezTo>
                  <a:pt x="90" y="449"/>
                  <a:pt x="484" y="1911"/>
                  <a:pt x="660" y="2527"/>
                </a:cubicBezTo>
                <a:lnTo>
                  <a:pt x="3978" y="1833"/>
                </a:lnTo>
                <a:lnTo>
                  <a:pt x="0" y="0"/>
                </a:lnTo>
              </a:path>
            </a:pathLst>
          </a:custGeom>
          <a:solidFill>
            <a:schemeClr val="accent4">
              <a:lumMod val="20000"/>
              <a:lumOff val="80000"/>
              <a:alpha val="26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107" name="Группа 106"/>
          <p:cNvGrpSpPr/>
          <p:nvPr/>
        </p:nvGrpSpPr>
        <p:grpSpPr>
          <a:xfrm>
            <a:off x="-1" y="0"/>
            <a:ext cx="12192001" cy="6858001"/>
            <a:chOff x="-1" y="0"/>
            <a:chExt cx="9144001" cy="6858001"/>
          </a:xfrm>
        </p:grpSpPr>
        <p:sp>
          <p:nvSpPr>
            <p:cNvPr id="102" name="Полилиния: фигура 101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15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106" name="Группа 105"/>
            <p:cNvGrpSpPr/>
            <p:nvPr/>
          </p:nvGrpSpPr>
          <p:grpSpPr>
            <a:xfrm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98" name="Полилиния: фигура 97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ah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  <a:alpha val="31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9" name="Полилиния: фигура 98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C6C8CA">
                  <a:alpha val="17000"/>
                </a:srgb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1" name="Полилиния: фигура 100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6000"/>
                </a:srgb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3" name="Полилиния: фигура 102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ah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27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7" name="Полилиния: фигура 96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1799" y="1308100"/>
            <a:ext cx="11302999" cy="4960939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  <a:p>
            <a:pPr lvl="8">
              <a:defRPr lang="ko-KR" altLang="en-US"/>
            </a:pP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05.02.2026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ransition/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3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66700" indent="-306700" algn="l" defTabSz="914400" rtl="0" eaLnBrk="1" latinLnBrk="1" hangingPunct="1">
        <a:spcBef>
          <a:spcPct val="20000"/>
        </a:spcBef>
        <a:buClr>
          <a:schemeClr val="bg2">
            <a:lumMod val="25000"/>
          </a:schemeClr>
        </a:buClr>
        <a:buSzPct val="80000"/>
        <a:buFont typeface="Wingdings 3"/>
        <a:buChar char="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447675" indent="-2571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Wingdings"/>
        <a:buChar char="§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–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990600" indent="-171450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160463" indent="-173038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6pPr>
      <a:lvl7pPr marL="1349375" indent="-188913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tabLst>
          <a:tab pos="1349375" algn="l"/>
        </a:tabLst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7pPr>
      <a:lvl8pPr marL="1524000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8pPr>
      <a:lvl9pPr marL="1698625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495550" y="1844801"/>
            <a:ext cx="8713090" cy="2279188"/>
          </a:xfrm>
        </p:spPr>
        <p:txBody>
          <a:bodyPr/>
          <a:lstStyle/>
          <a:p>
            <a:pPr algn="ctr">
              <a:defRPr/>
            </a:pPr>
            <a:r>
              <a:rPr lang="ru-RU" altLang="en-US">
                <a:solidFill>
                  <a:schemeClr val="tx2">
                    <a:lumMod val="80000"/>
                    <a:lumOff val="20000"/>
                  </a:schemeClr>
                </a:solidFill>
              </a:rPr>
              <a:t>Дидактические игры на</a:t>
            </a:r>
          </a:p>
          <a:p>
            <a:pPr algn="ctr">
              <a:defRPr/>
            </a:pPr>
            <a:r>
              <a:rPr lang="ru-RU" altLang="en-US">
                <a:solidFill>
                  <a:schemeClr val="tx2">
                    <a:lumMod val="80000"/>
                    <a:lumOff val="20000"/>
                  </a:schemeClr>
                </a:solidFill>
              </a:rPr>
              <a:t> занятиях по ФЭМП в ДОУ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31667" y="4581144"/>
            <a:ext cx="8470046" cy="1944243"/>
          </a:xfrm>
        </p:spPr>
        <p:txBody>
          <a:bodyPr/>
          <a:lstStyle/>
          <a:p>
            <a:pPr>
              <a:defRPr/>
            </a:pPr>
            <a:r>
              <a:rPr lang="ru-RU" altLang="en-US" dirty="0">
                <a:solidFill>
                  <a:schemeClr val="bg2">
                    <a:lumMod val="30000"/>
                  </a:schemeClr>
                </a:solidFill>
              </a:rPr>
              <a:t>Воспитатели </a:t>
            </a:r>
            <a:r>
              <a:rPr lang="en-US" altLang="ru-RU" dirty="0">
                <a:solidFill>
                  <a:schemeClr val="bg2">
                    <a:lumMod val="30000"/>
                  </a:schemeClr>
                </a:solidFill>
              </a:rPr>
              <a:t>9</a:t>
            </a:r>
            <a:r>
              <a:rPr lang="ru-RU" altLang="en-US" dirty="0">
                <a:solidFill>
                  <a:schemeClr val="bg2">
                    <a:lumMod val="30000"/>
                  </a:schemeClr>
                </a:solidFill>
              </a:rPr>
              <a:t> группы</a:t>
            </a:r>
            <a:r>
              <a:rPr lang="en-US" altLang="ru-RU" dirty="0">
                <a:solidFill>
                  <a:schemeClr val="bg2">
                    <a:lumMod val="30000"/>
                  </a:schemeClr>
                </a:solidFill>
              </a:rPr>
              <a:t>:</a:t>
            </a:r>
            <a:r>
              <a:rPr lang="ru-RU" altLang="en-US" dirty="0">
                <a:solidFill>
                  <a:schemeClr val="bg2">
                    <a:lumMod val="30000"/>
                  </a:schemeClr>
                </a:solidFill>
              </a:rPr>
              <a:t> Дорошина Оксана </a:t>
            </a:r>
            <a:r>
              <a:rPr lang="ru-RU" altLang="en-US" dirty="0" err="1">
                <a:solidFill>
                  <a:schemeClr val="bg2">
                    <a:lumMod val="30000"/>
                  </a:schemeClr>
                </a:solidFill>
              </a:rPr>
              <a:t>Рауфовна</a:t>
            </a:r>
            <a:endParaRPr lang="ru-RU" altLang="en-US" dirty="0">
              <a:solidFill>
                <a:schemeClr val="bg2">
                  <a:lumMod val="30000"/>
                </a:schemeClr>
              </a:solidFill>
            </a:endParaRPr>
          </a:p>
          <a:p>
            <a:pPr>
              <a:defRPr/>
            </a:pPr>
            <a:r>
              <a:rPr lang="ru-RU" altLang="en-US" dirty="0">
                <a:solidFill>
                  <a:schemeClr val="bg2">
                    <a:lumMod val="30000"/>
                  </a:schemeClr>
                </a:solidFill>
              </a:rPr>
              <a:t>                                       </a:t>
            </a:r>
            <a:r>
              <a:rPr lang="ru-RU" altLang="en-US" dirty="0" err="1">
                <a:solidFill>
                  <a:schemeClr val="bg2">
                    <a:lumMod val="30000"/>
                  </a:schemeClr>
                </a:solidFill>
              </a:rPr>
              <a:t>Турганова</a:t>
            </a:r>
            <a:r>
              <a:rPr lang="ru-RU" altLang="en-US" dirty="0">
                <a:solidFill>
                  <a:schemeClr val="bg2">
                    <a:lumMod val="30000"/>
                  </a:schemeClr>
                </a:solidFill>
              </a:rPr>
              <a:t> </a:t>
            </a:r>
            <a:r>
              <a:rPr lang="ru-RU" altLang="en-US" dirty="0" err="1">
                <a:solidFill>
                  <a:schemeClr val="bg2">
                    <a:lumMod val="30000"/>
                  </a:schemeClr>
                </a:solidFill>
              </a:rPr>
              <a:t>Гузалия</a:t>
            </a:r>
            <a:r>
              <a:rPr lang="ru-RU" altLang="en-US" dirty="0">
                <a:solidFill>
                  <a:schemeClr val="bg2">
                    <a:lumMod val="30000"/>
                  </a:schemeClr>
                </a:solidFill>
              </a:rPr>
              <a:t> </a:t>
            </a:r>
            <a:r>
              <a:rPr lang="ru-RU" altLang="en-US" dirty="0" err="1">
                <a:solidFill>
                  <a:schemeClr val="bg2">
                    <a:lumMod val="30000"/>
                  </a:schemeClr>
                </a:solidFill>
              </a:rPr>
              <a:t>Гарафияновна</a:t>
            </a:r>
            <a:r>
              <a:rPr lang="ru-RU" altLang="en-US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2855594" y="3245167"/>
            <a:ext cx="6264784" cy="5724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endParaRPr sz="3200" b="1" i="0" strike="noStrike">
              <a:solidFill>
                <a:srgbClr val="0A0A0A">
                  <a:alpha val="100000"/>
                </a:srgbClr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5775" y="692657"/>
            <a:ext cx="4824603" cy="581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sz="3200" b="1" i="0" strike="noStrike">
                <a:solidFill>
                  <a:srgbClr val="0A0A0A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«Действуй по команде»</a:t>
            </a:r>
            <a:endParaRPr lang="ru-RU" alt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9050"/>
          <a:stretch>
            <a:fillRect/>
          </a:stretch>
        </p:blipFill>
        <p:spPr>
          <a:xfrm>
            <a:off x="1922639" y="1274445"/>
            <a:ext cx="4173361" cy="55835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20680" b="14720"/>
          <a:stretch>
            <a:fillRect/>
          </a:stretch>
        </p:blipFill>
        <p:spPr>
          <a:xfrm>
            <a:off x="6708076" y="1251762"/>
            <a:ext cx="4341114" cy="5606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761962" y="1052703"/>
            <a:ext cx="10363199" cy="54128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sz="31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Дидактическая игра </a:t>
            </a:r>
            <a:r>
              <a:rPr sz="2700" b="1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«Дубль»</a:t>
            </a:r>
            <a:r>
              <a:rPr sz="27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(нужно найти такую же картинку)</a:t>
            </a:r>
            <a:r>
              <a:rPr sz="27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algn="just">
              <a:defRPr/>
            </a:pPr>
            <a:endParaRPr sz="2700" b="0" i="0" strike="noStrike">
              <a:solidFill>
                <a:srgbClr val="000000">
                  <a:alpha val="100000"/>
                </a:srgbClr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defRPr/>
            </a:pPr>
            <a:r>
              <a:rPr sz="2700" b="1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Цель:</a:t>
            </a:r>
            <a:r>
              <a:rPr sz="27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развитие зрительного восприятия, внимания, умения сравнивать и находить идентичные изображения.</a:t>
            </a:r>
            <a:r>
              <a:rPr sz="27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algn="just">
              <a:defRPr/>
            </a:pPr>
            <a:r>
              <a:rPr sz="2700" b="1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Ход игры:</a:t>
            </a:r>
            <a:r>
              <a:rPr sz="27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карточки раздаются  по количеству игроков, остальные карточки располагаются стопкой в центре изображениями вниз. Ведущий вытягивает карточку, переворачивает и кладёт её. Игроки должны быстро перевернуть свою карточку и найти на своей карточке и на карточке в центре одинаковое изображение. Кто первый успеет назвать (показать) одинаковые картинки, тот и забирает карточку себе. Выигрывает тот, у кого будет больше всех карточек.</a:t>
            </a:r>
            <a:r>
              <a:rPr sz="27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endParaRPr sz="2100" b="0" i="0" strike="noStrike">
              <a:solidFill>
                <a:srgbClr val="000000">
                  <a:alpha val="100000"/>
                </a:srgbClr>
              </a:solidFill>
              <a:latin typeface="Times New Roman"/>
              <a:ea typeface="Calibri"/>
              <a:cs typeface="Times New Roman"/>
            </a:endParaRPr>
          </a:p>
          <a:p>
            <a:pPr algn="l">
              <a:defRPr/>
            </a:pPr>
            <a:r>
              <a:rPr sz="21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807029"/>
            <a:ext cx="10363199" cy="550390"/>
          </a:xfrm>
        </p:spPr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17410" t="22240" r="-46860" b="9910"/>
          <a:stretch>
            <a:fillRect/>
          </a:stretch>
        </p:blipFill>
        <p:spPr>
          <a:xfrm>
            <a:off x="0" y="830944"/>
            <a:ext cx="7098754" cy="52126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943562" y="0"/>
            <a:ext cx="5584698" cy="35718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943561" y="3717036"/>
            <a:ext cx="5583937" cy="31409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62" y="836676"/>
            <a:ext cx="10590696" cy="2592324"/>
          </a:xfrm>
        </p:spPr>
        <p:txBody>
          <a:bodyPr/>
          <a:lstStyle/>
          <a:p>
            <a:pPr algn="just">
              <a:defRPr/>
            </a:pP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9630">
            <a:off x="763195" y="1340742"/>
            <a:ext cx="10590696" cy="4824603"/>
          </a:xfrm>
        </p:spPr>
        <p:txBody>
          <a:bodyPr/>
          <a:lstStyle/>
          <a:p>
            <a:pPr algn="ctr">
              <a:defRPr/>
            </a:pPr>
            <a:r>
              <a:rPr lang="ru-RU" altLang="en-US">
                <a:solidFill>
                  <a:srgbClr val="000000"/>
                </a:solidFill>
                <a:latin typeface="Times New Roman"/>
                <a:cs typeface="Times New Roman"/>
              </a:rPr>
              <a:t>Математическая игра </a:t>
            </a:r>
            <a:r>
              <a:rPr lang="ru-RU" altLang="en-US" b="1">
                <a:solidFill>
                  <a:srgbClr val="000000"/>
                </a:solidFill>
                <a:latin typeface="Times New Roman"/>
                <a:cs typeface="Times New Roman"/>
              </a:rPr>
              <a:t>«Пройди по маршруту»</a:t>
            </a:r>
            <a:r>
              <a:rPr lang="ru-RU" altLang="en-US">
                <a:solidFill>
                  <a:srgbClr val="000000"/>
                </a:solidFill>
                <a:latin typeface="Times New Roman"/>
                <a:cs typeface="Times New Roman"/>
              </a:rPr>
              <a:t>, где можно раздать</a:t>
            </a:r>
          </a:p>
          <a:p>
            <a:pPr algn="ctr">
              <a:defRPr/>
            </a:pPr>
            <a:r>
              <a:rPr lang="ru-RU" altLang="en-US">
                <a:solidFill>
                  <a:srgbClr val="000000"/>
                </a:solidFill>
                <a:latin typeface="Times New Roman"/>
                <a:cs typeface="Times New Roman"/>
              </a:rPr>
              <a:t> заготовленные маршруты или действовать по команде ведущего.</a:t>
            </a:r>
          </a:p>
          <a:p>
            <a:pPr>
              <a:defRPr/>
            </a:pPr>
            <a:r>
              <a:rPr lang="ru-RU" altLang="en-US">
                <a:solidFill>
                  <a:srgbClr val="000000"/>
                </a:solidFill>
                <a:latin typeface="Times New Roman"/>
                <a:cs typeface="Times New Roman"/>
              </a:rPr>
              <a:t>Цель: развитие навыков правильного восприятия и понимания расположения </a:t>
            </a:r>
          </a:p>
          <a:p>
            <a:pPr>
              <a:defRPr/>
            </a:pPr>
            <a:r>
              <a:rPr lang="ru-RU" altLang="en-US">
                <a:solidFill>
                  <a:srgbClr val="000000"/>
                </a:solidFill>
                <a:latin typeface="Times New Roman"/>
                <a:cs typeface="Times New Roman"/>
              </a:rPr>
              <a:t>объектов относительно друг друга, развитие слухового, зрительного восприя</a:t>
            </a:r>
            <a:r>
              <a:rPr lang="en-US" altLang="ru-RU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endParaRPr lang="ru-RU" altLang="en-US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altLang="en-US">
                <a:solidFill>
                  <a:srgbClr val="000000"/>
                </a:solidFill>
                <a:latin typeface="Times New Roman"/>
                <a:cs typeface="Times New Roman"/>
              </a:rPr>
              <a:t>тия, внимания</a:t>
            </a:r>
            <a:r>
              <a:rPr lang="en-US" altLang="ru-RU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lang="ru-RU" altLang="en-US">
                <a:solidFill>
                  <a:srgbClr val="000000"/>
                </a:solidFill>
                <a:latin typeface="Times New Roman"/>
                <a:cs typeface="Times New Roman"/>
              </a:rPr>
              <a:t> памяти</a:t>
            </a:r>
            <a:r>
              <a:rPr lang="en-US" altLang="ru-RU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>
              <a:defRPr/>
            </a:pPr>
            <a:r>
              <a:rPr lang="ru-RU" altLang="en-US">
                <a:solidFill>
                  <a:srgbClr val="000000"/>
                </a:solidFill>
                <a:latin typeface="Times New Roman"/>
                <a:cs typeface="Times New Roman"/>
              </a:rPr>
              <a:t>Игра способствует развитию способности следовать по инструкции, ориенти</a:t>
            </a:r>
            <a:r>
              <a:rPr lang="en-US" altLang="ru-RU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endParaRPr lang="ru-RU" altLang="en-US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altLang="en-US">
                <a:solidFill>
                  <a:srgbClr val="000000"/>
                </a:solidFill>
                <a:latin typeface="Times New Roman"/>
                <a:cs typeface="Times New Roman"/>
              </a:rPr>
              <a:t>роваться в пространстве, закреплению понятий вперёд, назад, вправо, влево. </a:t>
            </a:r>
          </a:p>
          <a:p>
            <a:pPr>
              <a:defRPr/>
            </a:pPr>
            <a:r>
              <a:rPr lang="ru-RU" altLang="en-US">
                <a:solidFill>
                  <a:srgbClr val="000000"/>
                </a:solidFill>
                <a:latin typeface="Times New Roman"/>
                <a:cs typeface="Times New Roman"/>
              </a:rPr>
              <a:t>Игра помогает улучшить координацию движений, развивает логическое </a:t>
            </a:r>
          </a:p>
          <a:p>
            <a:pPr>
              <a:defRPr/>
            </a:pPr>
            <a:r>
              <a:rPr lang="ru-RU" altLang="en-US">
                <a:solidFill>
                  <a:srgbClr val="000000"/>
                </a:solidFill>
                <a:latin typeface="Times New Roman"/>
                <a:cs typeface="Times New Roman"/>
              </a:rPr>
              <a:t>мышление</a:t>
            </a:r>
            <a:r>
              <a:rPr lang="en-US" altLang="ru-RU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lang="ru-RU" altLang="en-US">
                <a:solidFill>
                  <a:srgbClr val="000000"/>
                </a:solidFill>
                <a:latin typeface="Times New Roman"/>
                <a:cs typeface="Times New Roman"/>
              </a:rPr>
              <a:t> (ребёнок учится анализировать и планировать свои действия в </a:t>
            </a:r>
          </a:p>
          <a:p>
            <a:pPr>
              <a:defRPr/>
            </a:pPr>
            <a:r>
              <a:rPr lang="ru-RU" altLang="en-US">
                <a:solidFill>
                  <a:srgbClr val="000000"/>
                </a:solidFill>
                <a:latin typeface="Times New Roman"/>
                <a:cs typeface="Times New Roman"/>
              </a:rPr>
              <a:t>пространстве)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altLang="en-US">
                <a:solidFill>
                  <a:schemeClr val="tx2">
                    <a:lumMod val="70000"/>
                  </a:schemeClr>
                </a:solidFill>
              </a:rPr>
              <a:t>спасибо за внимание</a:t>
            </a:r>
            <a:r>
              <a:rPr lang="en-US" altLang="ru-RU">
                <a:solidFill>
                  <a:schemeClr val="tx2">
                    <a:lumMod val="70000"/>
                  </a:schemeClr>
                </a:solidFill>
              </a:rPr>
              <a:t>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61" y="620649"/>
            <a:ext cx="10363200" cy="3528441"/>
          </a:xfrm>
        </p:spPr>
        <p:txBody>
          <a:bodyPr/>
          <a:lstStyle/>
          <a:p>
            <a:pPr algn="just">
              <a:defRPr/>
            </a:pPr>
            <a:r>
              <a:rPr lang="ru-RU" altLang="en-US" sz="3000" dirty="0">
                <a:solidFill>
                  <a:schemeClr val="tx2">
                    <a:lumMod val="90000"/>
                  </a:schemeClr>
                </a:solidFill>
                <a:latin typeface="Times New Roman"/>
                <a:cs typeface="Times New Roman"/>
              </a:rPr>
              <a:t>“</a:t>
            </a:r>
            <a:r>
              <a:rPr lang="ru-RU" altLang="en-US" sz="2800" dirty="0">
                <a:solidFill>
                  <a:schemeClr val="tx2">
                    <a:lumMod val="90000"/>
                  </a:schemeClr>
                </a:solidFill>
                <a:latin typeface="Times New Roman"/>
                <a:cs typeface="Times New Roman"/>
              </a:rPr>
              <a:t>Без игры нет и не может быть полноценного </a:t>
            </a:r>
          </a:p>
          <a:p>
            <a:pPr algn="just">
              <a:defRPr/>
            </a:pPr>
            <a:r>
              <a:rPr lang="ru-RU" altLang="en-US" sz="2800" dirty="0">
                <a:solidFill>
                  <a:schemeClr val="tx2">
                    <a:lumMod val="90000"/>
                  </a:schemeClr>
                </a:solidFill>
                <a:latin typeface="Times New Roman"/>
                <a:cs typeface="Times New Roman"/>
              </a:rPr>
              <a:t>умственного развития. </a:t>
            </a:r>
          </a:p>
          <a:p>
            <a:pPr algn="just">
              <a:defRPr/>
            </a:pPr>
            <a:r>
              <a:rPr lang="ru-RU" altLang="en-US" sz="2800" dirty="0">
                <a:solidFill>
                  <a:schemeClr val="tx2">
                    <a:lumMod val="90000"/>
                  </a:schemeClr>
                </a:solidFill>
                <a:latin typeface="Times New Roman"/>
                <a:cs typeface="Times New Roman"/>
              </a:rPr>
              <a:t>Игра -это огромное светлое окно, через которое </a:t>
            </a:r>
          </a:p>
          <a:p>
            <a:pPr algn="just">
              <a:defRPr/>
            </a:pPr>
            <a:r>
              <a:rPr lang="ru-RU" altLang="en-US" sz="2800" dirty="0">
                <a:solidFill>
                  <a:schemeClr val="tx2">
                    <a:lumMod val="90000"/>
                  </a:schemeClr>
                </a:solidFill>
                <a:latin typeface="Times New Roman"/>
                <a:cs typeface="Times New Roman"/>
              </a:rPr>
              <a:t>в духовный мир ребенка вливается живительный </a:t>
            </a:r>
          </a:p>
          <a:p>
            <a:pPr algn="just">
              <a:defRPr/>
            </a:pPr>
            <a:r>
              <a:rPr lang="ru-RU" altLang="en-US" sz="2800" dirty="0">
                <a:solidFill>
                  <a:schemeClr val="tx2">
                    <a:lumMod val="90000"/>
                  </a:schemeClr>
                </a:solidFill>
                <a:latin typeface="Times New Roman"/>
                <a:cs typeface="Times New Roman"/>
              </a:rPr>
              <a:t>поток представлений, понятий.</a:t>
            </a:r>
          </a:p>
          <a:p>
            <a:pPr algn="just">
              <a:defRPr/>
            </a:pPr>
            <a:r>
              <a:rPr lang="ru-RU" altLang="en-US" sz="2800" dirty="0">
                <a:solidFill>
                  <a:schemeClr val="tx2">
                    <a:lumMod val="90000"/>
                  </a:schemeClr>
                </a:solidFill>
                <a:latin typeface="Times New Roman"/>
                <a:cs typeface="Times New Roman"/>
              </a:rPr>
              <a:t>Игра -это искра, зажигающая огонек пытливости и любознательности.”</a:t>
            </a:r>
            <a:endParaRPr lang="ru-RU" altLang="en-US" sz="3200" dirty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altLang="en-US" sz="3200" dirty="0">
                <a:latin typeface="Times New Roman"/>
                <a:cs typeface="Times New Roman"/>
              </a:rPr>
              <a:t>                                        </a:t>
            </a:r>
            <a:r>
              <a:rPr lang="ru-RU" altLang="en-US" sz="3400" dirty="0">
                <a:latin typeface="Times New Roman"/>
                <a:cs typeface="Times New Roman"/>
              </a:rPr>
              <a:t>           </a:t>
            </a:r>
          </a:p>
          <a:p>
            <a:pPr>
              <a:defRPr/>
            </a:pPr>
            <a:r>
              <a:rPr lang="ru-RU" altLang="en-US" sz="3400" dirty="0">
                <a:latin typeface="Times New Roman"/>
                <a:cs typeface="Times New Roman"/>
              </a:rPr>
              <a:t>                                                  </a:t>
            </a:r>
          </a:p>
          <a:p>
            <a:pPr>
              <a:defRPr/>
            </a:pPr>
            <a:r>
              <a:rPr lang="ru-RU" altLang="en-US" sz="3400">
                <a:latin typeface="Times New Roman"/>
                <a:cs typeface="Times New Roman"/>
              </a:rPr>
              <a:t>                                                   </a:t>
            </a:r>
            <a:r>
              <a:rPr lang="ru-RU" altLang="en-US" sz="3400">
                <a:solidFill>
                  <a:schemeClr val="tx2">
                    <a:lumMod val="90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lang="en-US" altLang="ru-RU" sz="3400" dirty="0">
                <a:solidFill>
                  <a:schemeClr val="tx2">
                    <a:lumMod val="90000"/>
                  </a:schemeClr>
                </a:solidFill>
                <a:latin typeface="Times New Roman"/>
                <a:cs typeface="Times New Roman"/>
              </a:rPr>
              <a:t>.</a:t>
            </a:r>
            <a:r>
              <a:rPr lang="ru-RU" altLang="en-US" sz="3400" dirty="0">
                <a:solidFill>
                  <a:schemeClr val="tx2">
                    <a:lumMod val="90000"/>
                  </a:schemeClr>
                </a:solidFill>
                <a:latin typeface="Times New Roman"/>
                <a:cs typeface="Times New Roman"/>
              </a:rPr>
              <a:t>А</a:t>
            </a:r>
            <a:r>
              <a:rPr lang="en-US" altLang="ru-RU" sz="3400" dirty="0">
                <a:solidFill>
                  <a:schemeClr val="tx2">
                    <a:lumMod val="90000"/>
                  </a:schemeClr>
                </a:solidFill>
                <a:latin typeface="Times New Roman"/>
                <a:cs typeface="Times New Roman"/>
              </a:rPr>
              <a:t>.</a:t>
            </a:r>
            <a:r>
              <a:rPr lang="ru-RU" altLang="en-US" sz="3400" dirty="0">
                <a:solidFill>
                  <a:schemeClr val="tx2">
                    <a:lumMod val="90000"/>
                  </a:schemeClr>
                </a:solidFill>
                <a:latin typeface="Times New Roman"/>
                <a:cs typeface="Times New Roman"/>
              </a:rPr>
              <a:t> Сухомлинский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7334" y="188594"/>
            <a:ext cx="11161396" cy="5976747"/>
          </a:xfrm>
        </p:spPr>
        <p:txBody>
          <a:bodyPr/>
          <a:lstStyle/>
          <a:p>
            <a:pPr>
              <a:defRPr/>
            </a:pPr>
            <a:r>
              <a:rPr lang="ru-RU" altLang="en-US" sz="2400"/>
              <a:t>	</a:t>
            </a:r>
            <a:r>
              <a:rPr lang="ru-RU" altLang="en-US" sz="2400">
                <a:solidFill>
                  <a:schemeClr val="tx2">
                    <a:lumMod val="70000"/>
                  </a:schemeClr>
                </a:solidFill>
                <a:latin typeface="Times New Roman"/>
                <a:cs typeface="Times New Roman"/>
              </a:rPr>
              <a:t>Игра – это не только удовольствие и радость для ребенка, что само по себе </a:t>
            </a:r>
          </a:p>
          <a:p>
            <a:pPr>
              <a:defRPr/>
            </a:pPr>
            <a:r>
              <a:rPr lang="ru-RU" altLang="en-US" sz="2400">
                <a:solidFill>
                  <a:schemeClr val="tx2">
                    <a:lumMod val="70000"/>
                  </a:schemeClr>
                </a:solidFill>
                <a:latin typeface="Times New Roman"/>
                <a:cs typeface="Times New Roman"/>
              </a:rPr>
              <a:t>очень важно, с ее помощью можно развивать внимание, память, мышление, вообра</a:t>
            </a:r>
            <a:r>
              <a:rPr lang="en-US" altLang="ru-RU" sz="2400">
                <a:solidFill>
                  <a:schemeClr val="tx2">
                    <a:lumMod val="70000"/>
                  </a:schemeClr>
                </a:solidFill>
                <a:latin typeface="Times New Roman"/>
                <a:cs typeface="Times New Roman"/>
              </a:rPr>
              <a:t>-</a:t>
            </a:r>
            <a:r>
              <a:rPr lang="ru-RU" altLang="en-US" sz="2400">
                <a:solidFill>
                  <a:schemeClr val="tx2">
                    <a:lumMod val="70000"/>
                  </a:schemeClr>
                </a:solidFill>
                <a:latin typeface="Times New Roman"/>
                <a:cs typeface="Times New Roman"/>
              </a:rPr>
              <a:t>жение малыша. Играя, ребенок может приобретать, новые знания, умения, навыки, развивать способности, подчас не догадываясь об этом</a:t>
            </a:r>
            <a:r>
              <a:rPr lang="ru-RU" altLang="en-US" sz="2500">
                <a:solidFill>
                  <a:schemeClr val="tx2">
                    <a:lumMod val="70000"/>
                  </a:schemeClr>
                </a:solidFill>
                <a:latin typeface="Times New Roman"/>
                <a:cs typeface="Times New Roman"/>
              </a:rPr>
              <a:t>.</a:t>
            </a:r>
          </a:p>
          <a:p>
            <a:pPr>
              <a:defRPr/>
            </a:pPr>
            <a:r>
              <a:rPr lang="ru-RU" altLang="en-US" sz="2500">
                <a:solidFill>
                  <a:schemeClr val="tx2">
                    <a:lumMod val="70000"/>
                  </a:schemeClr>
                </a:solidFill>
                <a:latin typeface="Times New Roman"/>
                <a:cs typeface="Times New Roman"/>
              </a:rPr>
              <a:t> </a:t>
            </a:r>
          </a:p>
          <a:p>
            <a:pPr>
              <a:defRPr/>
            </a:pPr>
            <a:r>
              <a:rPr lang="ru-RU" altLang="en-US" sz="2500">
                <a:solidFill>
                  <a:schemeClr val="tx2">
                    <a:lumMod val="70000"/>
                  </a:schemeClr>
                </a:solidFill>
                <a:latin typeface="Times New Roman"/>
                <a:cs typeface="Times New Roman"/>
              </a:rPr>
              <a:t>Дидактические игры математического содержания - наиболее известные и часто применяемые в современной практике дошкольного воспитания .</a:t>
            </a:r>
          </a:p>
          <a:p>
            <a:pPr>
              <a:defRPr/>
            </a:pPr>
            <a:r>
              <a:rPr lang="ru-RU" altLang="en-US" sz="2500">
                <a:solidFill>
                  <a:schemeClr val="tx2">
                    <a:lumMod val="70000"/>
                  </a:schemeClr>
                </a:solidFill>
                <a:latin typeface="Times New Roman"/>
                <a:cs typeface="Times New Roman"/>
              </a:rPr>
              <a:t>Они развивают сенсорные ориентировки детей (на форму, величину, </a:t>
            </a:r>
          </a:p>
          <a:p>
            <a:pPr>
              <a:defRPr/>
            </a:pPr>
            <a:r>
              <a:rPr lang="ru-RU" altLang="en-US" sz="2500">
                <a:solidFill>
                  <a:schemeClr val="tx2">
                    <a:lumMod val="70000"/>
                  </a:schemeClr>
                </a:solidFill>
                <a:latin typeface="Times New Roman"/>
                <a:cs typeface="Times New Roman"/>
              </a:rPr>
              <a:t>цвет, расположение предметов в пространстве), наблюдательность, </a:t>
            </a:r>
          </a:p>
          <a:p>
            <a:pPr>
              <a:defRPr/>
            </a:pPr>
            <a:r>
              <a:rPr lang="ru-RU" altLang="en-US" sz="2500">
                <a:solidFill>
                  <a:schemeClr val="tx2">
                    <a:lumMod val="70000"/>
                  </a:schemeClr>
                </a:solidFill>
                <a:latin typeface="Times New Roman"/>
                <a:cs typeface="Times New Roman"/>
              </a:rPr>
              <a:t>внимание, память, мышление, счетные умения, речь</a:t>
            </a:r>
            <a:r>
              <a:rPr lang="en-US" altLang="ru-RU" sz="2500">
                <a:solidFill>
                  <a:schemeClr val="tx2">
                    <a:lumMod val="70000"/>
                  </a:schemeClr>
                </a:solidFill>
                <a:latin typeface="Times New Roman"/>
                <a:cs typeface="Times New Roman"/>
              </a:rPr>
              <a:t>.</a:t>
            </a:r>
          </a:p>
          <a:p>
            <a:pPr>
              <a:defRPr/>
            </a:pPr>
            <a:r>
              <a:rPr lang="ru-RU" altLang="en-US" sz="2500">
                <a:solidFill>
                  <a:schemeClr val="tx2">
                    <a:lumMod val="70000"/>
                  </a:schemeClr>
                </a:solidFill>
                <a:latin typeface="Times New Roman"/>
                <a:cs typeface="Times New Roman"/>
              </a:rPr>
              <a:t>Обучение через игру - это интересное и увлекательное занятие для</a:t>
            </a:r>
          </a:p>
          <a:p>
            <a:pPr>
              <a:defRPr/>
            </a:pPr>
            <a:r>
              <a:rPr lang="ru-RU" altLang="en-US" sz="2500">
                <a:solidFill>
                  <a:schemeClr val="tx2">
                    <a:lumMod val="70000"/>
                  </a:schemeClr>
                </a:solidFill>
                <a:latin typeface="Times New Roman"/>
                <a:cs typeface="Times New Roman"/>
              </a:rPr>
              <a:t>дошкольников, способствующее постепенному переносу интереса </a:t>
            </a:r>
          </a:p>
          <a:p>
            <a:pPr>
              <a:defRPr/>
            </a:pPr>
            <a:r>
              <a:rPr lang="ru-RU" altLang="en-US" sz="2500">
                <a:solidFill>
                  <a:schemeClr val="tx2">
                    <a:lumMod val="70000"/>
                  </a:schemeClr>
                </a:solidFill>
                <a:latin typeface="Times New Roman"/>
                <a:cs typeface="Times New Roman"/>
              </a:rPr>
              <a:t>и увлеченности с игровой на учебную деятельность.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Прямоугольник 2"/>
          <p:cNvSpPr/>
          <p:nvPr/>
        </p:nvSpPr>
        <p:spPr>
          <a:xfrm rot="518">
            <a:off x="1127378" y="836675"/>
            <a:ext cx="9073136" cy="4949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sz="2700" b="0" i="0" strike="noStrike">
                <a:solidFill>
                  <a:srgbClr val="0A0A0A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      </a:t>
            </a:r>
            <a:r>
              <a:rPr sz="2700" b="0" i="0" strike="noStrike">
                <a:solidFill>
                  <a:srgbClr val="0A0A0A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Дидактическая игра </a:t>
            </a:r>
            <a:r>
              <a:rPr sz="2700" b="1" i="0" strike="noStrike">
                <a:solidFill>
                  <a:srgbClr val="0A0A0A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«Разложи фишки по схеме»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3890"/>
          <a:stretch>
            <a:fillRect/>
          </a:stretch>
        </p:blipFill>
        <p:spPr>
          <a:xfrm>
            <a:off x="2525472" y="1700784"/>
            <a:ext cx="3354500" cy="5157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7070" t="10100" b="1980"/>
          <a:stretch>
            <a:fillRect/>
          </a:stretch>
        </p:blipFill>
        <p:spPr>
          <a:xfrm>
            <a:off x="6528054" y="1700784"/>
            <a:ext cx="3024378" cy="51572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30199" y="404621"/>
            <a:ext cx="11531599" cy="617524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2100" b="0" i="0" strike="noStrike">
                <a:solidFill>
                  <a:srgbClr val="0A0A0A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Дидактическая игра </a:t>
            </a:r>
            <a:r>
              <a:rPr sz="2100" b="1" i="0" strike="noStrike">
                <a:solidFill>
                  <a:srgbClr val="0A0A0A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«Разложи фишки по схеме»</a:t>
            </a:r>
            <a:r>
              <a:rPr sz="2100" b="0" i="0" strike="noStrike">
                <a:solidFill>
                  <a:srgbClr val="0A0A0A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направлена на развитие у детей навыков пространственной ориентировки, внимания и мелкой моторики через работу с карточками-схемами.</a:t>
            </a:r>
            <a:r>
              <a:rPr sz="21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algn="l">
              <a:defRPr/>
            </a:pPr>
            <a:r>
              <a:rPr sz="2100" b="1" i="0" strike="noStrike">
                <a:solidFill>
                  <a:srgbClr val="0A0A0A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Основная цель</a:t>
            </a:r>
            <a:r>
              <a:rPr sz="2100" b="0" i="0" strike="noStrike">
                <a:solidFill>
                  <a:srgbClr val="0A0A0A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— научить соотносить плоскостное изображение с реальным расположением предметов, используя понятия «верх-низ», «право-лево». </a:t>
            </a:r>
            <a:r>
              <a:rPr sz="21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algn="l">
              <a:defRPr/>
            </a:pPr>
            <a:r>
              <a:rPr sz="2100" b="1" i="0" strike="noStrike">
                <a:solidFill>
                  <a:srgbClr val="0A0A0A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Основные и задачи игры:</a:t>
            </a:r>
            <a:r>
              <a:rPr sz="21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algn="l">
              <a:defRPr/>
            </a:pPr>
            <a:r>
              <a:rPr sz="2100" b="1" i="0" strike="noStrike">
                <a:solidFill>
                  <a:srgbClr val="0A0A0A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Ориентировка на плоскости:</a:t>
            </a:r>
            <a:r>
              <a:rPr sz="2100" b="0" i="0" strike="noStrike">
                <a:solidFill>
                  <a:srgbClr val="0A0A0A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Учить детей ориентироваться на листе бумаги или игровом поле, понимать пространственные отношения (вверху, внизу, посередине, слева, справа, в углу).</a:t>
            </a:r>
            <a:r>
              <a:rPr sz="21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algn="l">
              <a:defRPr/>
            </a:pPr>
            <a:r>
              <a:rPr sz="2100" b="1" i="0" strike="noStrike">
                <a:solidFill>
                  <a:srgbClr val="0A0A0A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Чтение схем:</a:t>
            </a:r>
            <a:r>
              <a:rPr sz="2100" b="0" i="0" strike="noStrike">
                <a:solidFill>
                  <a:srgbClr val="0A0A0A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Формировать умение «читать» схему, план или модель и воспроизводить их с помощью реальных фишек (моделирование).</a:t>
            </a:r>
            <a:r>
              <a:rPr sz="21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algn="l">
              <a:defRPr/>
            </a:pPr>
            <a:r>
              <a:rPr sz="2100" b="1" i="0" strike="noStrike">
                <a:solidFill>
                  <a:srgbClr val="0A0A0A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Зрительное восприятие и память:</a:t>
            </a:r>
            <a:r>
              <a:rPr sz="2100" b="0" i="0" strike="noStrike">
                <a:solidFill>
                  <a:srgbClr val="0A0A0A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Развивать способность запоминать расположение цветов или предметов, внимание к деталям.</a:t>
            </a:r>
            <a:r>
              <a:rPr sz="21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algn="l">
              <a:defRPr/>
            </a:pPr>
            <a:r>
              <a:rPr sz="2100" b="1" i="0" strike="noStrike">
                <a:solidFill>
                  <a:srgbClr val="0A0A0A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Мелкая моторика:</a:t>
            </a:r>
            <a:r>
              <a:rPr sz="2100" b="0" i="0" strike="noStrike">
                <a:solidFill>
                  <a:srgbClr val="0A0A0A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Развивать ловкость рук, точность движений при манипуляции с мелкими фишками.</a:t>
            </a:r>
            <a:r>
              <a:rPr sz="21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algn="l">
              <a:defRPr/>
            </a:pPr>
            <a:r>
              <a:rPr sz="2100" b="1" i="0" strike="noStrike">
                <a:solidFill>
                  <a:srgbClr val="0A0A0A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Логическое мышление:</a:t>
            </a:r>
            <a:r>
              <a:rPr sz="2100" b="0" i="0" strike="noStrike">
                <a:solidFill>
                  <a:srgbClr val="0A0A0A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Тренировать способность к анализу, сравнению, классификации и обобщению. </a:t>
            </a:r>
            <a:r>
              <a:rPr sz="21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algn="l">
              <a:defRPr/>
            </a:pPr>
            <a:r>
              <a:rPr sz="2100" b="1" i="0" strike="noStrike">
                <a:solidFill>
                  <a:srgbClr val="0A0A0A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Ход игры</a:t>
            </a:r>
            <a:r>
              <a:rPr sz="2100" b="0" i="0" strike="noStrike">
                <a:solidFill>
                  <a:srgbClr val="0A0A0A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обычно включает размещение фишек разного цвета/формы на игровом поле в строгом соответствии с предложенной схемой (например, «помоги Буратино пройти лабиринт» или «разложи фишки, как на карточке»). </a:t>
            </a:r>
            <a:r>
              <a:rPr sz="21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3791711" y="404621"/>
            <a:ext cx="5328667" cy="5935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sz="3300" b="1" i="0" strike="noStrike">
                <a:solidFill>
                  <a:srgbClr val="0A0A0A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«Крестики-нолики»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4850" b="15350"/>
          <a:stretch>
            <a:fillRect/>
          </a:stretch>
        </p:blipFill>
        <p:spPr>
          <a:xfrm>
            <a:off x="761962" y="1328547"/>
            <a:ext cx="3561669" cy="52688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7070" t="16220" b="6950"/>
          <a:stretch>
            <a:fillRect/>
          </a:stretch>
        </p:blipFill>
        <p:spPr>
          <a:xfrm>
            <a:off x="4439793" y="1328547"/>
            <a:ext cx="3585018" cy="5268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6000" t="16220" b="9050"/>
          <a:stretch>
            <a:fillRect/>
          </a:stretch>
        </p:blipFill>
        <p:spPr>
          <a:xfrm>
            <a:off x="8184261" y="1328547"/>
            <a:ext cx="3626166" cy="5268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2927604" y="3245167"/>
            <a:ext cx="7272910" cy="5629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sz="3100" b="1" i="0" strike="noStrike">
              <a:solidFill>
                <a:srgbClr val="0A0A0A">
                  <a:alpha val="100000"/>
                </a:srgbClr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3585" y="737466"/>
            <a:ext cx="5976748" cy="59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sz="3300" b="1" i="0" strike="noStrike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«Продолжи ряд»</a:t>
            </a:r>
            <a:endParaRPr lang="ru-RU" altLang="en-US" sz="33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850" t="8000"/>
          <a:stretch>
            <a:fillRect/>
          </a:stretch>
        </p:blipFill>
        <p:spPr>
          <a:xfrm>
            <a:off x="4133753" y="1331595"/>
            <a:ext cx="3276411" cy="5526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3791712" y="548639"/>
            <a:ext cx="3816477" cy="5829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sz="3200" b="1" i="0" strike="noStrike">
                <a:solidFill>
                  <a:srgbClr val="0A0A0A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sz="3200" b="1" i="0" strike="noStrike">
                <a:solidFill>
                  <a:srgbClr val="0A0A0A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«Убери лишнее»</a:t>
            </a:r>
            <a:r>
              <a:rPr sz="3200" b="0" i="0" strike="noStrike">
                <a:solidFill>
                  <a:srgbClr val="0A0A0A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26350"/>
          <a:stretch>
            <a:fillRect/>
          </a:stretch>
        </p:blipFill>
        <p:spPr>
          <a:xfrm>
            <a:off x="4167188" y="1330399"/>
            <a:ext cx="3657028" cy="51949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-940" t="550" r="940" b="25430"/>
          <a:stretch>
            <a:fillRect/>
          </a:stretch>
        </p:blipFill>
        <p:spPr>
          <a:xfrm>
            <a:off x="7997398" y="1131570"/>
            <a:ext cx="4032504" cy="55015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b="10210"/>
          <a:stretch>
            <a:fillRect/>
          </a:stretch>
        </p:blipFill>
        <p:spPr>
          <a:xfrm>
            <a:off x="150114" y="1131570"/>
            <a:ext cx="3857624" cy="5472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62" y="692658"/>
            <a:ext cx="10363199" cy="3456432"/>
          </a:xfrm>
        </p:spPr>
        <p:txBody>
          <a:bodyPr/>
          <a:lstStyle/>
          <a:p>
            <a:pPr algn="ctr">
              <a:defRPr/>
            </a:pPr>
            <a:r>
              <a:rPr sz="3200" b="1" i="0" strike="noStrike">
                <a:solidFill>
                  <a:srgbClr val="0A0A0A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«Запомни и правильно разложи»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Прямоугольник 3"/>
          <p:cNvSpPr/>
          <p:nvPr/>
        </p:nvSpPr>
        <p:spPr>
          <a:xfrm rot="28040">
            <a:off x="3791711" y="3245167"/>
            <a:ext cx="6984875" cy="58197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sz="3200" b="1" i="0" strike="noStrike">
              <a:solidFill>
                <a:srgbClr val="0A0A0A">
                  <a:alpha val="100000"/>
                </a:srgbClr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6950" b="8400"/>
          <a:stretch>
            <a:fillRect/>
          </a:stretch>
        </p:blipFill>
        <p:spPr>
          <a:xfrm>
            <a:off x="761962" y="1412748"/>
            <a:ext cx="3618374" cy="54452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5900"/>
          <a:stretch>
            <a:fillRect/>
          </a:stretch>
        </p:blipFill>
        <p:spPr>
          <a:xfrm>
            <a:off x="4511802" y="1412748"/>
            <a:ext cx="3332988" cy="54452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b="14950"/>
          <a:stretch>
            <a:fillRect/>
          </a:stretch>
        </p:blipFill>
        <p:spPr>
          <a:xfrm>
            <a:off x="8040243" y="1412748"/>
            <a:ext cx="3857625" cy="54452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theme/theme1.xml><?xml version="1.0" encoding="utf-8"?>
<a:theme xmlns:a="http://schemas.openxmlformats.org/drawingml/2006/main" name="Крест">
  <a:themeElements>
    <a:clrScheme name="Крест">
      <a:dk1>
        <a:srgbClr val="264C72"/>
      </a:dk1>
      <a:lt1>
        <a:srgbClr val="FFFFFF"/>
      </a:lt1>
      <a:dk2>
        <a:srgbClr val="347775"/>
      </a:dk2>
      <a:lt2>
        <a:srgbClr val="D7D7D7"/>
      </a:lt2>
      <a:accent1>
        <a:srgbClr val="63A6A4"/>
      </a:accent1>
      <a:accent2>
        <a:srgbClr val="323232"/>
      </a:accent2>
      <a:accent3>
        <a:srgbClr val="9D9C9C"/>
      </a:accent3>
      <a:accent4>
        <a:srgbClr val="C1C0C0"/>
      </a:accent4>
      <a:accent5>
        <a:srgbClr val="E5E4E4"/>
      </a:accent5>
      <a:accent6>
        <a:srgbClr val="716340"/>
      </a:accent6>
      <a:hlink>
        <a:srgbClr val="F9F1D3"/>
      </a:hlink>
      <a:folHlink>
        <a:srgbClr val="E2CDB0"/>
      </a:folHlink>
    </a:clrScheme>
    <a:fontScheme name="Крест">
      <a:majorFont>
        <a:latin typeface="Arial"/>
        <a:ea typeface=""/>
        <a:cs typeface=""/>
        <a:font script="Jpan" typeface="MS PGothic"/>
        <a:font script="Hang" typeface="한컴 윤고딕 24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한컴 윤고딕 23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Крес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rect">
            <a:fillToRect l="100000" t="100000" r="100000" b="100000"/>
          </a:path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100000"/>
              </a:schemeClr>
            </a:gs>
            <a:gs pos="100000">
              <a:schemeClr val="phClr">
                <a:shade val="30000"/>
                <a:satMod val="8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shade val="50000"/>
                <a:satMod val="7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614</Words>
  <Application>Microsoft Office PowerPoint</Application>
  <PresentationFormat>Широкоэкранный</PresentationFormat>
  <Paragraphs>54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Lucida Sans Unicode</vt:lpstr>
      <vt:lpstr>Times New Roman</vt:lpstr>
      <vt:lpstr>Wingdings</vt:lpstr>
      <vt:lpstr>Wingdings 3</vt:lpstr>
      <vt:lpstr>Крест</vt:lpstr>
      <vt:lpstr>Дидактические игры на  занятиях по ФЭМП в ДОУ</vt:lpstr>
      <vt:lpstr>“Без игры нет и не может быть полноценного  умственного развития.  Игра -это огромное светлое окно, через которое  в духовный мир ребенка вливается живительный  поток представлений, понятий. Игра -это искра, зажигающая огонек пытливости и любознательности.”                                                                                                                                                           В.А. Сухомлинский</vt:lpstr>
      <vt:lpstr> Игра – это не только удовольствие и радость для ребенка, что само по себе  очень важно, с ее помощью можно развивать внимание, память, мышление, вообра-жение малыша. Играя, ребенок может приобретать, новые знания, умения, навыки, развивать способности, подчас не догадываясь об этом.   Дидактические игры математического содержания - наиболее известные и часто применяемые в современной практике дошкольного воспитания . Они развивают сенсорные ориентировки детей (на форму, величину,  цвет, расположение предметов в пространстве), наблюдательность,  внимание, память, мышление, счетные умения, речь. Обучение через игру - это интересное и увлекательное занятие для дошкольников, способствующее постепенному переносу интереса  и увлеченности с игровой на учебную деятельность.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«Запомни и правильно разложи»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Manager/>
  <Company>HP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Дидактические игры на  занятиях по ФЭМП в ДОУ</dc:title>
  <dc:creator>ПК</dc:creator>
  <cp:lastModifiedBy>Дорошина О.Р.</cp:lastModifiedBy>
  <cp:revision>17</cp:revision>
  <dcterms:created xsi:type="dcterms:W3CDTF">2026-02-04T19:37:17Z</dcterms:created>
  <dcterms:modified xsi:type="dcterms:W3CDTF">2026-02-05T07:00:56Z</dcterms:modified>
  <cp:version>0906.0100.01</cp:version>
</cp:coreProperties>
</file>