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9" r:id="rId10"/>
    <p:sldId id="262" r:id="rId11"/>
    <p:sldId id="270" r:id="rId12"/>
    <p:sldId id="271" r:id="rId13"/>
    <p:sldId id="272" r:id="rId14"/>
    <p:sldId id="273" r:id="rId15"/>
    <p:sldId id="274" r:id="rId16"/>
    <p:sldId id="264" r:id="rId17"/>
    <p:sldId id="275" r:id="rId18"/>
    <p:sldId id="265" r:id="rId19"/>
    <p:sldId id="266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88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zar.ru/museums/palaces" TargetMode="External"/><Relationship Id="rId2" Type="http://schemas.openxmlformats.org/officeDocument/2006/relationships/hyperlink" Target="http://www.gbmt.ru/ru/excursions/virtual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otours.ru/muzei.html" TargetMode="External"/><Relationship Id="rId7" Type="http://schemas.openxmlformats.org/officeDocument/2006/relationships/image" Target="../media/image57.png"/><Relationship Id="rId2" Type="http://schemas.openxmlformats.org/officeDocument/2006/relationships/hyperlink" Target="http://old.nlb.by/navigator/Biblio_pres_03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://www.volgograd.ru/mamayev-kurgan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gorina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detskiysad/raznoe/2013/10/20/ispolzovanie-informatsionno-kommunikativnykh-tekhnologiy-v-doshkolnom" TargetMode="External"/><Relationship Id="rId2" Type="http://schemas.openxmlformats.org/officeDocument/2006/relationships/hyperlink" Target="http://conseducenter.ru/index.php/chtenya/156-ajisheva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3600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Семинар-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практикум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</a:t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информационно- коммуникативных технологий в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развитии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речи детей дошкольного возраста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725144"/>
            <a:ext cx="6400800" cy="1473200"/>
          </a:xfrm>
        </p:spPr>
        <p:txBody>
          <a:bodyPr/>
          <a:lstStyle/>
          <a:p>
            <a:endParaRPr lang="ru-RU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воспитатель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Маркова Юлия Георгиевна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Муниципальное дошкольное образовательное автономное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учреждение         «Детский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сад № 106 «Анютины глазки» комбинированного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вида» г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Орска</a:t>
            </a:r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5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03890" y="188640"/>
            <a:ext cx="7408333" cy="4810844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Программно-методический комплекс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8000" dirty="0">
                <a:solidFill>
                  <a:schemeClr val="bg2">
                    <a:lumMod val="10000"/>
                  </a:schemeClr>
                </a:solidFill>
              </a:rPr>
              <a:t>по «Развитию речи</a:t>
            </a: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»</a:t>
            </a:r>
          </a:p>
          <a:p>
            <a:pPr marL="0" indent="0" algn="ctr">
              <a:buNone/>
            </a:pP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8000" dirty="0">
                <a:solidFill>
                  <a:schemeClr val="bg2">
                    <a:lumMod val="10000"/>
                  </a:schemeClr>
                </a:solidFill>
              </a:rPr>
              <a:t>А.Ю</a:t>
            </a:r>
            <a:r>
              <a:rPr lang="ru-RU" sz="8000" dirty="0" smtClean="0">
                <a:solidFill>
                  <a:schemeClr val="bg2">
                    <a:lumMod val="10000"/>
                  </a:schemeClr>
                </a:solidFill>
              </a:rPr>
              <a:t>. Коркиной</a:t>
            </a:r>
          </a:p>
          <a:p>
            <a:pPr marL="0" indent="0">
              <a:buNone/>
            </a:pPr>
            <a:r>
              <a:rPr lang="ru-RU" sz="5500" dirty="0" smtClean="0"/>
              <a:t>ПМК </a:t>
            </a:r>
            <a:r>
              <a:rPr lang="ru-RU" sz="5500" dirty="0"/>
              <a:t>используется в работе на занятиях по развитию речи и подготовке к обучению грамоте, на логопедических занятиях и в коррекционной работе с детьми. </a:t>
            </a:r>
            <a:r>
              <a:rPr lang="ru-RU" sz="5500" dirty="0" smtClean="0"/>
              <a:t>Программа </a:t>
            </a:r>
            <a:r>
              <a:rPr lang="ru-RU" sz="5500" dirty="0"/>
              <a:t>является многопользовательской, адаптирована для использования с интерактивной доской, предназначена для эффективного речевого развития детей от </a:t>
            </a:r>
            <a:r>
              <a:rPr lang="ru-RU" sz="5500" dirty="0" smtClean="0"/>
              <a:t>3-5 лет, 5-9 лет посредством </a:t>
            </a:r>
            <a:r>
              <a:rPr lang="ru-RU" sz="5500" dirty="0"/>
              <a:t>интерактивных возможностей:  </a:t>
            </a:r>
            <a:endParaRPr lang="ru-RU" sz="5500" dirty="0" smtClean="0"/>
          </a:p>
          <a:p>
            <a:r>
              <a:rPr lang="ru-RU" sz="5500" dirty="0" smtClean="0"/>
              <a:t>использование </a:t>
            </a:r>
            <a:r>
              <a:rPr lang="ru-RU" sz="5500" dirty="0"/>
              <a:t>программы способствует развитию у детей слухового восприятия,  формированию навыков звукового анализа и синтеза, правильного произношения звуков, слогов, слов; </a:t>
            </a:r>
            <a:endParaRPr lang="ru-RU" sz="5500" dirty="0" smtClean="0"/>
          </a:p>
          <a:p>
            <a:r>
              <a:rPr lang="ru-RU" sz="5500" dirty="0" smtClean="0"/>
              <a:t>развитию </a:t>
            </a:r>
            <a:r>
              <a:rPr lang="ru-RU" sz="5500" dirty="0"/>
              <a:t>умения связано говорить, самостоятельно строить предложения;  </a:t>
            </a:r>
            <a:endParaRPr lang="ru-RU" sz="5500" dirty="0" smtClean="0"/>
          </a:p>
          <a:p>
            <a:r>
              <a:rPr lang="ru-RU" sz="5500" dirty="0" smtClean="0"/>
              <a:t>наличие </a:t>
            </a:r>
            <a:r>
              <a:rPr lang="ru-RU" sz="5500" dirty="0"/>
              <a:t>несколько уровней сложности в каждом задании позволяет осуществлять индивидуализацию обучения;</a:t>
            </a:r>
            <a:br>
              <a:rPr lang="ru-RU" sz="5500" dirty="0"/>
            </a:br>
            <a:endParaRPr lang="ru-RU" sz="5500" dirty="0"/>
          </a:p>
        </p:txBody>
      </p:sp>
      <p:pic>
        <p:nvPicPr>
          <p:cNvPr id="6" name="Picture 2" descr="C:\Users\Алёна\Desktop\Корки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09121"/>
            <a:ext cx="345638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nd.ru/upload/iblock/5bd/Razvitie_Rechi_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1"/>
            <a:ext cx="300306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6384272"/>
            <a:ext cx="215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C00FF"/>
                </a:solidFill>
                <a:latin typeface="Constantia" pitchFamily="18" charset="0"/>
              </a:rPr>
              <a:t>http</a:t>
            </a:r>
            <a:r>
              <a:rPr lang="ru-RU" dirty="0" smtClean="0">
                <a:solidFill>
                  <a:srgbClr val="CC00FF"/>
                </a:solidFill>
                <a:latin typeface="Constantia" pitchFamily="18" charset="0"/>
              </a:rPr>
              <a:t>://</a:t>
            </a:r>
            <a:r>
              <a:rPr lang="en-US" dirty="0" smtClean="0">
                <a:solidFill>
                  <a:srgbClr val="CC00FF"/>
                </a:solidFill>
                <a:latin typeface="Constantia" pitchFamily="18" charset="0"/>
              </a:rPr>
              <a:t>tdkarusel.ru</a:t>
            </a:r>
            <a:r>
              <a:rPr lang="ru-RU" dirty="0">
                <a:solidFill>
                  <a:srgbClr val="CC00FF"/>
                </a:solidFill>
                <a:latin typeface="Constantia" pitchFamily="18" charset="0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371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ksan-presentation.ru/media/images/works/nd-scr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7704"/>
            <a:ext cx="7992888" cy="5183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43608" y="396952"/>
            <a:ext cx="70807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Программа содержит 4 раздела:</a:t>
            </a:r>
          </a:p>
        </p:txBody>
      </p:sp>
    </p:spTree>
    <p:extLst>
      <p:ext uri="{BB962C8B-B14F-4D97-AF65-F5344CB8AC3E}">
        <p14:creationId xmlns:p14="http://schemas.microsoft.com/office/powerpoint/2010/main" xmlns="" val="355584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95288" y="129801"/>
            <a:ext cx="7993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  <a:cs typeface="Times New Roman" pitchFamily="18" charset="0"/>
              </a:rPr>
              <a:t>1. Неречевые 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  <a:cs typeface="Times New Roman" pitchFamily="18" charset="0"/>
              </a:rPr>
              <a:t>звуки  </a:t>
            </a:r>
          </a:p>
        </p:txBody>
      </p:sp>
      <p:pic>
        <p:nvPicPr>
          <p:cNvPr id="3" name="Picture 2" descr="http://logoteka.74317s024.edusite.ru/images/p19_capture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7" y="1448312"/>
            <a:ext cx="3882231" cy="269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http://www.ksan-presentation.ru/media/images/works/nd-sc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1430849"/>
            <a:ext cx="3816423" cy="273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http://www.nd.ru/images/products/263803/263803_screenshot_big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87" y="4183110"/>
            <a:ext cx="3882231" cy="2484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http://i2.imageban.ru/out/2012/09/19/37d1b8ca861d67667997350c77502c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171950"/>
            <a:ext cx="3816424" cy="2460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391818" y="620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Знакомство со звуками предметного мира и мира природы.</a:t>
            </a:r>
          </a:p>
        </p:txBody>
      </p:sp>
    </p:spTree>
    <p:extLst>
      <p:ext uri="{BB962C8B-B14F-4D97-AF65-F5344CB8AC3E}">
        <p14:creationId xmlns:p14="http://schemas.microsoft.com/office/powerpoint/2010/main" xmlns="" val="291399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68312" y="32072"/>
            <a:ext cx="8207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  <a:cs typeface="Times New Roman" pitchFamily="18" charset="0"/>
              </a:rPr>
              <a:t>2.Звукоподражание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img.labirint.ru/images/comments_pic/0841/011lab2m5j1223413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11" y="1124744"/>
            <a:ext cx="453757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http://ds2483.msk.ru/kp-logobook/img/img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451" y="3861048"/>
            <a:ext cx="4679752" cy="2815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http://www.ukazka.ru/img/dop/4922-novyj-disk-razvitie-rechi-programmno-metodicheskij-kompleks-dvd-bo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5327" y="1124744"/>
            <a:ext cx="4129161" cy="25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39364" y="615847"/>
            <a:ext cx="4323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Знакомство со звуками животного мира.</a:t>
            </a:r>
          </a:p>
        </p:txBody>
      </p:sp>
    </p:spTree>
    <p:extLst>
      <p:ext uri="{BB962C8B-B14F-4D97-AF65-F5344CB8AC3E}">
        <p14:creationId xmlns:p14="http://schemas.microsoft.com/office/powerpoint/2010/main" xmlns="" val="40678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69477" y="57541"/>
            <a:ext cx="7775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  <a:cs typeface="Times New Roman" pitchFamily="18" charset="0"/>
              </a:rPr>
              <a:t>3.Речевые 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  <a:cs typeface="Times New Roman" pitchFamily="18" charset="0"/>
              </a:rPr>
              <a:t>звуки</a:t>
            </a:r>
          </a:p>
        </p:txBody>
      </p:sp>
      <p:pic>
        <p:nvPicPr>
          <p:cNvPr id="3" name="Picture 4" descr="http://logoteka.74317s024.edusite.ru/images/p19_capture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74725"/>
            <a:ext cx="4521169" cy="3390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192614" y="1556792"/>
            <a:ext cx="34579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Голосистые звуки ( звуки,</a:t>
            </a:r>
          </a:p>
          <a:p>
            <a:r>
              <a:rPr lang="ru-RU" dirty="0" smtClean="0"/>
              <a:t>которые поются- гласные)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Безголосые( согласные)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Звук- двойняшки (парные)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«Сердитые и ласковые звуки»</a:t>
            </a:r>
          </a:p>
          <a:p>
            <a:r>
              <a:rPr lang="ru-RU" dirty="0" smtClean="0"/>
              <a:t>(сонорные звуки)</a:t>
            </a:r>
            <a:endParaRPr lang="ru-RU" dirty="0"/>
          </a:p>
        </p:txBody>
      </p:sp>
      <p:pic>
        <p:nvPicPr>
          <p:cNvPr id="5" name="Picture 4" descr="http://www.ukazka.ru/img/dop/4920-novyj-disk-razvitie-rechi-programmno-metodicheskij-kompleks-dvd-bo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47077"/>
            <a:ext cx="4608512" cy="33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51093" y="6334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Развитие навыков распознавания и правильного произношения звуков русского языка</a:t>
            </a:r>
          </a:p>
        </p:txBody>
      </p:sp>
    </p:spTree>
    <p:extLst>
      <p:ext uri="{BB962C8B-B14F-4D97-AF65-F5344CB8AC3E}">
        <p14:creationId xmlns:p14="http://schemas.microsoft.com/office/powerpoint/2010/main" xmlns="" val="6202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11188" y="40531"/>
            <a:ext cx="7921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  <a:cs typeface="Times New Roman" pitchFamily="18" charset="0"/>
              </a:rPr>
              <a:t>4.Развитие 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  <a:cs typeface="Times New Roman" pitchFamily="18" charset="0"/>
              </a:rPr>
              <a:t>связной речи</a:t>
            </a:r>
          </a:p>
        </p:txBody>
      </p:sp>
      <p:pic>
        <p:nvPicPr>
          <p:cNvPr id="3" name="Picture 2" descr="http://logoteka.74317s024.edusite.ru/images/p19_capture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7695" y="1317566"/>
            <a:ext cx="4859378" cy="3239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http://img.labirint.ru/images/comments_pic/0841/02lab2m5j1223414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18" y="3501008"/>
            <a:ext cx="3338015" cy="316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http://img.labirint.ru/images/comments_pic/0841/015lab2m5j1223413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4961" y="3501008"/>
            <a:ext cx="3721140" cy="316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572000" y="6712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Обучение построению предложений (от</a:t>
            </a:r>
          </a:p>
          <a:p>
            <a:pPr algn="ctr"/>
            <a:r>
              <a:rPr lang="ru-RU" dirty="0"/>
              <a:t>словосочетания до текста)</a:t>
            </a:r>
          </a:p>
        </p:txBody>
      </p:sp>
    </p:spTree>
    <p:extLst>
      <p:ext uri="{BB962C8B-B14F-4D97-AF65-F5344CB8AC3E}">
        <p14:creationId xmlns:p14="http://schemas.microsoft.com/office/powerpoint/2010/main" xmlns="" val="22773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2327" y="296941"/>
            <a:ext cx="784263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Программа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Готовимся к школе с Зайкой Всезнайкой</a:t>
            </a:r>
            <a:r>
              <a:rPr lang="ru-RU" sz="2400" dirty="0" smtClean="0"/>
              <a:t>!»</a:t>
            </a:r>
          </a:p>
          <a:p>
            <a:r>
              <a:rPr lang="ru-RU" dirty="0" smtClean="0"/>
              <a:t>Описание: Зайке </a:t>
            </a:r>
            <a:r>
              <a:rPr lang="ru-RU" dirty="0"/>
              <a:t>Всезнайке и Львенку Сэму нужна помощь. Им предстоит вызволить легендарный корабль Мечты из Воздушного </a:t>
            </a:r>
            <a:r>
              <a:rPr lang="ru-RU" dirty="0" smtClean="0"/>
              <a:t>города. Юных </a:t>
            </a:r>
            <a:r>
              <a:rPr lang="ru-RU" dirty="0"/>
              <a:t>героев ждут невероятные приключения, увлекательные игры и разнообразные хитроумные </a:t>
            </a:r>
            <a:r>
              <a:rPr lang="ru-RU" dirty="0" smtClean="0"/>
              <a:t>задачи. Игра развивает языковые </a:t>
            </a:r>
            <a:r>
              <a:rPr lang="ru-RU" dirty="0"/>
              <a:t>навыки - буквы, слоги, словарный запас, работа с рифмами</a:t>
            </a:r>
            <a:r>
              <a:rPr lang="ru-RU" dirty="0" smtClean="0"/>
              <a:t>.</a:t>
            </a:r>
            <a:r>
              <a:rPr lang="ru-RU" dirty="0"/>
              <a:t> Кроме компьютерного диска с заданиями в продукции содержатся наглядные пособия-карточки с яркими картинками, песенками, которые помогают ребёнку быстрее закреплять полученный материал.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Users\Алёна\Desktop\1294173425_d2097e9cb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1018"/>
            <a:ext cx="3779996" cy="287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ёна\Desktop\зайка всезнай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39"/>
            <a:ext cx="4009150" cy="285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ёна\Desktop\hFg1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4247" y="3905470"/>
            <a:ext cx="4104117" cy="295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лёна\Desktop\Безымянный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723002" cy="29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165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&amp;Vcy;&amp;iecy;&amp;scy;&amp;iecy;&amp;lcy;&amp;acy;&amp;yacy; &amp;gcy;&amp;icy;&amp;mcy;&amp;ncy;&amp;acy;&amp;scy;&amp;tcy;&amp;icy;&amp;kcy;&amp;acy; &amp;dcy;&amp;lcy;&amp;yacy; &amp;mcy;&amp;acy;&amp;lcy;&amp;ycy;&amp;shcy;&amp;iecy;&amp;jcy;. &amp;IEcy;&amp;kcy;&amp;acy;&amp;tcy;&amp;iecy;&amp;rcy;&amp;icy;&amp;ncy;&amp;acy; &amp;ZHcy;&amp;iecy;&amp;lcy;&amp;iecy;&amp;zcy;&amp;ncy;&amp;ocy;&amp;vcy;&amp;acy;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577157"/>
            <a:ext cx="2479599" cy="3320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7" descr="10052618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7" y="896526"/>
            <a:ext cx="2606769" cy="3441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9" descr="&amp;Tcy;&amp;acy;&amp;tcy;&amp;softcy;&amp;yacy;&amp;ncy;&amp;acy; &amp;Ocy;&amp;vcy;&amp;chcy;&amp;icy;&amp;ncy;&amp;ncy;&amp;icy;&amp;kcy;&amp;ocy;&amp;vcy;&amp;acy; - &amp;Lcy;&amp;ocy;&amp;gcy;&amp;ocy;&amp;pcy;&amp;iecy;&amp;dcy;&amp;icy;&amp;chcy;&amp;iecy;&amp;scy;&amp;kcy;&amp;icy;&amp;iecy; &amp;rcy;&amp;acy;&amp;scy;&amp;pcy;&amp;iecy;&amp;vcy;&amp;kcy;&amp;icy; &amp;ocy;&amp;bcy;&amp;lcy;&amp;ocy;&amp;zhcy;&amp;kcy;&amp;acy; &amp;kcy;&amp;ncy;&amp;icy;&amp;gcy;&amp;i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275" y="840160"/>
            <a:ext cx="2592288" cy="298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(&amp;Dcy;&amp;iecy;&amp;tcy;&amp;scy;&amp;kcy;&amp;acy;&amp;yacy; &amp;mcy;&amp;ucy;&amp;zcy;&amp;ycy;&amp;kcy;&amp;acy;, &amp;rcy;&amp;acy;&amp;zcy;&amp;vcy;&amp;icy;&amp;vcy;&amp;acy;&amp;yucy;&amp;shchcy;&amp;icy;&amp;iecy; &amp;zcy;&amp;acy;&amp;ncy;&amp;yacy;&amp;tcy;&amp;icy;&amp;yacy;) &amp;IEcy;&amp;kcy;&amp;acy;&amp;tcy;&amp;iecy;&amp;rcy;&amp;icy;&amp;ncy;&amp;acy; &amp;ZHcy;&amp;iecy;&amp;lcy;&amp;iecy;&amp;zcy;&amp;ncy;&amp;ocy;&amp;vcy;&amp;acy; - &amp;Vcy;&amp;iecy;&amp;scy;&amp;iocy;&amp;lcy;&amp;acy;&amp;yacy; &amp;lcy;&amp;ocy;&amp;gcy;&amp;ocy;&amp;rcy;&amp;icy;&amp;tcy;&amp;mcy;&amp;icy;&amp;kcy;&amp;acy; - 2006, APE (image + .cue), lossle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99056" y="1631136"/>
            <a:ext cx="2828927" cy="3266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://www.intense.ru/images/dvd_5in1_rustales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1929" y="3438465"/>
            <a:ext cx="3131858" cy="31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60186" y="188640"/>
            <a:ext cx="5481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2.Интерактивный </a:t>
            </a:r>
            <a:r>
              <a:rPr lang="en-US" sz="4000" dirty="0">
                <a:solidFill>
                  <a:srgbClr val="FF0000"/>
                </a:solidFill>
              </a:rPr>
              <a:t>DVD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7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206188"/>
            <a:ext cx="86868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740" y="210670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/>
            <a:r>
              <a:rPr lang="ru-RU" dirty="0"/>
              <a:t>Примером данного вида ИКТ-технологий является замечательный продукт из серии «Чудо-малыш - Учись как в сказке», состоит из 5-ти интерактивных DVD – </a:t>
            </a:r>
            <a:r>
              <a:rPr lang="ru-RU" dirty="0" smtClean="0"/>
              <a:t>дисков, которые </a:t>
            </a:r>
            <a:r>
              <a:rPr lang="ru-RU" dirty="0"/>
              <a:t>комплектуются аудиодиском с записью текстов сказок. После каждой мультсказки предлагаются интерактивные упражнения, соответствующие возрасту детей</a:t>
            </a:r>
            <a:r>
              <a:rPr lang="ru-RU" dirty="0" smtClean="0"/>
              <a:t>.</a:t>
            </a:r>
            <a:r>
              <a:rPr lang="ru-RU" b="1" dirty="0"/>
              <a:t> </a:t>
            </a:r>
            <a:endParaRPr lang="ru-RU" b="1" dirty="0" smtClean="0"/>
          </a:p>
          <a:p>
            <a:pPr indent="432000"/>
            <a:r>
              <a:rPr lang="ru-RU" b="1" dirty="0" smtClean="0"/>
              <a:t>Серия </a:t>
            </a:r>
            <a:r>
              <a:rPr lang="ru-RU" b="1" dirty="0"/>
              <a:t>дисков содержит красочные мультфильмы по </a:t>
            </a:r>
            <a:r>
              <a:rPr lang="ru-RU" b="1" dirty="0" smtClean="0"/>
              <a:t>мотивам сказок: </a:t>
            </a:r>
            <a:r>
              <a:rPr lang="ru-RU" dirty="0" smtClean="0"/>
              <a:t>Три медведя, Две сестры, Три поросёнка,.. Ленивый Иван, Семеро козлят, Теремок, Красная шапочка, Лиса </a:t>
            </a:r>
            <a:r>
              <a:rPr lang="ru-RU" dirty="0"/>
              <a:t>и </a:t>
            </a:r>
            <a:r>
              <a:rPr lang="ru-RU" dirty="0" smtClean="0"/>
              <a:t>заяц, Сказка </a:t>
            </a:r>
            <a:r>
              <a:rPr lang="ru-RU" dirty="0"/>
              <a:t>о рыбаке и </a:t>
            </a:r>
            <a:r>
              <a:rPr lang="ru-RU" dirty="0" smtClean="0"/>
              <a:t>рыбке, По </a:t>
            </a:r>
            <a:r>
              <a:rPr lang="ru-RU" dirty="0"/>
              <a:t>щучьему </a:t>
            </a:r>
            <a:r>
              <a:rPr lang="ru-RU" dirty="0" smtClean="0"/>
              <a:t>велению.</a:t>
            </a:r>
            <a:endParaRPr lang="ru-RU" dirty="0"/>
          </a:p>
        </p:txBody>
      </p:sp>
      <p:pic>
        <p:nvPicPr>
          <p:cNvPr id="2050" name="Picture 2" descr="http://www.intense.ru/images/dvd_5in1_rustale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2664" y="2452860"/>
            <a:ext cx="3131858" cy="31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qiqru.org/media/npict/0906/original/chudo_malysh__uchites_kak_v_skazke_2009_5_x_dvd_5__1_x_cd_3200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49" y="2979909"/>
            <a:ext cx="3060485" cy="261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.io.ua/img_su/large/0007/39/00073935_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1055" y="3008092"/>
            <a:ext cx="3384376" cy="261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age.subscribe.ru/group/uploads/s-/s-detmi-i-dlya-detej/image/tYmIxZC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6263" y="3995350"/>
            <a:ext cx="3512895" cy="26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6156012"/>
            <a:ext cx="204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C00FF"/>
                </a:solidFill>
                <a:latin typeface="Constantia" pitchFamily="18" charset="0"/>
              </a:rPr>
              <a:t>http</a:t>
            </a:r>
            <a:r>
              <a:rPr lang="ru-RU" dirty="0" smtClean="0">
                <a:solidFill>
                  <a:srgbClr val="CC00FF"/>
                </a:solidFill>
                <a:latin typeface="Constantia" pitchFamily="18" charset="0"/>
              </a:rPr>
              <a:t>://</a:t>
            </a:r>
            <a:r>
              <a:rPr lang="en-US" dirty="0" smtClean="0">
                <a:solidFill>
                  <a:srgbClr val="CC00FF"/>
                </a:solidFill>
                <a:latin typeface="Constantia" pitchFamily="18" charset="0"/>
              </a:rPr>
              <a:t>dvddom.ru</a:t>
            </a:r>
            <a:r>
              <a:rPr lang="ru-RU" dirty="0">
                <a:solidFill>
                  <a:srgbClr val="CC00FF"/>
                </a:solidFill>
                <a:latin typeface="Constantia" pitchFamily="18" charset="0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49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36606"/>
            <a:ext cx="671209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FF0000"/>
                </a:solidFill>
              </a:rPr>
              <a:t>3.Система </a:t>
            </a:r>
            <a:r>
              <a:rPr lang="ru-RU" sz="2800" dirty="0">
                <a:solidFill>
                  <a:srgbClr val="FF0000"/>
                </a:solidFill>
              </a:rPr>
              <a:t>презентаций по развитию речи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716737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/>
            <a:r>
              <a:rPr lang="ru-RU" dirty="0"/>
              <a:t>Система мультимедийных презентаций - одна из составляющих использования ИКТ на </a:t>
            </a:r>
            <a:r>
              <a:rPr lang="ru-RU" dirty="0" smtClean="0"/>
              <a:t>занятиях</a:t>
            </a:r>
            <a:r>
              <a:rPr lang="ru-RU" dirty="0"/>
              <a:t>. </a:t>
            </a:r>
            <a:endParaRPr lang="ru-RU" dirty="0" smtClean="0"/>
          </a:p>
          <a:p>
            <a:pPr indent="432000" algn="just"/>
            <a:r>
              <a:rPr lang="ru-RU" dirty="0" smtClean="0"/>
              <a:t>Мультимедийная </a:t>
            </a:r>
            <a:r>
              <a:rPr lang="ru-RU" dirty="0"/>
              <a:t>форма выражения </a:t>
            </a:r>
            <a:r>
              <a:rPr lang="ru-RU" dirty="0" smtClean="0"/>
              <a:t>учебной </a:t>
            </a:r>
            <a:r>
              <a:rPr lang="ru-RU" dirty="0"/>
              <a:t>информации наиболее актуальна на </a:t>
            </a:r>
            <a:r>
              <a:rPr lang="ru-RU" dirty="0" smtClean="0"/>
              <a:t>сегодняшний </a:t>
            </a:r>
            <a:r>
              <a:rPr lang="ru-RU" dirty="0"/>
              <a:t>день в связи с компьютеризацией процесса образования.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3812" y="2528825"/>
            <a:ext cx="2806142" cy="198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13811" y="2135767"/>
            <a:ext cx="3313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CC00FF"/>
                </a:solidFill>
                <a:latin typeface="Constantia" pitchFamily="18" charset="0"/>
              </a:rPr>
              <a:t>http://viki.rdf.ru/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28825"/>
            <a:ext cx="2478811" cy="198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5673" y="2071625"/>
            <a:ext cx="2878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C00FF"/>
                </a:solidFill>
                <a:latin typeface="Constantia" pitchFamily="18" charset="0"/>
              </a:rPr>
              <a:t>http://logoped18.ru/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8259" y="5136793"/>
            <a:ext cx="2211695" cy="161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775605" y="4679594"/>
            <a:ext cx="421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C00FF"/>
                </a:solidFill>
                <a:latin typeface="Constantia" pitchFamily="18" charset="0"/>
              </a:rPr>
              <a:t>http://demosfen-plus.ucoz.ru/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519477"/>
            <a:ext cx="2880320" cy="198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326924" y="2062277"/>
            <a:ext cx="26701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C00FF"/>
                </a:solidFill>
                <a:latin typeface="Constantia" pitchFamily="18" charset="0"/>
              </a:rPr>
              <a:t>http</a:t>
            </a:r>
            <a:r>
              <a:rPr lang="ru-RU" sz="2400" dirty="0">
                <a:solidFill>
                  <a:srgbClr val="CC00FF"/>
                </a:solidFill>
                <a:latin typeface="Constantia" pitchFamily="18" charset="0"/>
              </a:rPr>
              <a:t>://logorina.ru/</a:t>
            </a:r>
          </a:p>
        </p:txBody>
      </p:sp>
    </p:spTree>
    <p:extLst>
      <p:ext uri="{BB962C8B-B14F-4D97-AF65-F5344CB8AC3E}">
        <p14:creationId xmlns:p14="http://schemas.microsoft.com/office/powerpoint/2010/main" xmlns="" val="30007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204864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В современных условиях при широком внедрении новых информационных технологий актуальной остается проблема развития речи ребенка — дошкольника. </a:t>
            </a:r>
            <a:endParaRPr lang="ru-RU" sz="2800" dirty="0" smtClean="0"/>
          </a:p>
          <a:p>
            <a:pPr marL="0" indent="0" algn="ctr">
              <a:buNone/>
            </a:pPr>
            <a:r>
              <a:rPr lang="ru-RU" sz="2800" dirty="0" smtClean="0"/>
              <a:t>Ведь </a:t>
            </a:r>
            <a:r>
              <a:rPr lang="ru-RU" sz="2800" dirty="0"/>
              <a:t>именно от уровня развития речевых способностей зависит дальнейшее овладение знаниями и полноценное развитие детей.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17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5208" y="236606"/>
            <a:ext cx="373692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FF0000"/>
                </a:solidFill>
              </a:rPr>
              <a:t>4.Компьюторные игры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9212" y="957409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Компьютерные игры – новый вид развивающего </a:t>
            </a:r>
            <a:r>
              <a:rPr lang="ru-RU" dirty="0" smtClean="0"/>
              <a:t>обучения. Они </a:t>
            </a:r>
            <a:r>
              <a:rPr lang="ru-RU" dirty="0"/>
              <a:t>открывают новые возможности использования педагогических приемов традиционной </a:t>
            </a:r>
            <a:r>
              <a:rPr lang="ru-RU" dirty="0" smtClean="0"/>
              <a:t>педагогики. Компьютерная </a:t>
            </a:r>
            <a:r>
              <a:rPr lang="ru-RU" dirty="0"/>
              <a:t>игра для ребенка почти всегда удовольствие, он играет с увлечением и воспринимает игру как отдых</a:t>
            </a:r>
            <a:r>
              <a:rPr lang="ru-RU" dirty="0" smtClean="0"/>
              <a:t>.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Интерактивный портал для специалистов и родителей «Мерсибо»</a:t>
            </a:r>
          </a:p>
          <a:p>
            <a:r>
              <a:rPr lang="ru-RU" dirty="0" smtClean="0"/>
              <a:t>Портал имеет 167 игр в онлайн - режиме </a:t>
            </a:r>
            <a:r>
              <a:rPr lang="ru-RU" dirty="0"/>
              <a:t>для развития речи, </a:t>
            </a:r>
            <a:r>
              <a:rPr lang="ru-RU" dirty="0" smtClean="0"/>
              <a:t>психических процессов, </a:t>
            </a:r>
            <a:r>
              <a:rPr lang="ru-RU" dirty="0"/>
              <a:t>обучения </a:t>
            </a:r>
            <a:r>
              <a:rPr lang="ru-RU" dirty="0" smtClean="0"/>
              <a:t>чтению, </a:t>
            </a:r>
            <a:r>
              <a:rPr lang="ru-RU" dirty="0"/>
              <a:t>подготовки к </a:t>
            </a:r>
            <a:r>
              <a:rPr lang="ru-RU" dirty="0" smtClean="0"/>
              <a:t>школе. </a:t>
            </a:r>
            <a:r>
              <a:rPr lang="ru-RU" dirty="0"/>
              <a:t>Мотивационные элементы, встроенные в систему, помогают ребенку оставаться заинтересованным долгое время, процесс развития становится интересным и закрепляет у ребенка устойчивую ассоциацию ""Учиться - это здорово!" Рассчитанные на возраст от 2 до 10 лет, развивающие игры покрывают большинство тем, необходимых для подготовки </a:t>
            </a:r>
            <a:r>
              <a:rPr lang="ru-RU" dirty="0" smtClean="0"/>
              <a:t>дошкольников.</a:t>
            </a:r>
          </a:p>
          <a:p>
            <a:endParaRPr lang="ru-RU" dirty="0"/>
          </a:p>
          <a:p>
            <a:r>
              <a:rPr lang="en-US" dirty="0">
                <a:solidFill>
                  <a:schemeClr val="tx2"/>
                </a:solidFill>
              </a:rPr>
              <a:t>https://</a:t>
            </a:r>
            <a:r>
              <a:rPr lang="en-US" dirty="0" smtClean="0">
                <a:solidFill>
                  <a:schemeClr val="tx2"/>
                </a:solidFill>
              </a:rPr>
              <a:t>mersibo.ru/</a:t>
            </a:r>
            <a:endParaRPr lang="ru-RU" dirty="0" smtClean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5208" y="4373728"/>
            <a:ext cx="2732556" cy="249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3140020" cy="259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237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Алёна\Desktop\мерсибо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452" y="296652"/>
            <a:ext cx="452261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лёна\Desktop\мерсиб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0675" y="191852"/>
            <a:ext cx="4815740" cy="348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Алёна\Desktop\мерсибо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29000"/>
            <a:ext cx="51379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496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Звуковой калейдоскоп.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Сборник </a:t>
            </a:r>
            <a:r>
              <a:rPr lang="ru-RU" sz="2800" b="1" dirty="0"/>
              <a:t>интерактивных игр для развития фонематического слуха у дошкольников </a:t>
            </a:r>
            <a:endParaRPr lang="ru-RU" sz="2800" dirty="0"/>
          </a:p>
          <a:p>
            <a:r>
              <a:rPr lang="ru-RU" dirty="0"/>
              <a:t>На диске находится </a:t>
            </a:r>
            <a:r>
              <a:rPr lang="ru-RU" dirty="0" smtClean="0"/>
              <a:t>11 игр </a:t>
            </a:r>
            <a:r>
              <a:rPr lang="ru-RU" dirty="0"/>
              <a:t>на развитие фонематического слуха </a:t>
            </a:r>
            <a:r>
              <a:rPr lang="ru-RU" dirty="0" smtClean="0"/>
              <a:t>и </a:t>
            </a:r>
          </a:p>
          <a:p>
            <a:r>
              <a:rPr lang="ru-RU" dirty="0" smtClean="0"/>
              <a:t>звукобуквенного </a:t>
            </a:r>
            <a:r>
              <a:rPr lang="ru-RU" dirty="0"/>
              <a:t>анализа.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0504" y="2219292"/>
            <a:ext cx="7481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Большинство игр содержат настройки, с помощью которых Вы можете: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Выбирать </a:t>
            </a:r>
            <a:r>
              <a:rPr lang="ru-RU" dirty="0"/>
              <a:t>нужные буквы и звуки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Устанавливать </a:t>
            </a:r>
            <a:r>
              <a:rPr lang="ru-RU" dirty="0"/>
              <a:t>длительность игры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Ставить </a:t>
            </a:r>
            <a:r>
              <a:rPr lang="ru-RU" dirty="0"/>
              <a:t>свои задачи, исходя из индивидуальных особенностей детей.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487" y="3402036"/>
            <a:ext cx="51530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54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ёна\Desktop\овторюша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0516"/>
            <a:ext cx="4104456" cy="26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452" y="262389"/>
            <a:ext cx="8660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На сайте детского центра «Яркие дети» имеется огромное количество игр по развитию речи детей.  Перед покупкой игры предлагается пройти пробную версию.</a:t>
            </a:r>
            <a:r>
              <a:rPr lang="en-US" sz="2000" b="1" dirty="0" smtClean="0"/>
              <a:t> </a:t>
            </a:r>
            <a:r>
              <a:rPr lang="ru-RU" sz="2000" dirty="0">
                <a:solidFill>
                  <a:schemeClr val="tx2"/>
                </a:solidFill>
                <a:latin typeface="Constantia" pitchFamily="18" charset="0"/>
              </a:rPr>
              <a:t>http</a:t>
            </a:r>
            <a:r>
              <a:rPr lang="ru-RU" sz="2000" dirty="0" smtClean="0">
                <a:solidFill>
                  <a:schemeClr val="tx2"/>
                </a:solidFill>
                <a:latin typeface="Constantia" pitchFamily="18" charset="0"/>
              </a:rPr>
              <a:t>://</a:t>
            </a:r>
            <a:r>
              <a:rPr lang="en-US" sz="2000" dirty="0" smtClean="0">
                <a:solidFill>
                  <a:schemeClr val="tx2"/>
                </a:solidFill>
                <a:latin typeface="Constantia" pitchFamily="18" charset="0"/>
              </a:rPr>
              <a:t>yarkiedeti.ru</a:t>
            </a:r>
            <a:r>
              <a:rPr lang="ru-RU" sz="2000" dirty="0">
                <a:solidFill>
                  <a:schemeClr val="tx2"/>
                </a:solidFill>
                <a:latin typeface="Constantia" pitchFamily="18" charset="0"/>
              </a:rPr>
              <a:t>/</a:t>
            </a:r>
            <a:endParaRPr lang="ru-RU" sz="2000" dirty="0">
              <a:solidFill>
                <a:schemeClr val="tx2"/>
              </a:solidFill>
            </a:endParaRPr>
          </a:p>
          <a:p>
            <a:pPr algn="ctr"/>
            <a:endParaRPr lang="ru-RU" sz="2000" b="1" dirty="0"/>
          </a:p>
        </p:txBody>
      </p:sp>
      <p:pic>
        <p:nvPicPr>
          <p:cNvPr id="7171" name="Picture 3" descr="C:\Users\Алёна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53" y="1232809"/>
            <a:ext cx="397951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лёна\Desktop\повторюш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836" y="3861047"/>
            <a:ext cx="5993268" cy="30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930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30899"/>
            <a:ext cx="8424936" cy="576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FF0000"/>
                </a:solidFill>
              </a:rPr>
              <a:t>5.Интернет - ресурсы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Одним </a:t>
            </a:r>
            <a:r>
              <a:rPr lang="ru-RU" dirty="0"/>
              <a:t>из видов использующихся </a:t>
            </a:r>
            <a:r>
              <a:rPr lang="ru-RU" dirty="0" smtClean="0"/>
              <a:t>интернет - ресурсов является </a:t>
            </a:r>
            <a:r>
              <a:rPr lang="ru-RU" dirty="0"/>
              <a:t>познавательная экскурсия</a:t>
            </a:r>
            <a:r>
              <a:rPr lang="ru-RU" dirty="0" smtClean="0"/>
              <a:t>.</a:t>
            </a:r>
          </a:p>
          <a:p>
            <a:pPr marL="342900" indent="-34290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lang="ru-RU" dirty="0" smtClean="0"/>
              <a:t>Экскурсия </a:t>
            </a:r>
            <a:r>
              <a:rPr lang="ru-RU" dirty="0"/>
              <a:t>в мир животных </a:t>
            </a:r>
            <a:endParaRPr lang="ru-RU" dirty="0" smtClean="0"/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u="sng" dirty="0" smtClean="0">
                <a:hlinkClick r:id="rId2"/>
              </a:rPr>
              <a:t>http</a:t>
            </a:r>
            <a:r>
              <a:rPr lang="ru-RU" u="sng" dirty="0">
                <a:hlinkClick r:id="rId2"/>
              </a:rPr>
              <a:t>://www.gbmt.ru/ru/excursions/virtual</a:t>
            </a:r>
            <a:r>
              <a:rPr lang="ru-RU" u="sng" dirty="0" smtClean="0">
                <a:hlinkClick r:id="rId2"/>
              </a:rPr>
              <a:t>/</a:t>
            </a:r>
          </a:p>
          <a:p>
            <a:pPr marL="342900" indent="-34290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AutoNum type="arabicPeriod"/>
            </a:pPr>
            <a:endParaRPr lang="ru-RU" u="sng" dirty="0">
              <a:hlinkClick r:id="rId2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u="sng" dirty="0" smtClean="0">
              <a:hlinkClick r:id="rId2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u="sng" dirty="0">
                <a:hlinkClick r:id="rId2"/>
              </a:rPr>
              <a:t/>
            </a:r>
            <a:br>
              <a:rPr lang="ru-RU" u="sng" dirty="0">
                <a:hlinkClick r:id="rId2"/>
              </a:rPr>
            </a:br>
            <a:endParaRPr lang="ru-RU" u="sng" dirty="0" smtClean="0"/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u="sng" dirty="0"/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u="sng" dirty="0" smtClean="0"/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2</a:t>
            </a:r>
            <a:r>
              <a:rPr lang="ru-RU" dirty="0"/>
              <a:t>. Экскурсия в царский дворец </a:t>
            </a:r>
            <a:endParaRPr lang="ru-RU" dirty="0" smtClean="0"/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u="sng" dirty="0" smtClean="0">
                <a:hlinkClick r:id="rId3"/>
              </a:rPr>
              <a:t>http</a:t>
            </a:r>
            <a:r>
              <a:rPr lang="ru-RU" u="sng" dirty="0">
                <a:hlinkClick r:id="rId3"/>
              </a:rPr>
              <a:t>://</a:t>
            </a:r>
            <a:r>
              <a:rPr lang="ru-RU" u="sng" dirty="0" smtClean="0">
                <a:hlinkClick r:id="rId3"/>
              </a:rPr>
              <a:t>www.tzar.ru/museums/palaces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u="sng" dirty="0">
                <a:hlinkClick r:id="rId3"/>
              </a:rPr>
              <a:t/>
            </a:r>
            <a:br>
              <a:rPr lang="ru-RU" u="sng" dirty="0">
                <a:hlinkClick r:id="rId3"/>
              </a:rPr>
            </a:br>
            <a:endParaRPr lang="ru-RU" sz="2800" dirty="0"/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Алёна\Desktop\1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013" y="1052736"/>
            <a:ext cx="435648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лёна\Desktop\1.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4504" y="4099132"/>
            <a:ext cx="4381992" cy="26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602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2736"/>
            <a:ext cx="4572000" cy="5189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3. Экскурсия в библиотеку </a:t>
            </a:r>
            <a:endParaRPr lang="ru-RU" dirty="0" smtClean="0"/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u="sng" dirty="0" smtClean="0">
                <a:hlinkClick r:id="rId2"/>
              </a:rPr>
              <a:t>http</a:t>
            </a:r>
            <a:r>
              <a:rPr lang="ru-RU" u="sng" dirty="0">
                <a:hlinkClick r:id="rId2"/>
              </a:rPr>
              <a:t>://</a:t>
            </a:r>
            <a:r>
              <a:rPr lang="ru-RU" u="sng" dirty="0" smtClean="0">
                <a:hlinkClick r:id="rId2"/>
              </a:rPr>
              <a:t>old.nlb.by/navigator/Biblio_pres_03.html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u="sng" dirty="0">
              <a:hlinkClick r:id="rId2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u="sng" dirty="0">
                <a:hlinkClick r:id="rId2"/>
              </a:rPr>
              <a:t/>
            </a:r>
            <a:br>
              <a:rPr lang="ru-RU" u="sng" dirty="0">
                <a:hlinkClick r:id="rId2"/>
              </a:rPr>
            </a:br>
            <a:r>
              <a:rPr lang="ru-RU" dirty="0" smtClean="0"/>
              <a:t>4</a:t>
            </a:r>
            <a:r>
              <a:rPr lang="ru-RU" dirty="0"/>
              <a:t>. Экскурсия в музей </a:t>
            </a:r>
            <a:endParaRPr lang="ru-RU" dirty="0" smtClean="0"/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u="sng" dirty="0" smtClean="0">
                <a:hlinkClick r:id="rId3"/>
              </a:rPr>
              <a:t>http</a:t>
            </a:r>
            <a:r>
              <a:rPr lang="ru-RU" u="sng" dirty="0">
                <a:hlinkClick r:id="rId3"/>
              </a:rPr>
              <a:t>://</a:t>
            </a:r>
            <a:r>
              <a:rPr lang="ru-RU" u="sng" dirty="0" smtClean="0">
                <a:hlinkClick r:id="rId3"/>
              </a:rPr>
              <a:t>www.panotours.ru/muzei.html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u="sng" dirty="0">
              <a:hlinkClick r:id="rId3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u="sng" dirty="0" smtClean="0">
              <a:hlinkClick r:id="rId3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u="sng" dirty="0">
              <a:hlinkClick r:id="rId3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u="sng" dirty="0">
              <a:hlinkClick r:id="rId3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u="sng" dirty="0">
                <a:hlinkClick r:id="rId3"/>
              </a:rPr>
              <a:t/>
            </a:r>
            <a:br>
              <a:rPr lang="ru-RU" u="sng" dirty="0">
                <a:hlinkClick r:id="rId3"/>
              </a:rPr>
            </a:br>
            <a:r>
              <a:rPr lang="ru-RU" dirty="0"/>
              <a:t>5.Экскурсия на Мамаев Курган </a:t>
            </a:r>
            <a:r>
              <a:rPr lang="ru-RU" u="sng" dirty="0">
                <a:hlinkClick r:id="rId4"/>
              </a:rPr>
              <a:t>http://www.volgograd.ru/mamayev-kurgan/</a:t>
            </a:r>
            <a:endParaRPr lang="ru-RU" dirty="0"/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dirty="0"/>
          </a:p>
        </p:txBody>
      </p:sp>
      <p:pic>
        <p:nvPicPr>
          <p:cNvPr id="10242" name="Picture 2" descr="C:\Users\Алёна\Desktop\1.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388843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лёна\Desktop\1.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2057" y="2420888"/>
            <a:ext cx="38624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лёна\Desktop\1.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941168"/>
            <a:ext cx="3888433" cy="17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627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336120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8000"/>
                </a:solidFill>
              </a:rPr>
              <a:t>Использование информационных интернет – ресурсов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www.doshkolnik.ru </a:t>
            </a:r>
            <a:r>
              <a:rPr lang="ru-RU" sz="2400" dirty="0">
                <a:solidFill>
                  <a:schemeClr val="accent1"/>
                </a:solidFill>
              </a:rPr>
              <a:t>(Дошкольник)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www.maaam.ru</a:t>
            </a:r>
            <a:r>
              <a:rPr lang="ru-RU" sz="2400" dirty="0">
                <a:solidFill>
                  <a:schemeClr val="accent1"/>
                </a:solidFill>
              </a:rPr>
              <a:t>      (Все для детского сада)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www.nsportal.ru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ru-RU" sz="2400" dirty="0">
                <a:solidFill>
                  <a:schemeClr val="accent1"/>
                </a:solidFill>
              </a:rPr>
              <a:t> (Социальная сеть работников образования)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 www.dohcolonoc.ru </a:t>
            </a:r>
            <a:r>
              <a:rPr lang="ru-RU" sz="2400" dirty="0">
                <a:solidFill>
                  <a:schemeClr val="accent1"/>
                </a:solidFill>
              </a:rPr>
              <a:t>(Дошколенок</a:t>
            </a:r>
            <a:r>
              <a:rPr lang="ru-RU" sz="2400" dirty="0" smtClean="0">
                <a:solidFill>
                  <a:schemeClr val="accent1"/>
                </a:solidFill>
              </a:rPr>
              <a:t>. ру</a:t>
            </a:r>
            <a:r>
              <a:rPr lang="ru-RU" sz="2400" dirty="0">
                <a:solidFill>
                  <a:schemeClr val="accent1"/>
                </a:solidFill>
              </a:rPr>
              <a:t>)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 www.logolife.ru   </a:t>
            </a:r>
            <a:r>
              <a:rPr lang="ru-RU" sz="2400" dirty="0">
                <a:solidFill>
                  <a:schemeClr val="accent1"/>
                </a:solidFill>
              </a:rPr>
              <a:t>   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ru-RU" sz="2400" dirty="0">
                <a:solidFill>
                  <a:schemeClr val="accent1"/>
                </a:solidFill>
              </a:rPr>
              <a:t>Логопедия для всех)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</a:p>
          <a:p>
            <a:r>
              <a:rPr lang="en-US" sz="2400" dirty="0">
                <a:solidFill>
                  <a:schemeClr val="accent1"/>
                </a:solidFill>
                <a:hlinkClick r:id="rId2"/>
              </a:rPr>
              <a:t>www.</a:t>
            </a:r>
            <a:r>
              <a:rPr lang="ru-RU" sz="2400" dirty="0">
                <a:solidFill>
                  <a:schemeClr val="accent1"/>
                </a:solidFill>
                <a:hlinkClick r:id="rId2"/>
              </a:rPr>
              <a:t>logorina</a:t>
            </a:r>
            <a:r>
              <a:rPr lang="ru-RU" sz="2400" dirty="0" smtClean="0">
                <a:solidFill>
                  <a:schemeClr val="accent1"/>
                </a:solidFill>
              </a:rPr>
              <a:t>. r</a:t>
            </a:r>
            <a:r>
              <a:rPr lang="en-US" sz="2400" dirty="0">
                <a:solidFill>
                  <a:schemeClr val="accent1"/>
                </a:solidFill>
              </a:rPr>
              <a:t>u</a:t>
            </a:r>
            <a:r>
              <a:rPr lang="ru-RU" sz="2400" dirty="0">
                <a:solidFill>
                  <a:schemeClr val="accent1"/>
                </a:solidFill>
              </a:rPr>
              <a:t>    (Логорина)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ru-RU" sz="2400" dirty="0">
                <a:solidFill>
                  <a:schemeClr val="accent1"/>
                </a:solidFill>
              </a:rPr>
              <a:t>www.logoped.ru       (Логопед</a:t>
            </a:r>
            <a:r>
              <a:rPr lang="ru-RU" sz="2400" dirty="0" smtClean="0">
                <a:solidFill>
                  <a:schemeClr val="accent1"/>
                </a:solidFill>
              </a:rPr>
              <a:t>. ру</a:t>
            </a:r>
            <a:r>
              <a:rPr lang="ru-RU" sz="2400" dirty="0">
                <a:solidFill>
                  <a:schemeClr val="accent1"/>
                </a:solidFill>
              </a:rPr>
              <a:t>)</a:t>
            </a:r>
            <a:endParaRPr lang="en-US" sz="2400" dirty="0">
              <a:solidFill>
                <a:schemeClr val="accent1"/>
              </a:solidFill>
            </a:endParaRPr>
          </a:p>
          <a:p>
            <a:pPr>
              <a:buFont typeface="Wingdings 2" pitchFamily="18" charset="2"/>
              <a:buNone/>
            </a:pPr>
            <a:endParaRPr lang="ru-RU" sz="2400" dirty="0">
              <a:solidFill>
                <a:schemeClr val="accent1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ru-RU" sz="2400" u="sng" dirty="0"/>
              <a:t>Группы в социальных сетях: </a:t>
            </a:r>
          </a:p>
          <a:p>
            <a:pPr algn="ctr">
              <a:buFont typeface="Wingdings 2" pitchFamily="18" charset="2"/>
              <a:buNone/>
            </a:pPr>
            <a:r>
              <a:rPr lang="ru-RU" sz="2400" dirty="0"/>
              <a:t>«ЛОГОрадуга», «Логопедия и Дефектология», «Логопедам в помощь», «ЛОГОпособия»</a:t>
            </a:r>
            <a:r>
              <a:rPr lang="ru-RU" sz="2400" dirty="0">
                <a:latin typeface="Arial" charset="0"/>
              </a:rPr>
              <a:t> и др.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657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85145"/>
            <a:ext cx="8640960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Заключение</a:t>
            </a:r>
          </a:p>
          <a:p>
            <a:pPr indent="43200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 i="1" dirty="0"/>
              <a:t>Бесспорно, что в современном образовании компьютер не решает всех проблем, он остается всего лишь многофункциональным техническим средством обучения.</a:t>
            </a:r>
          </a:p>
          <a:p>
            <a:pPr indent="43200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 i="1" dirty="0"/>
              <a:t>Информационные технологии, в совокупности с правильно подобранными (или спроектированными) технологиями обучения, создают необходимый уровень качества, вариативности, дифференциации и индивидуализации обучения и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7553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489334"/>
            <a:ext cx="6056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Спасибо за внимание.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66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332656"/>
            <a:ext cx="4536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Библиографический список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855876"/>
            <a:ext cx="813690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</a:t>
            </a:r>
            <a:r>
              <a:rPr lang="ru-RU" b="1" dirty="0"/>
              <a:t> Горвиц Ю. Поздняк Л.</a:t>
            </a:r>
            <a:r>
              <a:rPr lang="ru-RU" dirty="0"/>
              <a:t> Кому работать с компьютером в детском саду. [Текст] // Дошкольное воспитание. - Москва : Издательство "Линка-Пресс", 1991 r.. - 5.</a:t>
            </a:r>
          </a:p>
          <a:p>
            <a:r>
              <a:rPr lang="ru-RU" b="1" dirty="0" smtClean="0"/>
              <a:t>2.Полат </a:t>
            </a:r>
            <a:r>
              <a:rPr lang="ru-RU" b="1" dirty="0"/>
              <a:t>Е.Е Бухаркина М.Ю, Моисеева М.В.</a:t>
            </a:r>
            <a:r>
              <a:rPr lang="ru-RU" dirty="0"/>
              <a:t> Новые педагогические и информационные технологии в системе образования [Текст]. - Москва : Издательство "Академия", 2002.</a:t>
            </a:r>
          </a:p>
          <a:p>
            <a:r>
              <a:rPr lang="ru-RU" b="1" dirty="0" smtClean="0"/>
              <a:t>3.Роберт </a:t>
            </a:r>
            <a:r>
              <a:rPr lang="ru-RU" b="1" dirty="0"/>
              <a:t>И.В</a:t>
            </a:r>
            <a:r>
              <a:rPr lang="ru-RU" dirty="0"/>
              <a:t> Современные информационные технологии в образовании [Текст]. - Москва : Издательство" Школа-Пресс", 1994.</a:t>
            </a:r>
          </a:p>
          <a:p>
            <a:r>
              <a:rPr lang="ru-RU" b="1" dirty="0" smtClean="0"/>
              <a:t>4.С.Л</a:t>
            </a:r>
            <a:r>
              <a:rPr lang="ru-RU" b="1" dirty="0"/>
              <a:t>. Новоселова</a:t>
            </a:r>
            <a:r>
              <a:rPr lang="ru-RU" dirty="0"/>
              <a:t> Компьютерный мир дошкольника. [Текст]. - Москва : Издательство "Новая школа"., 1997.</a:t>
            </a:r>
          </a:p>
          <a:p>
            <a:r>
              <a:rPr lang="ru-RU" b="1" dirty="0" smtClean="0"/>
              <a:t>5.Хеннер </a:t>
            </a:r>
            <a:r>
              <a:rPr lang="ru-RU" b="1" dirty="0"/>
              <a:t>Е.К.</a:t>
            </a:r>
            <a:r>
              <a:rPr lang="ru-RU" dirty="0"/>
              <a:t> Формирование ИКТ-компетентности учащихся и преподавателей в системе непрерывного образования [Текст]. - Москва : Издательство "Бином", 2012.</a:t>
            </a:r>
          </a:p>
          <a:p>
            <a:r>
              <a:rPr lang="ru-RU" b="1" dirty="0" smtClean="0"/>
              <a:t>6.Яковлев </a:t>
            </a:r>
            <a:r>
              <a:rPr lang="ru-RU" b="1" dirty="0"/>
              <a:t>А.И.</a:t>
            </a:r>
            <a:r>
              <a:rPr lang="ru-RU" dirty="0"/>
              <a:t> Информационно-коммуникационные технологии в образовании [Текст]. - Москва : [б.н.], 2001 r.. - 2</a:t>
            </a:r>
            <a:r>
              <a:rPr lang="ru-RU" dirty="0" smtClean="0"/>
              <a:t>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Интернет- ресурсы</a:t>
            </a:r>
          </a:p>
          <a:p>
            <a:r>
              <a:rPr lang="ru-RU" dirty="0" smtClean="0"/>
              <a:t>7.ИКТ </a:t>
            </a:r>
            <a:r>
              <a:rPr lang="ru-RU" dirty="0"/>
              <a:t>– технологии в ДОУ. </a:t>
            </a:r>
          </a:p>
          <a:p>
            <a:pPr>
              <a:buNone/>
            </a:pPr>
            <a:r>
              <a:rPr lang="ru-RU" u="sng" dirty="0">
                <a:hlinkClick r:id="rId2"/>
              </a:rPr>
              <a:t>http://conseducenter.ru/index.php/chtenya/156-ajisheva</a:t>
            </a:r>
            <a:endParaRPr lang="ru-RU" dirty="0"/>
          </a:p>
          <a:p>
            <a:r>
              <a:rPr lang="ru-RU" dirty="0" smtClean="0"/>
              <a:t>8.Использование </a:t>
            </a:r>
            <a:r>
              <a:rPr lang="ru-RU" dirty="0"/>
              <a:t>ИКТ – технологий в ДОУ. </a:t>
            </a:r>
          </a:p>
          <a:p>
            <a:pPr>
              <a:buNone/>
            </a:pPr>
            <a:r>
              <a:rPr lang="ru-RU" u="sng" dirty="0">
                <a:hlinkClick r:id="rId3"/>
              </a:rPr>
              <a:t>http://nsportal.ru/detskiysad/raznoe/2013/10/20/ispolzovanie-informatsionno-kommunikativnykh-tekhnologiy-v-doshkolnom</a:t>
            </a:r>
            <a:endParaRPr lang="ru-RU" dirty="0"/>
          </a:p>
          <a:p>
            <a:pPr algn="ctr"/>
            <a:endParaRPr lang="ru-RU" dirty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10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420888"/>
            <a:ext cx="7408333" cy="345069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800" dirty="0"/>
              <a:t>Главной целью внедрения информационных технологий является создание единого </a:t>
            </a:r>
            <a:r>
              <a:rPr lang="ru-RU" sz="2800" dirty="0" smtClean="0"/>
              <a:t>информационного </a:t>
            </a:r>
            <a:r>
              <a:rPr lang="ru-RU" sz="2800" dirty="0"/>
              <a:t>пространства образовательного учреждения, системы, в которой задействованы и на информационном уровне связаны все участники учебно-воспитательного процесса: администрация, педагоги, воспитанники и их родители.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ИКТ-технологии В ДОУ</a:t>
            </a:r>
          </a:p>
        </p:txBody>
      </p:sp>
    </p:spTree>
    <p:extLst>
      <p:ext uri="{BB962C8B-B14F-4D97-AF65-F5344CB8AC3E}">
        <p14:creationId xmlns:p14="http://schemas.microsoft.com/office/powerpoint/2010/main" xmlns="" val="1782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2420888"/>
            <a:ext cx="7408333" cy="41764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b="1" dirty="0"/>
              <a:t>Актуальность использования информационно – коммуникационных  технологий (ИКТ) на </a:t>
            </a:r>
            <a:r>
              <a:rPr lang="ru-RU" sz="2800" b="1" dirty="0" smtClean="0"/>
              <a:t>занятиях </a:t>
            </a:r>
            <a:r>
              <a:rPr lang="ru-RU" sz="2800" b="1" dirty="0"/>
              <a:t>по развитию речи </a:t>
            </a:r>
            <a:r>
              <a:rPr lang="ru-RU" sz="2800" b="1" dirty="0" smtClean="0"/>
              <a:t>обусловлена:</a:t>
            </a:r>
          </a:p>
          <a:p>
            <a:r>
              <a:rPr lang="ru-RU" sz="2800" dirty="0" smtClean="0"/>
              <a:t> социальной </a:t>
            </a:r>
            <a:r>
              <a:rPr lang="ru-RU" sz="2800" dirty="0"/>
              <a:t>потребностью в повышении качества обучения, воспитания детей дошкольного </a:t>
            </a:r>
            <a:r>
              <a:rPr lang="ru-RU" sz="2800" dirty="0" smtClean="0"/>
              <a:t>возраста;</a:t>
            </a:r>
          </a:p>
          <a:p>
            <a:r>
              <a:rPr lang="ru-RU" sz="2800" dirty="0" smtClean="0"/>
              <a:t>практической </a:t>
            </a:r>
            <a:r>
              <a:rPr lang="ru-RU" sz="2800" dirty="0"/>
              <a:t>потребностью </a:t>
            </a:r>
            <a:r>
              <a:rPr lang="ru-RU" sz="2800" dirty="0" smtClean="0"/>
              <a:t>использования </a:t>
            </a:r>
            <a:r>
              <a:rPr lang="ru-RU" sz="2800" dirty="0"/>
              <a:t>в дошкольных образовательных </a:t>
            </a:r>
            <a:r>
              <a:rPr lang="ru-RU" sz="2800" dirty="0" smtClean="0"/>
              <a:t>учреждениях </a:t>
            </a:r>
            <a:r>
              <a:rPr lang="ru-RU" sz="2800" dirty="0"/>
              <a:t>современных компьютерных программ. 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Использование ИКТ на занятиях по развитию речи в ДОУ</a:t>
            </a:r>
          </a:p>
        </p:txBody>
      </p:sp>
    </p:spTree>
    <p:extLst>
      <p:ext uri="{BB962C8B-B14F-4D97-AF65-F5344CB8AC3E}">
        <p14:creationId xmlns:p14="http://schemas.microsoft.com/office/powerpoint/2010/main" xmlns="" val="1591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052736"/>
            <a:ext cx="7408333" cy="437137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rgbClr val="C00000"/>
                </a:solidFill>
              </a:rPr>
              <a:t>Применение компьютерной техники на занятиях по развитию речи позволяет сделать каждое занятие нетрадиционным, ярким, </a:t>
            </a:r>
            <a:r>
              <a:rPr lang="ru-RU" sz="2800" dirty="0" smtClean="0">
                <a:solidFill>
                  <a:srgbClr val="C00000"/>
                </a:solidFill>
              </a:rPr>
              <a:t>насыщенным</a:t>
            </a:r>
            <a:r>
              <a:rPr lang="ru-RU" sz="2800" dirty="0">
                <a:solidFill>
                  <a:srgbClr val="C00000"/>
                </a:solidFill>
              </a:rPr>
              <a:t>, приводит к необходимости </a:t>
            </a:r>
            <a:r>
              <a:rPr lang="ru-RU" sz="2800" dirty="0" smtClean="0">
                <a:solidFill>
                  <a:srgbClr val="C00000"/>
                </a:solidFill>
              </a:rPr>
              <a:t>использовать </a:t>
            </a:r>
            <a:r>
              <a:rPr lang="ru-RU" sz="2800" dirty="0">
                <a:solidFill>
                  <a:srgbClr val="C00000"/>
                </a:solidFill>
              </a:rPr>
              <a:t>различные способы подачи учебного </a:t>
            </a:r>
            <a:r>
              <a:rPr lang="ru-RU" sz="2800" dirty="0" smtClean="0">
                <a:solidFill>
                  <a:srgbClr val="C00000"/>
                </a:solidFill>
              </a:rPr>
              <a:t>материала</a:t>
            </a:r>
            <a:r>
              <a:rPr lang="ru-RU" sz="2800" dirty="0">
                <a:solidFill>
                  <a:srgbClr val="C00000"/>
                </a:solidFill>
              </a:rPr>
              <a:t>, предусмотреть разнообразные </a:t>
            </a:r>
            <a:r>
              <a:rPr lang="ru-RU" sz="2800" dirty="0" smtClean="0">
                <a:solidFill>
                  <a:srgbClr val="C00000"/>
                </a:solidFill>
              </a:rPr>
              <a:t>приемы </a:t>
            </a:r>
            <a:r>
              <a:rPr lang="ru-RU" sz="2800" dirty="0">
                <a:solidFill>
                  <a:srgbClr val="C00000"/>
                </a:solidFill>
              </a:rPr>
              <a:t>и методы в обучении.</a:t>
            </a:r>
          </a:p>
          <a:p>
            <a:endParaRPr lang="ru-RU" dirty="0"/>
          </a:p>
        </p:txBody>
      </p:sp>
      <p:pic>
        <p:nvPicPr>
          <p:cNvPr id="4" name="Рисунок 3" descr="ik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4365104"/>
            <a:ext cx="3341288" cy="226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894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dirty="0"/>
          </a:p>
          <a:p>
            <a:pPr marL="0" lv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786416"/>
          </a:xfrm>
        </p:spPr>
        <p:txBody>
          <a:bodyPr>
            <a:noAutofit/>
          </a:bodyPr>
          <a:lstStyle/>
          <a:p>
            <a:r>
              <a:rPr lang="ru-RU" sz="3600" dirty="0"/>
              <a:t>Виды ИКТ-технологий используемых на </a:t>
            </a:r>
            <a:r>
              <a:rPr lang="ru-RU" sz="3600" dirty="0" smtClean="0"/>
              <a:t>занятиях </a:t>
            </a:r>
            <a:r>
              <a:rPr lang="ru-RU" sz="3600" dirty="0"/>
              <a:t>по развитию речи</a:t>
            </a:r>
            <a:br>
              <a:rPr lang="ru-RU" sz="3600" dirty="0"/>
            </a:br>
            <a:endParaRPr lang="ru-RU" sz="3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2413737"/>
            <a:ext cx="5760720" cy="590400"/>
            <a:chOff x="411480" y="48981"/>
            <a:chExt cx="5760720" cy="59040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11480" y="48981"/>
              <a:ext cx="5760720" cy="590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440301" y="77802"/>
              <a:ext cx="5703078" cy="5327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/>
                <a:t>Компьютерные программы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103059" y="3201699"/>
            <a:ext cx="5760720" cy="590400"/>
            <a:chOff x="411480" y="956181"/>
            <a:chExt cx="5760720" cy="5904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11480" y="956181"/>
              <a:ext cx="5760720" cy="590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Скругленный прямоугольник 6"/>
            <p:cNvSpPr/>
            <p:nvPr/>
          </p:nvSpPr>
          <p:spPr>
            <a:xfrm>
              <a:off x="440301" y="985002"/>
              <a:ext cx="5703078" cy="53275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/>
                <a:t>Интерактивный </a:t>
              </a:r>
              <a:r>
                <a:rPr lang="en-US" sz="2000" kern="1200" dirty="0"/>
                <a:t>DVD</a:t>
              </a:r>
              <a:endParaRPr lang="ru-RU" sz="2000" kern="12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91665" y="4117038"/>
            <a:ext cx="5760720" cy="590400"/>
            <a:chOff x="411480" y="1863381"/>
            <a:chExt cx="5760720" cy="59040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11480" y="1863381"/>
              <a:ext cx="5760720" cy="5904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6" name="Скругленный прямоугольник 8"/>
            <p:cNvSpPr/>
            <p:nvPr/>
          </p:nvSpPr>
          <p:spPr>
            <a:xfrm>
              <a:off x="440301" y="1892202"/>
              <a:ext cx="5703078" cy="53275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/>
                <a:t>Система </a:t>
              </a:r>
              <a:r>
                <a:rPr lang="ru-RU" sz="2000" kern="1200" dirty="0" smtClean="0"/>
                <a:t>презентаций </a:t>
              </a:r>
              <a:r>
                <a:rPr lang="ru-RU" sz="2000" kern="1200" dirty="0"/>
                <a:t>по развитию речи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172025" y="4969984"/>
            <a:ext cx="5760720" cy="590400"/>
            <a:chOff x="411480" y="2770581"/>
            <a:chExt cx="5760720" cy="59040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411480" y="2770581"/>
              <a:ext cx="5760720" cy="5904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10"/>
            <p:cNvSpPr/>
            <p:nvPr/>
          </p:nvSpPr>
          <p:spPr>
            <a:xfrm>
              <a:off x="440301" y="2799402"/>
              <a:ext cx="5703078" cy="53275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/>
                <a:t>Компьютерные игры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72353" y="5804979"/>
            <a:ext cx="5760720" cy="590400"/>
            <a:chOff x="411480" y="3677781"/>
            <a:chExt cx="5760720" cy="59040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411480" y="3677781"/>
              <a:ext cx="5760720" cy="5904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12"/>
            <p:cNvSpPr/>
            <p:nvPr/>
          </p:nvSpPr>
          <p:spPr>
            <a:xfrm>
              <a:off x="440301" y="3706602"/>
              <a:ext cx="5703078" cy="53275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17742" tIns="0" rIns="217742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Интернет-ресурсы</a:t>
              </a:r>
              <a:endParaRPr lang="ru-RU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8073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3529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1.Развивающие компьютерные </a:t>
            </a:r>
            <a:r>
              <a:rPr lang="ru-RU" sz="3200" dirty="0" smtClean="0">
                <a:solidFill>
                  <a:srgbClr val="C00000"/>
                </a:solidFill>
              </a:rPr>
              <a:t>программы</a:t>
            </a:r>
          </a:p>
          <a:p>
            <a:pPr algn="ctr"/>
            <a:r>
              <a:rPr lang="ru-RU" dirty="0" smtClean="0"/>
              <a:t>В связи с компьютеризацией образовательного процесса широкое применение имеют различные программы.  </a:t>
            </a:r>
            <a:endParaRPr lang="ru-RU" dirty="0"/>
          </a:p>
        </p:txBody>
      </p:sp>
      <p:pic>
        <p:nvPicPr>
          <p:cNvPr id="3" name="Picture 5" descr="&amp;Rcy;&amp;acy;&amp;zcy;&amp;ncy;&amp;ocy;&amp;iecy; - &amp;Scy;&amp;tcy;&amp;rcy;&amp;acy;&amp;ncy;&amp;icy;&amp;tscy;&amp;acy; 14 - 3&amp;Pcy;&amp;Icy;&amp;Ncy;&amp;Gcy;&amp;Vcy;&amp;Icy;&amp;Ncy;&amp;Acy;.&amp;Ncy;&amp;IEcy;&amp;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27413"/>
            <a:ext cx="2736911" cy="2308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7" descr="&amp;Ocy;&amp;bcy;&amp;ucy;&amp;chcy;&amp;acy;&amp;yucy;&amp;shchcy;&amp;icy;&amp;iecy; - Gold Crown Ga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816" y="4293096"/>
            <a:ext cx="3039145" cy="2415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 descr="&amp;Kcy;&amp;ucy;&amp;pcy;&amp;icy;&amp;tcy;&amp;softcy; &amp;kcy;&amp;ncy;&amp;icy;&amp;gcy;&amp;ucy; &amp;vcy; &amp;icy;&amp;ncy;&amp;tcy;&amp;iecy;&amp;rcy;&amp;ncy;&amp;iecy;&amp;tcy;-&amp;mcy;&amp;acy;&amp;gcy;&amp;acy;&amp;zcy;&amp;icy;&amp;n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5816" y="1327412"/>
            <a:ext cx="3039145" cy="2125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372" y="4293096"/>
            <a:ext cx="2777099" cy="2439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336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Программа «Игры для тигры»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Предназначена для коррекции</a:t>
            </a:r>
            <a:r>
              <a:rPr lang="ru-RU" sz="24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лексико-грамматических </a:t>
            </a:r>
            <a:r>
              <a:rPr lang="ru-RU" sz="24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нарушений речи </a:t>
            </a:r>
            <a:r>
              <a:rPr lang="ru-RU" sz="24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детей. Широко применятся на занятиях по развитию речи.</a:t>
            </a:r>
            <a:endParaRPr lang="ru-RU" sz="24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53063"/>
            <a:ext cx="7488832" cy="3768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44523" y="6156012"/>
            <a:ext cx="225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C00FF"/>
                </a:solidFill>
                <a:latin typeface="Constantia" pitchFamily="18" charset="0"/>
              </a:rPr>
              <a:t>http://</a:t>
            </a:r>
            <a:r>
              <a:rPr lang="ru-RU" dirty="0" smtClean="0">
                <a:solidFill>
                  <a:srgbClr val="CC00FF"/>
                </a:solidFill>
                <a:latin typeface="Constantia" pitchFamily="18" charset="0"/>
              </a:rPr>
              <a:t>logop</a:t>
            </a:r>
            <a:r>
              <a:rPr lang="en-US" dirty="0" smtClean="0">
                <a:solidFill>
                  <a:srgbClr val="CC00FF"/>
                </a:solidFill>
                <a:latin typeface="Constantia" pitchFamily="18" charset="0"/>
              </a:rPr>
              <a:t>unkt</a:t>
            </a:r>
            <a:r>
              <a:rPr lang="ru-RU" dirty="0" smtClean="0">
                <a:solidFill>
                  <a:srgbClr val="CC00FF"/>
                </a:solidFill>
                <a:latin typeface="Constantia" pitchFamily="18" charset="0"/>
              </a:rPr>
              <a:t>.</a:t>
            </a:r>
            <a:r>
              <a:rPr lang="ru-RU" dirty="0" err="1" smtClean="0">
                <a:solidFill>
                  <a:srgbClr val="CC00FF"/>
                </a:solidFill>
                <a:latin typeface="Constantia" pitchFamily="18" charset="0"/>
              </a:rPr>
              <a:t>ru</a:t>
            </a:r>
            <a:r>
              <a:rPr lang="ru-RU" dirty="0">
                <a:solidFill>
                  <a:srgbClr val="CC00FF"/>
                </a:solidFill>
                <a:latin typeface="Constantia" pitchFamily="18" charset="0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61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amesforbaby.org/images/stories/1_150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195" y="1327150"/>
            <a:ext cx="4768486" cy="3578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11188" y="260350"/>
            <a:ext cx="8064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Программа </a:t>
            </a:r>
          </a:p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Constantia" pitchFamily="18" charset="0"/>
              </a:rPr>
              <a:t>включает в себя четыре блока: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148" y="4221088"/>
            <a:ext cx="3202389" cy="246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5197" y="4402556"/>
            <a:ext cx="3069291" cy="2280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010434" y="1164645"/>
            <a:ext cx="2954054" cy="240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68148" y="695422"/>
            <a:ext cx="3202389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952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435</TotalTime>
  <Words>944</Words>
  <Application>Microsoft Office PowerPoint</Application>
  <PresentationFormat>Экран (4:3)</PresentationFormat>
  <Paragraphs>130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Волна</vt:lpstr>
      <vt:lpstr>         Семинар- практикум Использование информационно- коммуникативных технологий в развитии речи детей дошкольного возраста</vt:lpstr>
      <vt:lpstr>Слайд 2</vt:lpstr>
      <vt:lpstr>ИКТ-технологии В ДОУ</vt:lpstr>
      <vt:lpstr>Использование ИКТ на занятиях по развитию речи в ДОУ</vt:lpstr>
      <vt:lpstr>Слайд 5</vt:lpstr>
      <vt:lpstr>Виды ИКТ-технологий используемых на занятиях по развитию речи </vt:lpstr>
      <vt:lpstr>Слайд 7</vt:lpstr>
      <vt:lpstr>Программа «Игры для тигры»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Семинар- практикум Использование информационно- коммуникативных технологий в развитие речи детей дошкольного возраста</dc:title>
  <dc:creator>Алёна</dc:creator>
  <cp:lastModifiedBy>Future</cp:lastModifiedBy>
  <cp:revision>40</cp:revision>
  <dcterms:created xsi:type="dcterms:W3CDTF">2016-01-13T10:46:01Z</dcterms:created>
  <dcterms:modified xsi:type="dcterms:W3CDTF">2024-01-29T08:49:01Z</dcterms:modified>
</cp:coreProperties>
</file>