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sldIdLst>
    <p:sldId id="322" r:id="rId2"/>
    <p:sldId id="257" r:id="rId3"/>
    <p:sldId id="301" r:id="rId4"/>
    <p:sldId id="302" r:id="rId5"/>
    <p:sldId id="303" r:id="rId6"/>
    <p:sldId id="261" r:id="rId7"/>
    <p:sldId id="313" r:id="rId8"/>
    <p:sldId id="324" r:id="rId9"/>
    <p:sldId id="262" r:id="rId10"/>
    <p:sldId id="323" r:id="rId11"/>
    <p:sldId id="267" r:id="rId12"/>
    <p:sldId id="348" r:id="rId13"/>
    <p:sldId id="336" r:id="rId14"/>
    <p:sldId id="325" r:id="rId15"/>
    <p:sldId id="354" r:id="rId16"/>
    <p:sldId id="314" r:id="rId17"/>
    <p:sldId id="327" r:id="rId18"/>
    <p:sldId id="337" r:id="rId19"/>
    <p:sldId id="328" r:id="rId20"/>
    <p:sldId id="317" r:id="rId21"/>
    <p:sldId id="326" r:id="rId22"/>
    <p:sldId id="332" r:id="rId23"/>
    <p:sldId id="318" r:id="rId24"/>
    <p:sldId id="333" r:id="rId25"/>
    <p:sldId id="338" r:id="rId26"/>
    <p:sldId id="339" r:id="rId27"/>
    <p:sldId id="345" r:id="rId28"/>
    <p:sldId id="335" r:id="rId29"/>
    <p:sldId id="340" r:id="rId30"/>
    <p:sldId id="341" r:id="rId31"/>
    <p:sldId id="342" r:id="rId32"/>
    <p:sldId id="277" r:id="rId33"/>
    <p:sldId id="330" r:id="rId34"/>
    <p:sldId id="334" r:id="rId35"/>
    <p:sldId id="331" r:id="rId36"/>
    <p:sldId id="346" r:id="rId37"/>
    <p:sldId id="347" r:id="rId38"/>
    <p:sldId id="344" r:id="rId39"/>
    <p:sldId id="343" r:id="rId40"/>
    <p:sldId id="350" r:id="rId41"/>
    <p:sldId id="351" r:id="rId42"/>
    <p:sldId id="353" r:id="rId43"/>
    <p:sldId id="349" r:id="rId44"/>
    <p:sldId id="321" r:id="rId4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56" autoAdjust="0"/>
    <p:restoredTop sz="94737" autoAdjust="0"/>
  </p:normalViewPr>
  <p:slideViewPr>
    <p:cSldViewPr>
      <p:cViewPr>
        <p:scale>
          <a:sx n="60" d="100"/>
          <a:sy n="60" d="100"/>
        </p:scale>
        <p:origin x="-955" y="-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219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09.02.2015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09.02.2015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09.02.2015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heel spokes="3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09.02.2015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09.02.2015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09.02.2015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09.02.2015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09.02.2015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ransition spd="slow">
    <p:wheel spokes="3"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0" y="908050"/>
            <a:ext cx="8642350" cy="5416550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sz="5800" dirty="0" smtClean="0">
                <a:solidFill>
                  <a:srgbClr val="7030A0"/>
                </a:solidFill>
              </a:rPr>
              <a:t>Тема «Хорошее настроение».</a:t>
            </a:r>
          </a:p>
          <a:p>
            <a:pPr marL="0" indent="0" algn="ctr">
              <a:buNone/>
            </a:pPr>
            <a:r>
              <a:rPr lang="ru-RU" sz="5200" dirty="0" smtClean="0">
                <a:solidFill>
                  <a:schemeClr val="accent6">
                    <a:lumMod val="50000"/>
                  </a:schemeClr>
                </a:solidFill>
              </a:rPr>
              <a:t>«Неделя психологии» в ДОУ.</a:t>
            </a:r>
          </a:p>
          <a:p>
            <a:pPr marL="0" indent="0" algn="ctr">
              <a:buNone/>
            </a:pPr>
            <a:endParaRPr lang="ru-RU" sz="63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ru-RU" sz="2800" b="1" i="1" dirty="0" smtClean="0">
                <a:solidFill>
                  <a:srgbClr val="7030A0"/>
                </a:solidFill>
              </a:rPr>
              <a:t>Представляет педагог – психолог МДОАУ № 106 «Анютины глазки» </a:t>
            </a:r>
          </a:p>
          <a:p>
            <a:pPr marL="0" indent="0" algn="ctr">
              <a:buNone/>
            </a:pPr>
            <a:r>
              <a:rPr lang="ru-RU" sz="2800" b="1" i="1" dirty="0" smtClean="0">
                <a:solidFill>
                  <a:srgbClr val="7030A0"/>
                </a:solidFill>
              </a:rPr>
              <a:t>Дерябина Анна Сергеевна</a:t>
            </a:r>
            <a:endParaRPr lang="ru-RU" sz="2800" b="1" i="1" dirty="0">
              <a:solidFill>
                <a:srgbClr val="7030A0"/>
              </a:solidFill>
            </a:endParaRPr>
          </a:p>
          <a:p>
            <a:pPr marL="0" indent="0" algn="ctr">
              <a:buNone/>
            </a:pPr>
            <a:endParaRPr lang="ru-RU" sz="28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algn="ctr">
              <a:buNone/>
            </a:pPr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38971769"/>
      </p:ext>
    </p:extLst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SAM_42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88640"/>
            <a:ext cx="8640960" cy="6264696"/>
          </a:xfrm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7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1690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214282" y="240759"/>
            <a:ext cx="8715436" cy="6447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Значение цвета в Психологии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На следующий день после проведения акции на стенде была представлена информация о значения цвета в психологии, и ассоциации цвета с эмоциями человека.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Настроение.... ЖЁЛТОЕ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– это беззаботная свобода, это самая светлая и яркая краска, и воздействует, поэтому легко и живо, соответствует беспрепятственному распространению и освобождению. Ты желаешь освобождения и ожидаешь счастье во всех бесчисленных формах. Главной чертой жёлтого является невесомая весёлость, которая излучает во все стороны яркость и свет, самоощущение весёлое и радостное. Поведение общительное и отзывчивое.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b="1" u="sng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Твоё настроение.... СИНЕЕ 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– это покой, удовлетворение, сердечность, душевность, уют. Ты находишься в уравновешенном гармоничном состоянии, без напряжений, чувствуешь себя приспособленным, принадлежащим коллективу и находишься в безопасности. В народе говорят: «Синий цвет – это верность». Символически синий цвет соответствует спокойным водам, флегматичному темпераменту, женственности. Это счастливое воплощение идеала, это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праматеринская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привязанность, верность и доверие, любовь и самоотверженность, поэтому у Богоматери Марии синий плащ.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b="1" u="sng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Твоё настроение.... ЧЁРНОЕ…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Чёрный – это самый тёмный цвет, выражает идею «ничего», абсолютный отказ. Это отрицание и граница, за которой прекращается «цветовая» жизнь. Ты из упрямого протеста восстаёшь против своей судьбы. Такие люди не боятся лишений и невзгод, способны от многого отказаться. Анархисты и нигилисты размахивали чёрными знамёнами. Чёрный отражает агрессивное упорство.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b="1" u="sng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Твоё настроение.... ЗЕЛЁНОЕ…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Зелёный – это надежда, спокойствие, зелёный соответствует стабильности, прочности, постоянству, настойчивости, силе воли, а что касается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самовосприятия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– чувству собственной значимости. Зелёный соответствует настоящему, стабильному чувству самооценки, самоуважению человека, который противится всем внутренним и внешним изменениям и придерживается своих убеждений.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b="1" u="sng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Твоё настроение.... КРАСНОЕ…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Красный – это стремление добиться влияния, завоевать успех и жадно желать того, что может предоставить интенсивность и полнота жизни. Но если требования чрезмерно завышены, ты впадаешь в бессильную злобу. Красный цвет – это импульс к моторному действию, к спорту, к борьбе и к предприимчивости в области производства, это «ударная сила воли». Красный – это настоящее, это порыв, устремлённый вверх, к духовному пламени.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Психологическая игра «Снежная королева»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sz="2800" dirty="0" smtClean="0"/>
              <a:t>   Цель – эта игра помогает выявить отношение детей к воспитателю, их коммуникативные навыки,  общий эмоциональный настрой.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 descr="1227012381_19239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39752" y="3068960"/>
            <a:ext cx="3286492" cy="3604250"/>
          </a:xfrm>
          <a:prstGeom prst="rect">
            <a:avLst/>
          </a:prstGeom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SAM_43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992" y="53244"/>
            <a:ext cx="8821488" cy="6616116"/>
          </a:xfrm>
          <a:prstGeom prst="rect">
            <a:avLst/>
          </a:prstGeom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200" dirty="0" smtClean="0">
                <a:solidFill>
                  <a:srgbClr val="C00000"/>
                </a:solidFill>
              </a:rPr>
              <a:t>ВТОРНИК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4000" dirty="0" smtClean="0"/>
              <a:t>«Дерево добрых пожеланий»</a:t>
            </a:r>
            <a:endParaRPr lang="ru-RU" sz="4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1340768"/>
            <a:ext cx="820891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</a:rPr>
              <a:t>Задачи:</a:t>
            </a:r>
          </a:p>
          <a:p>
            <a:endParaRPr lang="ru-RU" sz="32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</a:rPr>
              <a:t>- Создание благоприятного климата в детском саду;</a:t>
            </a:r>
          </a:p>
          <a:p>
            <a:endParaRPr lang="ru-RU" sz="32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</a:rPr>
              <a:t>- Развитие познавательного интереса;</a:t>
            </a:r>
          </a:p>
          <a:p>
            <a:endParaRPr lang="ru-RU" sz="32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</a:rPr>
              <a:t>- Поднятие общего эмоционального тонуса.</a:t>
            </a:r>
            <a:endParaRPr lang="ru-RU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SAM_42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60638" y="404664"/>
            <a:ext cx="7543810" cy="5675461"/>
          </a:xfrm>
        </p:spPr>
      </p:pic>
    </p:spTree>
  </p:cSld>
  <p:clrMapOvr>
    <a:masterClrMapping/>
  </p:clrMapOvr>
  <p:transition spd="slow">
    <p:wheel spokes="3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Психологическая игра « Я – Всезнайка»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2800" dirty="0" smtClean="0"/>
              <a:t>Цель - сплочение детского коллектива, поднятие общего эмоционального тонуса, развитие представлений об окружающем мире, обучение детей навыкам коллективной самоорганизации.</a:t>
            </a:r>
            <a:endParaRPr lang="ru-RU" sz="2800" dirty="0"/>
          </a:p>
        </p:txBody>
      </p:sp>
      <p:pic>
        <p:nvPicPr>
          <p:cNvPr id="5" name="Рисунок 4" descr="ilsjfxba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76056" y="3501008"/>
            <a:ext cx="3672408" cy="3024336"/>
          </a:xfrm>
          <a:prstGeom prst="rect">
            <a:avLst/>
          </a:prstGeom>
        </p:spPr>
      </p:pic>
      <p:pic>
        <p:nvPicPr>
          <p:cNvPr id="6" name="Рисунок 5" descr="foto_971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3573016"/>
            <a:ext cx="3672408" cy="295232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7365853"/>
      </p:ext>
    </p:extLst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SAM_42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548680"/>
            <a:ext cx="8100392" cy="5616624"/>
          </a:xfrm>
          <a:prstGeom prst="rect">
            <a:avLst/>
          </a:prstGeom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SAM_43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88640"/>
            <a:ext cx="8568952" cy="6408712"/>
          </a:xfrm>
          <a:prstGeom prst="rect">
            <a:avLst/>
          </a:prstGeom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60648"/>
            <a:ext cx="8686800" cy="1034752"/>
          </a:xfrm>
        </p:spPr>
        <p:txBody>
          <a:bodyPr/>
          <a:lstStyle/>
          <a:p>
            <a:pPr algn="ctr"/>
            <a:r>
              <a:rPr lang="ru-RU" dirty="0" smtClean="0"/>
              <a:t>« Я – Всезнайка»</a:t>
            </a:r>
            <a:endParaRPr lang="ru-RU" dirty="0"/>
          </a:p>
        </p:txBody>
      </p:sp>
      <p:pic>
        <p:nvPicPr>
          <p:cNvPr id="4" name="Содержимое 3" descr="2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55576" y="1484784"/>
            <a:ext cx="7776864" cy="5040560"/>
          </a:xfrm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548680"/>
            <a:ext cx="8640960" cy="1872208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Неделя психологии – 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это совокупность психологических акций, подчиненных одной теме, одной идее, которая для включенного в нее человека разворачивается как некое целостное завершенное действо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2285992"/>
            <a:ext cx="8572560" cy="4357718"/>
          </a:xfrm>
        </p:spPr>
        <p:txBody>
          <a:bodyPr>
            <a:normAutofit/>
          </a:bodyPr>
          <a:lstStyle/>
          <a:p>
            <a:pPr algn="just">
              <a:buNone/>
            </a:pPr>
            <a:endParaRPr lang="ru-RU" sz="2000" b="1" u="sng" dirty="0" smtClean="0"/>
          </a:p>
          <a:p>
            <a:pPr algn="ctr">
              <a:buNone/>
            </a:pPr>
            <a:r>
              <a:rPr lang="ru-RU" sz="2400" b="1" u="sng" dirty="0" smtClean="0">
                <a:solidFill>
                  <a:schemeClr val="accent6">
                    <a:lumMod val="50000"/>
                  </a:schemeClr>
                </a:solidFill>
              </a:rPr>
              <a:t>Задачи «Недели психологии»:</a:t>
            </a:r>
          </a:p>
          <a:p>
            <a:pPr algn="just">
              <a:buFont typeface="Wingdings" pitchFamily="2" charset="2"/>
              <a:buChar char="ü"/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Создание благоприятного 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</a:rPr>
              <a:t>психологического 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климата 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</a:rPr>
              <a:t>в детских и взрослых 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коллективах;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Стимулирование интереса к психологическим знаниям у детей, педагогов, родителей, администрации ДОУ</a:t>
            </a:r>
          </a:p>
          <a:p>
            <a:pPr algn="just">
              <a:buFont typeface="Wingdings" pitchFamily="2" charset="2"/>
              <a:buChar char="ü"/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Формирование 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</a:rPr>
              <a:t>общего настроения оптимистической тональности, настрой на «психологическую волну»</a:t>
            </a:r>
          </a:p>
          <a:p>
            <a:pPr algn="just">
              <a:buNone/>
            </a:pPr>
            <a:endParaRPr lang="ru-RU" sz="2000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120019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СРЕДА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err="1" smtClean="0"/>
              <a:t>пСИХологиЧЕСКАЯ</a:t>
            </a:r>
            <a:r>
              <a:rPr lang="ru-RU" dirty="0" smtClean="0"/>
              <a:t> ИГРА </a:t>
            </a:r>
            <a:br>
              <a:rPr lang="ru-RU" dirty="0" smtClean="0"/>
            </a:br>
            <a:r>
              <a:rPr lang="ru-RU" dirty="0" smtClean="0"/>
              <a:t>«Волшебная почта»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767808"/>
          </a:xfrm>
        </p:spPr>
        <p:txBody>
          <a:bodyPr>
            <a:normAutofit/>
          </a:bodyPr>
          <a:lstStyle/>
          <a:p>
            <a:pPr lvl="0" algn="just">
              <a:buNone/>
            </a:pPr>
            <a:r>
              <a:rPr lang="ru-RU" dirty="0" smtClean="0"/>
              <a:t>     </a:t>
            </a:r>
          </a:p>
          <a:p>
            <a:pPr lvl="0" algn="just">
              <a:buNone/>
            </a:pPr>
            <a:r>
              <a:rPr lang="ru-RU" dirty="0" smtClean="0"/>
              <a:t> Игра способствует психологической разгрузке, повышению общего позитивного эмоционального тонуса, развитию толерантности, доброты   и </a:t>
            </a:r>
            <a:r>
              <a:rPr lang="ru-RU" dirty="0" err="1" smtClean="0"/>
              <a:t>взаимоподдержки</a:t>
            </a:r>
            <a:r>
              <a:rPr lang="ru-RU" dirty="0" smtClean="0"/>
              <a:t>.</a:t>
            </a:r>
          </a:p>
          <a:p>
            <a:pPr>
              <a:buNone/>
            </a:pPr>
            <a:endParaRPr lang="ru-RU" dirty="0" smtClean="0"/>
          </a:p>
        </p:txBody>
      </p:sp>
      <p:pic>
        <p:nvPicPr>
          <p:cNvPr id="5" name="Рисунок 4" descr="476006-0b531ac61790e5a5e3a71677ce18f425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4008" y="4293096"/>
            <a:ext cx="3960440" cy="23965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13262057"/>
      </p:ext>
    </p:extLst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SAM_42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404664"/>
            <a:ext cx="5040560" cy="6192688"/>
          </a:xfrm>
        </p:spPr>
      </p:pic>
      <p:pic>
        <p:nvPicPr>
          <p:cNvPr id="5" name="Рисунок 4" descr="blank_ic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08104" y="1052736"/>
            <a:ext cx="3312368" cy="4914900"/>
          </a:xfrm>
          <a:prstGeom prst="rect">
            <a:avLst/>
          </a:prstGeom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Конкурс «Познакомьтесь – это Я»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2800" dirty="0" smtClean="0"/>
              <a:t>Задачи: </a:t>
            </a:r>
          </a:p>
          <a:p>
            <a:pPr>
              <a:buNone/>
            </a:pPr>
            <a:r>
              <a:rPr lang="ru-RU" sz="2800" dirty="0" smtClean="0"/>
              <a:t>- развивать эстетический вкус у родителей через обмен опытом;</a:t>
            </a:r>
          </a:p>
          <a:p>
            <a:pPr>
              <a:buNone/>
            </a:pPr>
            <a:r>
              <a:rPr lang="ru-RU" sz="2800" dirty="0" smtClean="0"/>
              <a:t>- способствовать взаимодействию родитель – ребенок – воспитатель;</a:t>
            </a:r>
          </a:p>
          <a:p>
            <a:pPr>
              <a:buNone/>
            </a:pPr>
            <a:r>
              <a:rPr lang="ru-RU" sz="2800" dirty="0" smtClean="0"/>
              <a:t>- повышать самооценку ребенка, формировать позитивное отношение к себе;</a:t>
            </a:r>
          </a:p>
          <a:p>
            <a:pPr>
              <a:buNone/>
            </a:pPr>
            <a:r>
              <a:rPr lang="ru-RU" sz="2800" dirty="0" smtClean="0"/>
              <a:t>- выразить любовь родителей к своим детям через сделанную работу в форме плаката.</a:t>
            </a:r>
          </a:p>
        </p:txBody>
      </p:sp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260648"/>
            <a:ext cx="8305800" cy="792088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5" name="Рисунок 4" descr="SAM_42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476672"/>
            <a:ext cx="7740352" cy="573325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42622280"/>
      </p:ext>
    </p:extLst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SAM_42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88640"/>
            <a:ext cx="8352928" cy="6264696"/>
          </a:xfrm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SAM_43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260648"/>
            <a:ext cx="7848872" cy="6048672"/>
          </a:xfrm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SAM_43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620688"/>
            <a:ext cx="8064896" cy="5459437"/>
          </a:xfrm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SAM_43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476672"/>
            <a:ext cx="8424936" cy="5976664"/>
          </a:xfrm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SAM_42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88641"/>
            <a:ext cx="4093236" cy="3528392"/>
          </a:xfrm>
        </p:spPr>
      </p:pic>
      <p:pic>
        <p:nvPicPr>
          <p:cNvPr id="5" name="Рисунок 4" descr="SAM_42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188640"/>
            <a:ext cx="3960440" cy="3600400"/>
          </a:xfrm>
          <a:prstGeom prst="rect">
            <a:avLst/>
          </a:prstGeom>
        </p:spPr>
      </p:pic>
      <p:pic>
        <p:nvPicPr>
          <p:cNvPr id="6" name="Рисунок 5" descr="SAM_423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3861048"/>
            <a:ext cx="8712968" cy="2852936"/>
          </a:xfrm>
          <a:prstGeom prst="rect">
            <a:avLst/>
          </a:prstGeom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SAM_43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404664"/>
            <a:ext cx="8208912" cy="5675461"/>
          </a:xfrm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872208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/>
              <a:t>ПРИНЦИПЫ проведения </a:t>
            </a:r>
            <a:br>
              <a:rPr lang="ru-RU" sz="4000" b="1" dirty="0" smtClean="0"/>
            </a:br>
            <a:r>
              <a:rPr lang="ru-RU" sz="4000" b="1" dirty="0" smtClean="0"/>
              <a:t>НЕДЕЛИ ПСИХОЛОГИИ:</a:t>
            </a:r>
            <a:endParaRPr lang="ru-RU" sz="4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276872"/>
            <a:ext cx="8435280" cy="4320480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ru-RU" sz="2800" dirty="0" smtClean="0"/>
              <a:t>Целостность и законченность;</a:t>
            </a:r>
            <a:endParaRPr lang="ru-RU" sz="2800" dirty="0"/>
          </a:p>
          <a:p>
            <a:pPr algn="just"/>
            <a:r>
              <a:rPr lang="ru-RU" sz="2800" dirty="0" smtClean="0"/>
              <a:t> Неповторимость и направленность каждого дня;</a:t>
            </a:r>
            <a:endParaRPr lang="ru-RU" sz="2800" dirty="0"/>
          </a:p>
          <a:p>
            <a:pPr algn="just"/>
            <a:r>
              <a:rPr lang="ru-RU" sz="2800" dirty="0" smtClean="0"/>
              <a:t>Охват «всего детского сада», всех участников воспитательно-образовательного процесса;</a:t>
            </a:r>
            <a:endParaRPr lang="ru-RU" sz="2800" dirty="0"/>
          </a:p>
          <a:p>
            <a:pPr algn="just"/>
            <a:r>
              <a:rPr lang="ru-RU" sz="2800" dirty="0" smtClean="0"/>
              <a:t> Мероприятия </a:t>
            </a:r>
            <a:r>
              <a:rPr lang="ru-RU" sz="2800" dirty="0"/>
              <a:t>недели не должны, по возможности, вмешиваться </a:t>
            </a:r>
            <a:r>
              <a:rPr lang="ru-RU" sz="2800" dirty="0" smtClean="0"/>
              <a:t>в воспитательно-образовательный процесс; </a:t>
            </a:r>
          </a:p>
          <a:p>
            <a:pPr marL="0" lvl="0" indent="0" algn="just">
              <a:buClr>
                <a:srgbClr val="0BD0D9"/>
              </a:buClr>
              <a:buNone/>
            </a:pPr>
            <a:endParaRPr lang="ru-RU" dirty="0">
              <a:solidFill>
                <a:prstClr val="black"/>
              </a:solidFill>
            </a:endParaRPr>
          </a:p>
          <a:p>
            <a:pPr marL="0" indent="0" algn="just">
              <a:buNone/>
            </a:pPr>
            <a:endParaRPr lang="ru-RU" dirty="0"/>
          </a:p>
        </p:txBody>
      </p:sp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SAM_43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55576" y="476672"/>
            <a:ext cx="7632848" cy="5603453"/>
          </a:xfrm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SAM_43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476672"/>
            <a:ext cx="8136904" cy="5760640"/>
          </a:xfrm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52128"/>
          </a:xfrm>
        </p:spPr>
        <p:txBody>
          <a:bodyPr>
            <a:normAutofit/>
          </a:bodyPr>
          <a:lstStyle/>
          <a:p>
            <a:pPr algn="ctr"/>
            <a:r>
              <a:rPr lang="ru-RU" sz="3100" b="1" dirty="0" smtClean="0">
                <a:solidFill>
                  <a:srgbClr val="C00000"/>
                </a:solidFill>
              </a:rPr>
              <a:t>ЧЕТВЕРГ</a:t>
            </a: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>Конкурс «Мой портрет в лучах солнца»</a:t>
            </a:r>
            <a:endParaRPr lang="ru-RU" sz="3100" b="1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251520" y="1268760"/>
            <a:ext cx="8640960" cy="5055840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endParaRPr lang="ru-RU" sz="3000" i="1" dirty="0" smtClean="0"/>
          </a:p>
          <a:p>
            <a:pPr marL="0" indent="0" algn="ctr">
              <a:buNone/>
            </a:pPr>
            <a:r>
              <a:rPr lang="ru-RU" sz="3000" i="1" dirty="0" smtClean="0"/>
              <a:t>Цели и задачи конкурса:</a:t>
            </a:r>
          </a:p>
          <a:p>
            <a:pPr algn="just"/>
            <a:r>
              <a:rPr lang="ru-RU" dirty="0" smtClean="0"/>
              <a:t>Выявить предпочтения детей к своему имени;</a:t>
            </a:r>
          </a:p>
          <a:p>
            <a:pPr algn="just"/>
            <a:r>
              <a:rPr lang="ru-RU" dirty="0" smtClean="0"/>
              <a:t>Формировать у родителей представление о необходимости совместной деятельности с ребенком и радости от полученного результата;</a:t>
            </a:r>
          </a:p>
          <a:p>
            <a:pPr algn="just"/>
            <a:r>
              <a:rPr lang="ru-RU" dirty="0" smtClean="0"/>
              <a:t>Развить эстетический вкус у родителей через обмен опытом;</a:t>
            </a:r>
          </a:p>
          <a:p>
            <a:pPr algn="just"/>
            <a:r>
              <a:rPr lang="ru-RU" dirty="0" smtClean="0"/>
              <a:t>Способствовать взаимодействию родитель-ребенок-воспитатель;</a:t>
            </a:r>
          </a:p>
          <a:p>
            <a:pPr algn="just"/>
            <a:r>
              <a:rPr lang="ru-RU" dirty="0" smtClean="0"/>
              <a:t>Повышать самооценку ребенка, формировать позитивное отношение к себе;</a:t>
            </a:r>
          </a:p>
          <a:p>
            <a:pPr algn="just"/>
            <a:r>
              <a:rPr lang="ru-RU" dirty="0" smtClean="0"/>
              <a:t>Выразить любовь родителей к своим детям через рисунок, аппликацию, поделку в форме солнышка;</a:t>
            </a:r>
            <a:endParaRPr lang="ru-RU" dirty="0"/>
          </a:p>
        </p:txBody>
      </p:sp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SAM_423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88640"/>
            <a:ext cx="3779912" cy="2636912"/>
          </a:xfrm>
        </p:spPr>
      </p:pic>
      <p:pic>
        <p:nvPicPr>
          <p:cNvPr id="5" name="Рисунок 4" descr="SAM_42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260648"/>
            <a:ext cx="3779912" cy="2636912"/>
          </a:xfrm>
          <a:prstGeom prst="rect">
            <a:avLst/>
          </a:prstGeom>
        </p:spPr>
      </p:pic>
      <p:pic>
        <p:nvPicPr>
          <p:cNvPr id="6" name="Рисунок 5" descr="SAM_424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2996952"/>
            <a:ext cx="3779912" cy="3528392"/>
          </a:xfrm>
          <a:prstGeom prst="rect">
            <a:avLst/>
          </a:prstGeom>
        </p:spPr>
      </p:pic>
      <p:pic>
        <p:nvPicPr>
          <p:cNvPr id="7" name="Рисунок 6" descr="SAM_424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27984" y="2996952"/>
            <a:ext cx="4227934" cy="3528392"/>
          </a:xfrm>
          <a:prstGeom prst="rect">
            <a:avLst/>
          </a:prstGeom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SAM_425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052736"/>
            <a:ext cx="4392488" cy="5184576"/>
          </a:xfrm>
        </p:spPr>
      </p:pic>
      <p:pic>
        <p:nvPicPr>
          <p:cNvPr id="5" name="Рисунок 4" descr="SAM_42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980728"/>
            <a:ext cx="4176464" cy="5184576"/>
          </a:xfrm>
          <a:prstGeom prst="rect">
            <a:avLst/>
          </a:prstGeom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SAM_424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88640"/>
            <a:ext cx="4224469" cy="3168352"/>
          </a:xfrm>
        </p:spPr>
      </p:pic>
      <p:pic>
        <p:nvPicPr>
          <p:cNvPr id="5" name="Рисунок 4" descr="SAM_424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3356992"/>
            <a:ext cx="4283968" cy="3240360"/>
          </a:xfrm>
          <a:prstGeom prst="rect">
            <a:avLst/>
          </a:prstGeom>
        </p:spPr>
      </p:pic>
      <p:pic>
        <p:nvPicPr>
          <p:cNvPr id="6" name="Picture 5" descr="C:\Users\Sony\Desktop\неделя психологии в садике\image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88640"/>
            <a:ext cx="3902075" cy="29257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C:\Users\Sony\Desktop\неделя психологии в садике\image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509642"/>
            <a:ext cx="2925763" cy="32317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SAM_423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548680"/>
            <a:ext cx="7992888" cy="5747469"/>
          </a:xfrm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SAM_424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55576" y="548680"/>
            <a:ext cx="7549620" cy="5688632"/>
          </a:xfrm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16632"/>
            <a:ext cx="8686800" cy="1656184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ПЯТНИЦА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Концерт «Хорошее настроение»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039576" y="1554163"/>
            <a:ext cx="5217247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12954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sz="3100" dirty="0" smtClean="0"/>
              <a:t>Подведение итогов. </a:t>
            </a:r>
            <a:br>
              <a:rPr lang="ru-RU" sz="3100" dirty="0" smtClean="0"/>
            </a:br>
            <a:r>
              <a:rPr lang="ru-RU" sz="3100" dirty="0" smtClean="0"/>
              <a:t>Круглый стол для педагогов.</a:t>
            </a:r>
            <a:endParaRPr lang="ru-RU" sz="3100" dirty="0"/>
          </a:p>
        </p:txBody>
      </p:sp>
      <p:pic>
        <p:nvPicPr>
          <p:cNvPr id="4" name="Содержимое 3" descr="SAM_399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9592" y="1554162"/>
            <a:ext cx="7344816" cy="4971181"/>
          </a:xfrm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88640"/>
            <a:ext cx="8229600" cy="139324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/>
              <a:t>ОРГАНИЗАЦИЯ проведения </a:t>
            </a:r>
            <a:br>
              <a:rPr lang="ru-RU" sz="3200" b="1" dirty="0" smtClean="0"/>
            </a:br>
            <a:r>
              <a:rPr lang="ru-RU" sz="3200" b="1" dirty="0" smtClean="0"/>
              <a:t>НЕДЕЛИ ПСИХОЛОГИИ: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14488"/>
            <a:ext cx="8229600" cy="4857784"/>
          </a:xfrm>
        </p:spPr>
        <p:txBody>
          <a:bodyPr>
            <a:normAutofit fontScale="85000" lnSpcReduction="20000"/>
          </a:bodyPr>
          <a:lstStyle/>
          <a:p>
            <a:pPr lvl="0">
              <a:buFont typeface="Wingdings" pitchFamily="2" charset="2"/>
              <a:buChar char="q"/>
            </a:pPr>
            <a:r>
              <a:rPr lang="ru-RU" dirty="0" smtClean="0"/>
              <a:t>1. </a:t>
            </a:r>
            <a:r>
              <a:rPr lang="ru-RU" i="1" u="sng" dirty="0" smtClean="0"/>
              <a:t>Подготовительный этап</a:t>
            </a:r>
            <a:r>
              <a:rPr lang="ru-RU" dirty="0" smtClean="0"/>
              <a:t>:</a:t>
            </a:r>
          </a:p>
          <a:p>
            <a:pPr lvl="1"/>
            <a:r>
              <a:rPr lang="ru-RU" dirty="0" smtClean="0"/>
              <a:t>Выбор темы;</a:t>
            </a:r>
          </a:p>
          <a:p>
            <a:pPr lvl="1"/>
            <a:r>
              <a:rPr lang="ru-RU" dirty="0" smtClean="0"/>
              <a:t>Определение направлений работы, конкретных форм и методов;</a:t>
            </a:r>
          </a:p>
          <a:p>
            <a:pPr lvl="1"/>
            <a:r>
              <a:rPr lang="ru-RU" dirty="0" smtClean="0"/>
              <a:t>Анализ необходимых средств, материалов и помощников в проведении психологической акции.</a:t>
            </a:r>
          </a:p>
          <a:p>
            <a:pPr lvl="1"/>
            <a:r>
              <a:rPr lang="ru-RU" dirty="0" smtClean="0"/>
              <a:t>Составление плана мероприятий, определение предполагаемых сроков, ответственных, а также призов и подарков победителям тех или иных мероприятий.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2. </a:t>
            </a:r>
            <a:r>
              <a:rPr lang="ru-RU" i="1" u="sng" dirty="0" smtClean="0"/>
              <a:t>Основной этап</a:t>
            </a:r>
            <a:r>
              <a:rPr lang="ru-RU" dirty="0" smtClean="0"/>
              <a:t>: реализация работы.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3. </a:t>
            </a:r>
            <a:r>
              <a:rPr lang="ru-RU" i="1" u="sng" dirty="0" smtClean="0"/>
              <a:t>Заключительный этап</a:t>
            </a:r>
            <a:r>
              <a:rPr lang="ru-RU" dirty="0" smtClean="0"/>
              <a:t>: оценка полученных результатов.</a:t>
            </a:r>
            <a:endParaRPr lang="ru-RU" dirty="0"/>
          </a:p>
        </p:txBody>
      </p:sp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/>
              <a:t>Практическая часть.</a:t>
            </a:r>
            <a:endParaRPr lang="ru-RU" b="1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sz="3600" b="1" i="1" dirty="0" smtClean="0"/>
              <a:t>Упражнение «Черты терпимой личности».</a:t>
            </a:r>
          </a:p>
          <a:p>
            <a:pPr algn="ctr">
              <a:buNone/>
            </a:pPr>
            <a:endParaRPr lang="ru-RU" sz="3600" b="1" i="1" dirty="0" smtClean="0"/>
          </a:p>
          <a:p>
            <a:pPr>
              <a:buNone/>
            </a:pPr>
            <a:r>
              <a:rPr lang="ru-RU" sz="3600" dirty="0" smtClean="0"/>
              <a:t>     Цель – выявить у членов группы наиболее выраженные толерантные качества.</a:t>
            </a:r>
          </a:p>
          <a:p>
            <a:pPr>
              <a:buNone/>
            </a:pPr>
            <a:r>
              <a:rPr lang="ru-RU" sz="3600" dirty="0" smtClean="0"/>
              <a:t> </a:t>
            </a:r>
          </a:p>
          <a:p>
            <a:pPr algn="ctr">
              <a:buNone/>
            </a:pPr>
            <a:endParaRPr lang="ru-RU" sz="2800" dirty="0"/>
          </a:p>
        </p:txBody>
      </p:sp>
    </p:spTree>
  </p:cSld>
  <p:clrMapOvr>
    <a:masterClrMapping/>
  </p:clrMapOvr>
  <p:transition spd="slow">
    <p:wheel spokes="3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Толерантной личности свойственно 15 характеристик: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ru-RU" dirty="0" smtClean="0"/>
              <a:t>                                                                               </a:t>
            </a:r>
          </a:p>
          <a:p>
            <a:r>
              <a:rPr lang="ru-RU" sz="8000" dirty="0" smtClean="0"/>
              <a:t>1. Дружелюбие  </a:t>
            </a:r>
          </a:p>
          <a:p>
            <a:r>
              <a:rPr lang="ru-RU" sz="8000" dirty="0" smtClean="0"/>
              <a:t>2. Умение прощать обидчика </a:t>
            </a:r>
          </a:p>
          <a:p>
            <a:r>
              <a:rPr lang="ru-RU" sz="8000" dirty="0" smtClean="0"/>
              <a:t>3. Терпение </a:t>
            </a:r>
          </a:p>
          <a:p>
            <a:r>
              <a:rPr lang="ru-RU" sz="8000" dirty="0" smtClean="0"/>
              <a:t>4. Чувство юмора </a:t>
            </a:r>
          </a:p>
          <a:p>
            <a:r>
              <a:rPr lang="ru-RU" sz="8000" dirty="0" smtClean="0"/>
              <a:t>5. Чуткость </a:t>
            </a:r>
          </a:p>
          <a:p>
            <a:r>
              <a:rPr lang="ru-RU" sz="8000" dirty="0" smtClean="0"/>
              <a:t>6. Доверие </a:t>
            </a:r>
          </a:p>
          <a:p>
            <a:r>
              <a:rPr lang="ru-RU" sz="8000" dirty="0" smtClean="0"/>
              <a:t>7. Способность помочь товарищу в трудную минуту </a:t>
            </a:r>
          </a:p>
          <a:p>
            <a:r>
              <a:rPr lang="ru-RU" sz="8000" dirty="0" smtClean="0"/>
              <a:t>8. Терпимость к тому, что в твоем товарище не похоже на тебя </a:t>
            </a:r>
          </a:p>
          <a:p>
            <a:r>
              <a:rPr lang="ru-RU" sz="8000" dirty="0" smtClean="0"/>
              <a:t>9. Умение контролировать свои слова и поступки </a:t>
            </a:r>
          </a:p>
          <a:p>
            <a:r>
              <a:rPr lang="ru-RU" sz="8000" dirty="0" smtClean="0"/>
              <a:t>10. Доброжелательность </a:t>
            </a:r>
          </a:p>
          <a:p>
            <a:r>
              <a:rPr lang="ru-RU" sz="8000" dirty="0" smtClean="0"/>
              <a:t>11. Любовь к животным </a:t>
            </a:r>
          </a:p>
          <a:p>
            <a:r>
              <a:rPr lang="ru-RU" sz="8000" dirty="0" smtClean="0"/>
              <a:t>12. Любовь к людям </a:t>
            </a:r>
          </a:p>
          <a:p>
            <a:r>
              <a:rPr lang="ru-RU" sz="8000" dirty="0" smtClean="0"/>
              <a:t>13. Умение слушать </a:t>
            </a:r>
          </a:p>
          <a:p>
            <a:r>
              <a:rPr lang="ru-RU" sz="8000" dirty="0" smtClean="0"/>
              <a:t>14. Любознательность </a:t>
            </a:r>
          </a:p>
          <a:p>
            <a:r>
              <a:rPr lang="ru-RU" sz="8000" dirty="0" smtClean="0"/>
              <a:t>15. Способность сочувствовать другому человеку </a:t>
            </a:r>
          </a:p>
          <a:p>
            <a:pPr>
              <a:buNone/>
            </a:pPr>
            <a:endParaRPr lang="ru-RU" sz="8000" dirty="0"/>
          </a:p>
        </p:txBody>
      </p:sp>
    </p:spTree>
  </p:cSld>
  <p:clrMapOvr>
    <a:masterClrMapping/>
  </p:clrMapOvr>
  <p:transition spd="slow">
    <p:wheel spokes="3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16632"/>
            <a:ext cx="8686800" cy="1512168"/>
          </a:xfrm>
          <a:ln>
            <a:solidFill>
              <a:schemeClr val="accent2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Психологическая игра</a:t>
            </a:r>
            <a:br>
              <a:rPr lang="ru-RU" dirty="0" smtClean="0"/>
            </a:br>
            <a:r>
              <a:rPr lang="ru-RU" dirty="0" smtClean="0"/>
              <a:t> «Радуга настроения»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4400" dirty="0" smtClean="0"/>
              <a:t>ЖЕЛТЫЙ – радость</a:t>
            </a:r>
          </a:p>
          <a:p>
            <a:r>
              <a:rPr lang="ru-RU" sz="4400" dirty="0" smtClean="0"/>
              <a:t>СИНИЙ – спокойствие</a:t>
            </a:r>
          </a:p>
          <a:p>
            <a:r>
              <a:rPr lang="ru-RU" sz="4400" dirty="0" smtClean="0"/>
              <a:t>ЧЕРНЫЙ – крайняя неудовлетворенность</a:t>
            </a:r>
          </a:p>
          <a:p>
            <a:r>
              <a:rPr lang="ru-RU" sz="4400" dirty="0" smtClean="0"/>
              <a:t>ЗЕЛЕНЫЙ – стабильность</a:t>
            </a:r>
          </a:p>
          <a:p>
            <a:r>
              <a:rPr lang="ru-RU" sz="4400" dirty="0" smtClean="0"/>
              <a:t>КРАСНЫЙ - восторг</a:t>
            </a:r>
            <a:endParaRPr lang="ru-RU" sz="4400" dirty="0"/>
          </a:p>
        </p:txBody>
      </p:sp>
    </p:spTree>
  </p:cSld>
  <p:clrMapOvr>
    <a:masterClrMapping/>
  </p:clrMapOvr>
  <p:transition spd="slow">
    <p:wheel spokes="3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220689"/>
            <a:ext cx="9144000" cy="6432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Подведение итогов.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«Уважаемые педагоги, начните, пожалуйста, высказывать свое мнение по данной теме с помощью фраз из рефлексивного экрана</a:t>
            </a:r>
            <a:r>
              <a:rPr lang="ru-RU" sz="2800" i="1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»: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Сегодня я узнала .............................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Было интересно узнать ...................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Было трудно выполнять ..................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Теперь я могу решать .......................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Я научилась........................................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Информация для меня .....................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Применение этих знаний..................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Было трудно понять..........................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08920"/>
            <a:ext cx="8305800" cy="1080120"/>
          </a:xfrm>
        </p:spPr>
        <p:txBody>
          <a:bodyPr>
            <a:normAutofit/>
          </a:bodyPr>
          <a:lstStyle/>
          <a:p>
            <a:pPr algn="ctr"/>
            <a:r>
              <a:rPr lang="ru-RU" sz="5400" dirty="0" smtClean="0"/>
              <a:t>Спасибо за внимание!</a:t>
            </a:r>
            <a:endParaRPr lang="ru-RU" sz="5400" dirty="0"/>
          </a:p>
        </p:txBody>
      </p:sp>
    </p:spTree>
    <p:extLst>
      <p:ext uri="{BB962C8B-B14F-4D97-AF65-F5344CB8AC3E}">
        <p14:creationId xmlns="" xmlns:p14="http://schemas.microsoft.com/office/powerpoint/2010/main" val="515653195"/>
      </p:ext>
    </p:extLst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764704"/>
          </a:xfrm>
        </p:spPr>
        <p:txBody>
          <a:bodyPr>
            <a:normAutofit/>
          </a:bodyPr>
          <a:lstStyle/>
          <a:p>
            <a:r>
              <a:rPr lang="ru-RU" sz="4400" b="1" dirty="0" smtClean="0"/>
              <a:t>Формы проведения: </a:t>
            </a:r>
            <a:endParaRPr lang="ru-RU" sz="4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764704"/>
            <a:ext cx="8784976" cy="5807568"/>
          </a:xfrm>
        </p:spPr>
        <p:txBody>
          <a:bodyPr>
            <a:noAutofit/>
          </a:bodyPr>
          <a:lstStyle/>
          <a:p>
            <a:pPr lvl="0" algn="just">
              <a:buClr>
                <a:schemeClr val="accent1">
                  <a:lumMod val="60000"/>
                  <a:lumOff val="40000"/>
                </a:schemeClr>
              </a:buClr>
              <a:buFont typeface="Wingdings" pitchFamily="2" charset="2"/>
              <a:buChar char="v"/>
            </a:pPr>
            <a:r>
              <a:rPr lang="ru-RU" sz="2400" u="sng" dirty="0" smtClean="0"/>
              <a:t>психологические игры </a:t>
            </a:r>
            <a:r>
              <a:rPr lang="ru-RU" sz="2400" dirty="0" smtClean="0"/>
              <a:t>(Радуга настроения, Волшебная почта, Снежная королева);</a:t>
            </a:r>
          </a:p>
          <a:p>
            <a:pPr lvl="0" algn="just">
              <a:buClr>
                <a:schemeClr val="accent1">
                  <a:lumMod val="60000"/>
                  <a:lumOff val="40000"/>
                </a:schemeClr>
              </a:buClr>
              <a:buFont typeface="Wingdings" pitchFamily="2" charset="2"/>
              <a:buChar char="v"/>
            </a:pPr>
            <a:r>
              <a:rPr lang="ru-RU" sz="2400" u="sng" dirty="0" smtClean="0"/>
              <a:t>конкурс психологических плакатов </a:t>
            </a:r>
            <a:r>
              <a:rPr lang="ru-RU" sz="2400" dirty="0" smtClean="0"/>
              <a:t>(стенгазет) (Познакомьтесь это я);</a:t>
            </a:r>
          </a:p>
          <a:p>
            <a:pPr lvl="0" algn="just">
              <a:buClr>
                <a:schemeClr val="accent1">
                  <a:lumMod val="60000"/>
                  <a:lumOff val="40000"/>
                </a:schemeClr>
              </a:buClr>
              <a:buFont typeface="Wingdings" pitchFamily="2" charset="2"/>
              <a:buChar char="v"/>
            </a:pPr>
            <a:r>
              <a:rPr lang="ru-RU" sz="2400" u="sng" dirty="0" smtClean="0"/>
              <a:t>конкурс рисунков </a:t>
            </a:r>
            <a:r>
              <a:rPr lang="ru-RU" sz="2400" dirty="0" smtClean="0"/>
              <a:t>(Мой портрет в лучах солнца, Моя семья);</a:t>
            </a:r>
          </a:p>
          <a:p>
            <a:pPr lvl="0" algn="just">
              <a:buClr>
                <a:schemeClr val="accent1">
                  <a:lumMod val="60000"/>
                  <a:lumOff val="40000"/>
                </a:schemeClr>
              </a:buClr>
              <a:buFont typeface="Wingdings" pitchFamily="2" charset="2"/>
              <a:buChar char="v"/>
            </a:pPr>
            <a:r>
              <a:rPr lang="ru-RU" sz="2400" u="sng" dirty="0" smtClean="0"/>
              <a:t>психологические заборы</a:t>
            </a:r>
            <a:r>
              <a:rPr lang="ru-RU" sz="2400" dirty="0" smtClean="0"/>
              <a:t>;</a:t>
            </a:r>
          </a:p>
          <a:p>
            <a:pPr lvl="0" algn="just">
              <a:buClr>
                <a:schemeClr val="accent1">
                  <a:lumMod val="60000"/>
                  <a:lumOff val="40000"/>
                </a:schemeClr>
              </a:buClr>
              <a:buFont typeface="Wingdings" pitchFamily="2" charset="2"/>
              <a:buChar char="v"/>
            </a:pPr>
            <a:r>
              <a:rPr lang="ru-RU" sz="2400" u="sng" dirty="0" smtClean="0"/>
              <a:t>мини-опросы, анкетирования</a:t>
            </a:r>
            <a:r>
              <a:rPr lang="ru-RU" sz="2400" dirty="0" smtClean="0"/>
              <a:t>;</a:t>
            </a:r>
          </a:p>
          <a:p>
            <a:pPr lvl="0" algn="just">
              <a:buClr>
                <a:schemeClr val="accent1">
                  <a:lumMod val="60000"/>
                  <a:lumOff val="40000"/>
                </a:schemeClr>
              </a:buClr>
              <a:buFont typeface="Wingdings" pitchFamily="2" charset="2"/>
              <a:buChar char="v"/>
            </a:pPr>
            <a:r>
              <a:rPr lang="ru-RU" sz="2400" u="sng" dirty="0" smtClean="0"/>
              <a:t>выступление на родительских собраниях</a:t>
            </a:r>
            <a:r>
              <a:rPr lang="ru-RU" sz="2400" dirty="0" smtClean="0"/>
              <a:t>;</a:t>
            </a:r>
          </a:p>
          <a:p>
            <a:pPr algn="just">
              <a:buClr>
                <a:schemeClr val="accent1">
                  <a:lumMod val="60000"/>
                  <a:lumOff val="40000"/>
                </a:schemeClr>
              </a:buClr>
              <a:buFont typeface="Wingdings" pitchFamily="2" charset="2"/>
              <a:buChar char="v"/>
            </a:pPr>
            <a:r>
              <a:rPr lang="ru-RU" sz="2400" u="sng" dirty="0" smtClean="0"/>
              <a:t>круглый стол для педагогов</a:t>
            </a:r>
            <a:r>
              <a:rPr lang="ru-RU" sz="2400" dirty="0" smtClean="0"/>
              <a:t>;</a:t>
            </a:r>
          </a:p>
          <a:p>
            <a:pPr lvl="0" algn="just">
              <a:buClr>
                <a:schemeClr val="accent1">
                  <a:lumMod val="60000"/>
                  <a:lumOff val="40000"/>
                </a:schemeClr>
              </a:buClr>
              <a:buFont typeface="Wingdings" pitchFamily="2" charset="2"/>
              <a:buChar char="v"/>
            </a:pPr>
            <a:r>
              <a:rPr lang="ru-RU" sz="2400" u="sng" dirty="0" smtClean="0"/>
              <a:t>информационные стенды для специалистов ДОУ и родителей</a:t>
            </a:r>
            <a:r>
              <a:rPr lang="ru-RU" sz="2400" dirty="0" smtClean="0"/>
              <a:t>;</a:t>
            </a:r>
          </a:p>
          <a:p>
            <a:pPr lvl="0" algn="just">
              <a:buClr>
                <a:schemeClr val="accent1">
                  <a:lumMod val="60000"/>
                  <a:lumOff val="40000"/>
                </a:schemeClr>
              </a:buClr>
              <a:buFont typeface="Wingdings" pitchFamily="2" charset="2"/>
              <a:buChar char="v"/>
            </a:pPr>
            <a:r>
              <a:rPr lang="ru-RU" sz="2400" u="sng" dirty="0" smtClean="0"/>
              <a:t>листовки</a:t>
            </a:r>
            <a:r>
              <a:rPr lang="ru-RU" sz="2400" dirty="0" smtClean="0"/>
              <a:t> (Советы психолога и т.д.);</a:t>
            </a:r>
          </a:p>
        </p:txBody>
      </p:sp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525238" y="75791"/>
            <a:ext cx="808343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План проведения Недели Психологии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79512" y="764703"/>
          <a:ext cx="8688288" cy="60244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6183"/>
                <a:gridCol w="4136009"/>
                <a:gridCol w="2896096"/>
              </a:tblGrid>
              <a:tr h="542169">
                <a:tc>
                  <a:txBody>
                    <a:bodyPr/>
                    <a:lstStyle/>
                    <a:p>
                      <a:r>
                        <a:rPr lang="ru-RU" dirty="0" smtClean="0"/>
                        <a:t>Дни недели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Мероприятия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Участники</a:t>
                      </a:r>
                      <a:endParaRPr lang="ru-RU" dirty="0"/>
                    </a:p>
                  </a:txBody>
                  <a:tcPr/>
                </a:tc>
              </a:tr>
              <a:tr h="1177960">
                <a:tc>
                  <a:txBody>
                    <a:bodyPr/>
                    <a:lstStyle/>
                    <a:p>
                      <a:r>
                        <a:rPr lang="ru-RU" dirty="0" smtClean="0"/>
                        <a:t>Понедельник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«Забор психологической разгрузки;</a:t>
                      </a:r>
                    </a:p>
                    <a:p>
                      <a:r>
                        <a:rPr lang="ru-RU" dirty="0" smtClean="0"/>
                        <a:t>Психологические игры «Радуга настроения</a:t>
                      </a:r>
                      <a:r>
                        <a:rPr lang="ru-RU" dirty="0" smtClean="0"/>
                        <a:t>»; </a:t>
                      </a:r>
                    </a:p>
                    <a:p>
                      <a:r>
                        <a:rPr lang="ru-RU" dirty="0" smtClean="0"/>
                        <a:t>«</a:t>
                      </a:r>
                      <a:r>
                        <a:rPr lang="ru-RU" dirty="0" smtClean="0"/>
                        <a:t>Снежная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baseline="0" dirty="0" smtClean="0"/>
                        <a:t>королева</a:t>
                      </a:r>
                      <a:r>
                        <a:rPr lang="ru-RU" dirty="0" smtClean="0"/>
                        <a:t>».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Родители, </a:t>
                      </a:r>
                      <a:r>
                        <a:rPr lang="ru-RU" dirty="0" smtClean="0"/>
                        <a:t>педагоги, дети.</a:t>
                      </a:r>
                    </a:p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Дети старших групп.</a:t>
                      </a:r>
                    </a:p>
                  </a:txBody>
                  <a:tcPr/>
                </a:tc>
              </a:tr>
              <a:tr h="958081">
                <a:tc>
                  <a:txBody>
                    <a:bodyPr/>
                    <a:lstStyle/>
                    <a:p>
                      <a:r>
                        <a:rPr lang="ru-RU" dirty="0" smtClean="0"/>
                        <a:t>Вторник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«</a:t>
                      </a:r>
                      <a:r>
                        <a:rPr lang="ru-RU" dirty="0" smtClean="0"/>
                        <a:t>Дерево добрых </a:t>
                      </a:r>
                      <a:r>
                        <a:rPr lang="ru-RU" dirty="0" smtClean="0"/>
                        <a:t>пожеланий»; </a:t>
                      </a:r>
                    </a:p>
                    <a:p>
                      <a:r>
                        <a:rPr lang="ru-RU" dirty="0" smtClean="0"/>
                        <a:t>Игра </a:t>
                      </a:r>
                      <a:r>
                        <a:rPr lang="ru-RU" dirty="0" smtClean="0"/>
                        <a:t>«Я –Всезнайка»;</a:t>
                      </a:r>
                    </a:p>
                    <a:p>
                      <a:r>
                        <a:rPr lang="ru-RU" dirty="0" smtClean="0"/>
                        <a:t>игра </a:t>
                      </a:r>
                      <a:r>
                        <a:rPr lang="ru-RU" dirty="0" smtClean="0"/>
                        <a:t>«Снежная</a:t>
                      </a:r>
                      <a:r>
                        <a:rPr lang="ru-RU" baseline="0" dirty="0" smtClean="0"/>
                        <a:t> королева».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Родители, дети старших и подготовительных </a:t>
                      </a:r>
                      <a:r>
                        <a:rPr lang="ru-RU" dirty="0" smtClean="0"/>
                        <a:t>гр.</a:t>
                      </a:r>
                    </a:p>
                    <a:p>
                      <a:r>
                        <a:rPr lang="ru-RU" dirty="0" smtClean="0"/>
                        <a:t>Дети </a:t>
                      </a:r>
                      <a:r>
                        <a:rPr lang="ru-RU" dirty="0" err="1" smtClean="0"/>
                        <a:t>подгот</a:t>
                      </a:r>
                      <a:r>
                        <a:rPr lang="ru-RU" dirty="0" smtClean="0"/>
                        <a:t>. групп</a:t>
                      </a:r>
                      <a:endParaRPr lang="ru-RU" dirty="0"/>
                    </a:p>
                  </a:txBody>
                  <a:tcPr/>
                </a:tc>
              </a:tr>
              <a:tr h="1434251">
                <a:tc>
                  <a:txBody>
                    <a:bodyPr/>
                    <a:lstStyle/>
                    <a:p>
                      <a:r>
                        <a:rPr lang="ru-RU" dirty="0" smtClean="0"/>
                        <a:t>Среда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Психологическая игра «Волшебная</a:t>
                      </a:r>
                      <a:r>
                        <a:rPr lang="ru-RU" baseline="0" dirty="0" smtClean="0"/>
                        <a:t> почта</a:t>
                      </a:r>
                      <a:r>
                        <a:rPr lang="ru-RU" dirty="0" smtClean="0"/>
                        <a:t>»;</a:t>
                      </a:r>
                    </a:p>
                    <a:p>
                      <a:r>
                        <a:rPr lang="ru-RU" dirty="0" smtClean="0"/>
                        <a:t> конкурс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baseline="0" dirty="0" smtClean="0"/>
                        <a:t>«Познакомьтесь – это Я»; беседа с детьми </a:t>
                      </a:r>
                      <a:r>
                        <a:rPr lang="ru-RU" baseline="0" dirty="0" err="1" smtClean="0"/>
                        <a:t>подгот</a:t>
                      </a:r>
                      <a:r>
                        <a:rPr lang="ru-RU" baseline="0" dirty="0" smtClean="0"/>
                        <a:t>. групп « Моя любимая мама».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Весь персонал детского сада; родители ясельных и младших групп</a:t>
                      </a:r>
                      <a:endParaRPr lang="ru-RU" dirty="0"/>
                    </a:p>
                  </a:txBody>
                  <a:tcPr/>
                </a:tc>
              </a:tr>
              <a:tr h="958081">
                <a:tc>
                  <a:txBody>
                    <a:bodyPr/>
                    <a:lstStyle/>
                    <a:p>
                      <a:r>
                        <a:rPr lang="ru-RU" dirty="0" smtClean="0"/>
                        <a:t>Четверг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Конкурс «Мой портрет в лучах солнца»; выставка рисунка «Моя семья»(все</a:t>
                      </a:r>
                      <a:r>
                        <a:rPr lang="ru-RU" baseline="0" dirty="0" smtClean="0"/>
                        <a:t> желающие)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Родители и дети средних групп;</a:t>
                      </a:r>
                      <a:endParaRPr lang="ru-RU" dirty="0"/>
                    </a:p>
                  </a:txBody>
                  <a:tcPr/>
                </a:tc>
              </a:tr>
              <a:tr h="906122">
                <a:tc>
                  <a:txBody>
                    <a:bodyPr/>
                    <a:lstStyle/>
                    <a:p>
                      <a:r>
                        <a:rPr lang="ru-RU" dirty="0" smtClean="0"/>
                        <a:t>Пятница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Концерт «Хорошее настроение»; «Круглый стол</a:t>
                      </a:r>
                      <a:r>
                        <a:rPr lang="ru-RU" baseline="0" dirty="0" smtClean="0"/>
                        <a:t> для педагогов»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Муз. работник, воспитатели, дети всех групп; психолог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8995582" cy="108012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>
                <a:solidFill>
                  <a:srgbClr val="C00000"/>
                </a:solidFill>
              </a:rPr>
              <a:t>ПОНЕДЕЛЬНИК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«Забор психологической разгрузки для родителей»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endParaRPr lang="ru-RU" sz="4400" b="1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107504" y="1935480"/>
            <a:ext cx="8579296" cy="4389120"/>
          </a:xfrm>
        </p:spPr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9" name="Рисунок 8" descr="SAM_42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1340768"/>
            <a:ext cx="7956376" cy="508518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8702790"/>
      </p:ext>
    </p:extLst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SAM_42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88640"/>
            <a:ext cx="4104456" cy="3384376"/>
          </a:xfrm>
        </p:spPr>
      </p:pic>
      <p:pic>
        <p:nvPicPr>
          <p:cNvPr id="5" name="Рисунок 4" descr="SAM_42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6" y="1052736"/>
            <a:ext cx="4608512" cy="4797152"/>
          </a:xfrm>
          <a:prstGeom prst="rect">
            <a:avLst/>
          </a:prstGeom>
        </p:spPr>
      </p:pic>
      <p:pic>
        <p:nvPicPr>
          <p:cNvPr id="6" name="Рисунок 5" descr="stylo-feutre_21852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3861048"/>
            <a:ext cx="3378362" cy="2520280"/>
          </a:xfrm>
          <a:prstGeom prst="rect">
            <a:avLst/>
          </a:prstGeom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36759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/>
              <a:t>Психологическая акция </a:t>
            </a:r>
            <a:br>
              <a:rPr lang="ru-RU" sz="3200" b="1" dirty="0" smtClean="0"/>
            </a:br>
            <a:r>
              <a:rPr lang="ru-RU" sz="3200" b="1" dirty="0" smtClean="0"/>
              <a:t>«Радуга настроения»</a:t>
            </a:r>
            <a:endParaRPr lang="ru-RU" sz="32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772816"/>
            <a:ext cx="8784976" cy="936104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b="1" u="sng" dirty="0" smtClean="0"/>
              <a:t>Цель:  </a:t>
            </a:r>
            <a:r>
              <a:rPr lang="ru-RU" dirty="0" smtClean="0"/>
              <a:t>изучение настроения детей и взрослых в детском саду</a:t>
            </a:r>
          </a:p>
        </p:txBody>
      </p:sp>
      <p:pic>
        <p:nvPicPr>
          <p:cNvPr id="1026" name="Picture 2" descr="E:\аня\ФОТО\Работа\SAM_42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708920"/>
            <a:ext cx="5256584" cy="3744416"/>
          </a:xfrm>
          <a:prstGeom prst="rect">
            <a:avLst/>
          </a:prstGeom>
          <a:noFill/>
        </p:spPr>
      </p:pic>
      <p:pic>
        <p:nvPicPr>
          <p:cNvPr id="1027" name="Picture 3" descr="E:\аня\ФОТО\Работа\SAM_42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2492896"/>
            <a:ext cx="3384376" cy="417646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1495</TotalTime>
  <Words>1223</Words>
  <Application>Microsoft Office PowerPoint</Application>
  <PresentationFormat>Экран (4:3)</PresentationFormat>
  <Paragraphs>149</Paragraphs>
  <Slides>44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Трек</vt:lpstr>
      <vt:lpstr>Слайд 1</vt:lpstr>
      <vt:lpstr>Неделя психологии – это совокупность психологических акций, подчиненных одной теме, одной идее, которая для включенного в нее человека разворачивается как некое целостное завершенное действо.</vt:lpstr>
      <vt:lpstr>ПРИНЦИПЫ проведения  НЕДЕЛИ ПСИХОЛОГИИ:</vt:lpstr>
      <vt:lpstr>ОРГАНИЗАЦИЯ проведения  НЕДЕЛИ ПСИХОЛОГИИ:</vt:lpstr>
      <vt:lpstr>Формы проведения: </vt:lpstr>
      <vt:lpstr>Слайд 6</vt:lpstr>
      <vt:lpstr>   ПОНЕДЕЛЬНИК «Забор психологической разгрузки для родителей»   </vt:lpstr>
      <vt:lpstr>Слайд 8</vt:lpstr>
      <vt:lpstr>Психологическая акция  «Радуга настроения»</vt:lpstr>
      <vt:lpstr>Слайд 10</vt:lpstr>
      <vt:lpstr>Слайд 11</vt:lpstr>
      <vt:lpstr>Психологическая игра «Снежная королева»</vt:lpstr>
      <vt:lpstr>Слайд 13</vt:lpstr>
      <vt:lpstr>ВТОРНИК «Дерево добрых пожеланий»</vt:lpstr>
      <vt:lpstr>Слайд 15</vt:lpstr>
      <vt:lpstr>Психологическая игра « Я – Всезнайка»</vt:lpstr>
      <vt:lpstr>Слайд 17</vt:lpstr>
      <vt:lpstr>Слайд 18</vt:lpstr>
      <vt:lpstr>« Я – Всезнайка»</vt:lpstr>
      <vt:lpstr>СРЕДА пСИХологиЧЕСКАЯ ИГРА  «Волшебная почта» </vt:lpstr>
      <vt:lpstr>Слайд 21</vt:lpstr>
      <vt:lpstr>Конкурс «Познакомьтесь – это Я»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ЧЕТВЕРГ Конкурс «Мой портрет в лучах солнца»</vt:lpstr>
      <vt:lpstr>Слайд 33</vt:lpstr>
      <vt:lpstr>Слайд 34</vt:lpstr>
      <vt:lpstr>Слайд 35</vt:lpstr>
      <vt:lpstr>Слайд 36</vt:lpstr>
      <vt:lpstr>Слайд 37</vt:lpstr>
      <vt:lpstr>ПЯТНИЦА Концерт «Хорошее настроение»</vt:lpstr>
      <vt:lpstr> Подведение итогов.  Круглый стол для педагогов.</vt:lpstr>
      <vt:lpstr>Практическая часть.</vt:lpstr>
      <vt:lpstr>Толерантной личности свойственно 15 характеристик:</vt:lpstr>
      <vt:lpstr>Психологическая игра  «Радуга настроения»</vt:lpstr>
      <vt:lpstr>Слайд 43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о проведении  Недели психологии  в БОУ КМР ВО «Кирилловская средняя общеобразовательная школа»</dc:title>
  <dc:creator>Жуля</dc:creator>
  <cp:lastModifiedBy>RePack by SPecialiST</cp:lastModifiedBy>
  <cp:revision>170</cp:revision>
  <dcterms:created xsi:type="dcterms:W3CDTF">2012-11-02T12:24:32Z</dcterms:created>
  <dcterms:modified xsi:type="dcterms:W3CDTF">2015-02-09T06:54:33Z</dcterms:modified>
</cp:coreProperties>
</file>