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5" r:id="rId10"/>
    <p:sldId id="267" r:id="rId11"/>
    <p:sldId id="268" r:id="rId12"/>
    <p:sldId id="269" r:id="rId13"/>
    <p:sldId id="283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1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5" autoAdjust="0"/>
    <p:restoredTop sz="94660"/>
  </p:normalViewPr>
  <p:slideViewPr>
    <p:cSldViewPr>
      <p:cViewPr varScale="1">
        <p:scale>
          <a:sx n="64" d="100"/>
          <a:sy n="64" d="100"/>
        </p:scale>
        <p:origin x="-107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0339-B705-4256-BBB1-FEFA77F9E34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1D8-5ED2-4897-BB08-81B770E4C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0339-B705-4256-BBB1-FEFA77F9E34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1D8-5ED2-4897-BB08-81B770E4C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0339-B705-4256-BBB1-FEFA77F9E34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1D8-5ED2-4897-BB08-81B770E4C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0339-B705-4256-BBB1-FEFA77F9E34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1D8-5ED2-4897-BB08-81B770E4C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0339-B705-4256-BBB1-FEFA77F9E34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1D8-5ED2-4897-BB08-81B770E4C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0339-B705-4256-BBB1-FEFA77F9E34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1D8-5ED2-4897-BB08-81B770E4C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0339-B705-4256-BBB1-FEFA77F9E34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1D8-5ED2-4897-BB08-81B770E4C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0339-B705-4256-BBB1-FEFA77F9E34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1D8-5ED2-4897-BB08-81B770E4C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0339-B705-4256-BBB1-FEFA77F9E34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1D8-5ED2-4897-BB08-81B770E4C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0339-B705-4256-BBB1-FEFA77F9E34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1D8-5ED2-4897-BB08-81B770E4C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0339-B705-4256-BBB1-FEFA77F9E34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1D8-5ED2-4897-BB08-81B770E4C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80339-B705-4256-BBB1-FEFA77F9E34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731D8-5ED2-4897-BB08-81B770E4C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6167608"/>
          </a:xfrm>
        </p:spPr>
        <p:txBody>
          <a:bodyPr>
            <a:normAutofit/>
          </a:bodyPr>
          <a:lstStyle/>
          <a:p>
            <a:r>
              <a:rPr lang="ru-RU" b="1" dirty="0" smtClean="0"/>
              <a:t>« Формирование элементарных математических представлений  по средством дидактических игр»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rg_hi" descr="http://t3.gstatic.com/images?q=tbn:ANd9GcR5X6AAA2HYYQ3ae-nqLUUZiEp7OFZgYFqEpR_iNmdv9LDgj8knr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5"/>
            <a:ext cx="2143140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1" descr="http://t1.gstatic.com/images?q=tbn:ANd9GcQbg-eMZuY1tHDWHDC1jrhsAEqfhcaadxYl6ehSsvuIBJarEP4sQ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357166"/>
            <a:ext cx="185896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b="1" dirty="0" smtClean="0"/>
              <a:t>Играя в  такие  дидактические  игры  как: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СКОЛЬКО?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ПУТАНИЦА?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ИСПРАВЬ ОШИБКУ;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УБИРАЕМ  ЦИФРЫ;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КАКОЙ ЦИФРЫ НЕ СТАЛО?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НАЗОВИ СОСЕДЕЙ, </a:t>
            </a:r>
          </a:p>
          <a:p>
            <a:pPr>
              <a:buFontTx/>
              <a:buNone/>
            </a:pPr>
            <a:r>
              <a:rPr lang="ru-RU" b="1" dirty="0" smtClean="0"/>
              <a:t>  дети учатся свободно оперировать числами в пределах 10  и сопровождать</a:t>
            </a:r>
            <a:r>
              <a:rPr lang="ru-RU" dirty="0" smtClean="0"/>
              <a:t> </a:t>
            </a:r>
            <a:r>
              <a:rPr lang="ru-RU" b="1" dirty="0" smtClean="0"/>
              <a:t>словами свои действия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4" name="Picture 7" descr="F:\фото дет сад ЗПР\GEDC3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285860"/>
            <a:ext cx="271464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/>
              <a:t>Дидактические игры,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/>
              <a:t>такие как:  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ЗАДУМАЙ  ЧИСЛО;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ЧИСЛО,  КАК  ТЕБЯ ЗОВУТ?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СОСТАВЬ ТАБЛИЧКУ;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СОСТАВЬ ЦИФРУ;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 КТО  ПЕРВЫЙ  НАЗОВЕТ,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КОТОРОЙ ИГРУШКИ НЕ  СТАЛО?</a:t>
            </a:r>
            <a:r>
              <a:rPr lang="ru-RU" b="1" dirty="0" smtClean="0"/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/>
              <a:t>   и  многие  другие    используются  на  занятиях  в свободное время, с целью развития у детей внимания, памяти, мышления. </a:t>
            </a:r>
          </a:p>
          <a:p>
            <a:endParaRPr lang="ru-RU" dirty="0"/>
          </a:p>
        </p:txBody>
      </p:sp>
      <p:pic>
        <p:nvPicPr>
          <p:cNvPr id="1027" name="Picture 3" descr="F:\фото\100_3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785794"/>
            <a:ext cx="3071834" cy="307183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4400" b="1" dirty="0" smtClean="0"/>
              <a:t>Такое разнообразие дидактических игр, упражнений, используемых на   занятиях и в свободное</a:t>
            </a:r>
          </a:p>
          <a:p>
            <a:pPr>
              <a:spcBef>
                <a:spcPts val="0"/>
              </a:spcBef>
              <a:buNone/>
            </a:pPr>
            <a:r>
              <a:rPr lang="ru-RU" sz="4400" b="1" dirty="0" smtClean="0"/>
              <a:t>  время,  помогает  </a:t>
            </a:r>
          </a:p>
          <a:p>
            <a:pPr>
              <a:spcBef>
                <a:spcPts val="0"/>
              </a:spcBef>
              <a:buNone/>
            </a:pPr>
            <a:r>
              <a:rPr lang="ru-RU" sz="4400" b="1" dirty="0" smtClean="0"/>
              <a:t>  детям  усвоить  </a:t>
            </a:r>
          </a:p>
          <a:p>
            <a:pPr>
              <a:spcBef>
                <a:spcPts val="0"/>
              </a:spcBef>
              <a:buNone/>
            </a:pPr>
            <a:r>
              <a:rPr lang="ru-RU" sz="4400" b="1" dirty="0" smtClean="0"/>
              <a:t>  программный  </a:t>
            </a:r>
          </a:p>
          <a:p>
            <a:pPr>
              <a:spcBef>
                <a:spcPts val="0"/>
              </a:spcBef>
              <a:buNone/>
            </a:pPr>
            <a:r>
              <a:rPr lang="ru-RU" sz="4400" b="1" dirty="0" smtClean="0"/>
              <a:t>  материал.  </a:t>
            </a:r>
            <a:endParaRPr lang="ru-RU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429000"/>
            <a:ext cx="350046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фото\100_3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857232"/>
            <a:ext cx="4071966" cy="4914916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052" name="Picture 4" descr="F:\фото\100_33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5841" t="18232"/>
          <a:stretch>
            <a:fillRect/>
          </a:stretch>
        </p:blipFill>
        <p:spPr bwMode="auto">
          <a:xfrm>
            <a:off x="467544" y="820994"/>
            <a:ext cx="4032448" cy="50229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dirty="0" smtClean="0"/>
              <a:t> </a:t>
            </a:r>
            <a:r>
              <a:rPr lang="ru-RU" b="1" dirty="0" smtClean="0"/>
              <a:t>В детском саду идет знакомство детей с  днями  недели.  Для их закрепления использую разнообразные  дидактические  игры:  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НАЗОВИ  СКОРЕЕ;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 ДНИ  НЕДЕЛИ;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 НАЗОВИ  ПРОПУЩЕННОЕ  СЛОВО;      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 КРУГЛЫЙ  ГОД;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  ДВЕНАДЦАТЬ МЕСЯЦЕВ,</a:t>
            </a:r>
            <a:r>
              <a:rPr lang="ru-RU" b="1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/>
              <a:t>   которые помогают детям быстро  запомнить  название  дней недели и название месяцев, их последовательность.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Пространственные представления  детей  постоянно  расширяются  и закрепляются  в  процессе   всех   видов   деятельности.   Дети   овладевают пространственными представлениями: слева, справа,  вверху,  внизу,  впереди, сзади,  далеко, близко.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dirty="0" smtClean="0"/>
              <a:t> </a:t>
            </a:r>
            <a:r>
              <a:rPr lang="ru-RU" b="1" dirty="0" smtClean="0"/>
              <a:t>Существует множество  игр,   упражнений,   способствующих   развитию   пространственных</a:t>
            </a:r>
          </a:p>
          <a:p>
            <a:pPr>
              <a:buFontTx/>
              <a:buNone/>
            </a:pPr>
            <a:r>
              <a:rPr lang="ru-RU" b="1" dirty="0" smtClean="0"/>
              <a:t>   ориентировок у детей: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НАЙДИ  ПОХОЖУЮ;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РАСКАЖИ  ПРО  СВОЙ  УЗОР;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МАСТЕРСКАЯ КОВРОВ;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ХУДОЖНИК;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ПУТЕШЕСТВИЕ ПО КОМНАТЕ 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 </a:t>
            </a:r>
            <a:r>
              <a:rPr lang="ru-RU" b="1" dirty="0" smtClean="0"/>
              <a:t>Для закрепления знаний о  форме  геометрических  фигур  с  целью повторения материала  предлагается  детям  узнать  в  окружающих предметах форму круга, треугольника, квадрата. </a:t>
            </a:r>
          </a:p>
          <a:p>
            <a:pPr>
              <a:buFontTx/>
              <a:buNone/>
            </a:pPr>
            <a:r>
              <a:rPr lang="ru-RU" b="1" dirty="0" smtClean="0"/>
              <a:t>     С целью закрепления знаний о геометрических  фигурах в подготовительной группе проводится  игра типа </a:t>
            </a:r>
            <a:r>
              <a:rPr lang="ru-RU" b="1" dirty="0" smtClean="0">
                <a:solidFill>
                  <a:srgbClr val="CC3300"/>
                </a:solidFill>
              </a:rPr>
              <a:t>ЛОТО.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dirty="0" smtClean="0"/>
              <a:t> </a:t>
            </a:r>
            <a:r>
              <a:rPr lang="ru-RU" b="1" dirty="0" smtClean="0"/>
              <a:t>В   своей работе использую множество  дидактических  игр  и  упражнений различной степени сложности в зависимости  от  индивидуальных  способностей детей. Например, такие  игры  как:   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rgbClr val="CC3300"/>
                </a:solidFill>
              </a:rPr>
              <a:t> </a:t>
            </a:r>
            <a:r>
              <a:rPr lang="ru-RU" dirty="0" smtClean="0"/>
              <a:t>  </a:t>
            </a:r>
            <a:r>
              <a:rPr lang="ru-RU" b="1" dirty="0" smtClean="0">
                <a:solidFill>
                  <a:srgbClr val="CC3300"/>
                </a:solidFill>
              </a:rPr>
              <a:t>НАЙДИ  ТАКОЙ   ЖЕ  УЗОР;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 СЛОЖИ  КВАДРАТ;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 КАЖДУЮ ФИГУРУ НА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 СВОЕ   МЕСТО; 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 ПОДБЕРИ ПО ФОРМЕ;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 ЧУДЕСНЫЙ МЕШОЧЕК;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  КТО БОЛЬШЕ НАЗОВЕТ.</a:t>
            </a:r>
            <a:r>
              <a:rPr lang="ru-RU" dirty="0" smtClean="0">
                <a:solidFill>
                  <a:srgbClr val="CC3300"/>
                </a:solidFill>
              </a:rPr>
              <a:t> </a:t>
            </a:r>
            <a:endParaRPr lang="ru-RU" dirty="0"/>
          </a:p>
        </p:txBody>
      </p:sp>
      <p:pic>
        <p:nvPicPr>
          <p:cNvPr id="4" name="Picture 2" descr="F:\фото\100_3340.JPG"/>
          <p:cNvPicPr>
            <a:picLocks noChangeAspect="1" noChangeArrowheads="1"/>
          </p:cNvPicPr>
          <p:nvPr/>
        </p:nvPicPr>
        <p:blipFill>
          <a:blip r:embed="rId2" cstate="print"/>
          <a:srcRect l="32373"/>
          <a:stretch>
            <a:fillRect/>
          </a:stretch>
        </p:blipFill>
        <p:spPr bwMode="auto">
          <a:xfrm>
            <a:off x="5796136" y="2348880"/>
            <a:ext cx="3134722" cy="424083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   В дошкольном возрасте  начинают  формироваться  элементы логического  мышления. Игры   влияют на развитие творческих способностей  у  детей,  так  как  они оказывают действие на воображение  и  способствуют  развитию  нестандартного мышления.  Такие  игры  как: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rgbClr val="CC3300"/>
                </a:solidFill>
              </a:rPr>
              <a:t> </a:t>
            </a:r>
            <a:r>
              <a:rPr lang="ru-RU" dirty="0" smtClean="0"/>
              <a:t>   </a:t>
            </a:r>
            <a:r>
              <a:rPr lang="ru-RU" b="1" dirty="0" smtClean="0">
                <a:solidFill>
                  <a:srgbClr val="CC3300"/>
                </a:solidFill>
              </a:rPr>
              <a:t>НАЙДИ  НЕСТАНДАРТНУЮ ФИГУРУ;     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 ЧЕМ ОТЛИЧАЮТСЯ? и.т.д.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/>
              <a:t>    направлены  на тренировку мышления при выполнении действий.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Актуальность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- Математика обладает уникальным развивающим эффектом.  « Математика- царица всех наук! Она приводит в порядок ум! ». Ее изучение способствует развитию памяти, речи, воображения, эмоций; формирует настойчивость, терпение, творческий потенциал личности.</a:t>
            </a:r>
          </a:p>
          <a:p>
            <a:pPr>
              <a:buNone/>
            </a:pPr>
            <a:r>
              <a:rPr lang="ru-RU" dirty="0" smtClean="0"/>
              <a:t>   - Изучив литературу по педагогике, я пришла к выводу, что максимального эффекта при ФЭМП можно добиться, использую дидактические игры, занимательные упражнения, задачи и </a:t>
            </a:r>
          </a:p>
          <a:p>
            <a:pPr>
              <a:buNone/>
            </a:pPr>
            <a:r>
              <a:rPr lang="ru-RU" dirty="0" smtClean="0"/>
              <a:t>     развлечения .</a:t>
            </a:r>
          </a:p>
          <a:p>
            <a:pPr>
              <a:buNone/>
            </a:pPr>
            <a:r>
              <a:rPr lang="ru-RU" dirty="0" smtClean="0"/>
              <a:t>   - Поэтому, для углубленного изучения я и </a:t>
            </a:r>
          </a:p>
          <a:p>
            <a:pPr>
              <a:buNone/>
            </a:pPr>
            <a:r>
              <a:rPr lang="ru-RU" dirty="0" smtClean="0"/>
              <a:t>     выбрала </a:t>
            </a:r>
            <a:r>
              <a:rPr lang="ru-RU" b="1" u="sng" dirty="0" smtClean="0"/>
              <a:t>тему:</a:t>
            </a:r>
            <a:r>
              <a:rPr lang="ru-RU" dirty="0" smtClean="0"/>
              <a:t> </a:t>
            </a:r>
            <a:r>
              <a:rPr lang="ru-RU" b="1" dirty="0" smtClean="0"/>
              <a:t>«ФЭМП посредством  </a:t>
            </a:r>
          </a:p>
          <a:p>
            <a:pPr>
              <a:buNone/>
            </a:pPr>
            <a:r>
              <a:rPr lang="ru-RU" b="1" dirty="0" smtClean="0"/>
              <a:t>     дидактических игр»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b="1" smtClean="0"/>
              <a:t>   Особое </a:t>
            </a:r>
            <a:r>
              <a:rPr lang="ru-RU" b="1" dirty="0" smtClean="0"/>
              <a:t>место среди математических игр  занимают  игры  на  составление плоскостных изображений предметов, животных, птиц из фигур.  Детям  нравится составлять  изображение  по  образцу,  они  радуются  своим   результатам   и стремятся выполнять задания еще лучше. Для закрепления знаний,  полученных на занятиях, детям  даю домашние  задания в виде дидактических игр и упражнений. Например: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</a:t>
            </a: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CC3300"/>
                </a:solidFill>
              </a:rPr>
              <a:t>СОБЕРИ БУСЫ;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  НАЙДИ ОШИБКУ;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3300"/>
                </a:solidFill>
              </a:rPr>
              <a:t>    КАКИЕ ЦИФРЫ ПОТЕРЯЛИСЬ?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Применение дидактических игр  повышает  эффективность  педагогического процесса, кроме того, они способствуют развитию памяти,  мышления  у  детей, оказывая огромное влияние на умственное развитие ребенка.  Обучая  дошкольников в процессе игры, надо стремиться  к тому, чтобы  радость  от  игр  перешла  в радость учения.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ru-RU" b="1" dirty="0" smtClean="0"/>
              <a:t>   При таком обучении соблюдаются принципы </a:t>
            </a:r>
            <a:r>
              <a:rPr lang="ru-RU" b="1" dirty="0" err="1" smtClean="0">
                <a:solidFill>
                  <a:srgbClr val="CC3300"/>
                </a:solidFill>
              </a:rPr>
              <a:t>здоровьесберегающей</a:t>
            </a:r>
            <a:r>
              <a:rPr lang="ru-RU" b="1" dirty="0" smtClean="0">
                <a:solidFill>
                  <a:srgbClr val="CC3300"/>
                </a:solidFill>
              </a:rPr>
              <a:t> педагогики. </a:t>
            </a:r>
          </a:p>
          <a:p>
            <a:pPr>
              <a:buFontTx/>
              <a:buNone/>
            </a:pPr>
            <a:r>
              <a:rPr lang="ru-RU" b="1" dirty="0" smtClean="0"/>
              <a:t>    В первую очередь </a:t>
            </a:r>
            <a:r>
              <a:rPr lang="ru-RU" b="1" dirty="0" smtClean="0">
                <a:solidFill>
                  <a:srgbClr val="CC3300"/>
                </a:solidFill>
              </a:rPr>
              <a:t>принцип непрерывности и преемственности</a:t>
            </a:r>
            <a:r>
              <a:rPr lang="ru-RU" b="1" dirty="0" smtClean="0"/>
              <a:t>, который определяет необходимость проводить </a:t>
            </a:r>
            <a:r>
              <a:rPr lang="ru-RU" b="1" dirty="0" err="1" smtClean="0"/>
              <a:t>здоровьесберегающую</a:t>
            </a:r>
            <a:r>
              <a:rPr lang="ru-RU" b="1" dirty="0" smtClean="0"/>
              <a:t> работу не от случая к случаю, а каждый день и на каждом занятии у дошкольников.  </a:t>
            </a:r>
          </a:p>
          <a:p>
            <a:pPr>
              <a:buNone/>
            </a:pPr>
            <a:r>
              <a:rPr lang="ru-RU" b="1" dirty="0" smtClean="0"/>
              <a:t>    Соблюдается </a:t>
            </a:r>
            <a:r>
              <a:rPr lang="ru-RU" b="1" dirty="0" smtClean="0">
                <a:solidFill>
                  <a:srgbClr val="CC3300"/>
                </a:solidFill>
              </a:rPr>
              <a:t>принцип содержания и организации обучения возрастным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CC3300"/>
                </a:solidFill>
              </a:rPr>
              <a:t>особенностям</a:t>
            </a:r>
            <a:r>
              <a:rPr lang="ru-RU" b="1" dirty="0" smtClean="0"/>
              <a:t>: дидактические игры и упражнения в большей степени демонстрируют этот принцип.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CC3300"/>
                </a:solidFill>
              </a:rPr>
              <a:t>Приоритет активных методов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CC3300"/>
                </a:solidFill>
              </a:rPr>
              <a:t>обучения</a:t>
            </a:r>
            <a:r>
              <a:rPr lang="ru-RU" b="1" dirty="0" smtClean="0"/>
              <a:t>(а к ним и относятся дидактические игры и упражнения) является принципом эффективной педагогики. Эти методы результативны не только в контексте образовательного процесса, но и с точки зрения </a:t>
            </a:r>
            <a:r>
              <a:rPr lang="ru-RU" b="1" dirty="0" err="1" smtClean="0"/>
              <a:t>здоровьесбережения</a:t>
            </a:r>
            <a:r>
              <a:rPr lang="ru-RU" b="1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   </a:t>
            </a:r>
          </a:p>
          <a:p>
            <a:pPr>
              <a:buNone/>
            </a:pPr>
            <a:r>
              <a:rPr lang="ru-RU" sz="6000" dirty="0" smtClean="0"/>
              <a:t>  </a:t>
            </a:r>
          </a:p>
          <a:p>
            <a:pPr>
              <a:buNone/>
            </a:pPr>
            <a:r>
              <a:rPr lang="ru-RU" sz="6000" dirty="0" smtClean="0"/>
              <a:t>Спасибо за внимание</a:t>
            </a:r>
            <a:endParaRPr lang="ru-RU" sz="6000" dirty="0"/>
          </a:p>
        </p:txBody>
      </p:sp>
      <p:pic>
        <p:nvPicPr>
          <p:cNvPr id="4" name="Picture 6" descr="j04281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3" y="3500438"/>
            <a:ext cx="267492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Ц</a:t>
            </a:r>
            <a:r>
              <a:rPr lang="ru-RU" b="1" u="sng" dirty="0" smtClean="0"/>
              <a:t>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организовать работу по ФЭМП с детьми дошкольного возраста в соответствии с современными требованиями с использованием дидактических игр для развития памяти, внимания, воображения, логического мышления.</a:t>
            </a:r>
          </a:p>
          <a:p>
            <a:endParaRPr lang="ru-RU" dirty="0"/>
          </a:p>
        </p:txBody>
      </p:sp>
      <p:pic>
        <p:nvPicPr>
          <p:cNvPr id="4" name="Picture 7" descr="j04238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643446"/>
            <a:ext cx="1785950" cy="190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приобретение знаний о множестве, числе, величине, форме, пространстве и времени как основы математического                    развития                                                                              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широкой начальной ориентации в количественных, пространственных и временных отношениях окружающей действительности;                                 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навыков и умений в счете, вычислениях, измерении, моделировании,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общеучебных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умений;                                                                                                               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овладение математической терминологией;                                                                                        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развитие познавательных интересов и способностей, логического мышления, общее развитие ребенка                                                                                                                 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простейших графических умений и навыков;                                                  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и развитие общих приемов умственной деятельности(классификация, обобщение и т.д.)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Принципы: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1) Доступность - соотнесение содержания, характера и объёма учебного материала с уровнем развития, подготовленности детей.                                                                                </a:t>
            </a:r>
          </a:p>
          <a:p>
            <a:pPr>
              <a:buNone/>
            </a:pPr>
            <a:r>
              <a:rPr lang="ru-RU" dirty="0" smtClean="0"/>
              <a:t>    2) Непрерывность - на сегодняшнем этапе образование призвано сформировать у подрастающего поколения устойчивый интерес к постоянному пополнению своего интеллектуального багажа.                                                                                 </a:t>
            </a:r>
          </a:p>
          <a:p>
            <a:pPr>
              <a:buNone/>
            </a:pPr>
            <a:r>
              <a:rPr lang="ru-RU" dirty="0" smtClean="0"/>
              <a:t>    3) Целостность- -формирование у дошкольников целостного представления о математике.</a:t>
            </a:r>
          </a:p>
          <a:p>
            <a:pPr>
              <a:buNone/>
            </a:pPr>
            <a:r>
              <a:rPr lang="ru-RU" dirty="0" smtClean="0"/>
              <a:t>    4)Научность.</a:t>
            </a:r>
          </a:p>
          <a:p>
            <a:pPr>
              <a:buNone/>
            </a:pPr>
            <a:r>
              <a:rPr lang="ru-RU" dirty="0" smtClean="0"/>
              <a:t>    5) Системность  – этот принцип реализуется в процессе взаимосвязанного формирования представлений ребёнка о математике в различных видах деятельности и действенного отношения к окружающему миру.</a:t>
            </a:r>
          </a:p>
          <a:p>
            <a:pPr>
              <a:buNone/>
            </a:pPr>
            <a:r>
              <a:rPr lang="ru-RU" dirty="0" smtClean="0"/>
              <a:t>    6) Преемственность - обучение продолжается в начальной школе.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Методы и приемы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ru-RU" dirty="0" smtClean="0"/>
              <a:t>элементарный анализ (установление причинно-следственных связей) ;</a:t>
            </a:r>
          </a:p>
          <a:p>
            <a:pPr>
              <a:buFontTx/>
              <a:buChar char="-"/>
            </a:pPr>
            <a:r>
              <a:rPr lang="ru-RU" dirty="0" smtClean="0"/>
              <a:t> сравнение;</a:t>
            </a:r>
          </a:p>
          <a:p>
            <a:pPr>
              <a:buFontTx/>
              <a:buChar char="-"/>
            </a:pPr>
            <a:r>
              <a:rPr lang="ru-RU" dirty="0" smtClean="0"/>
              <a:t>метод моделирования и конструирования</a:t>
            </a:r>
          </a:p>
          <a:p>
            <a:pPr>
              <a:buFontTx/>
              <a:buChar char="-"/>
            </a:pPr>
            <a:r>
              <a:rPr lang="ru-RU" dirty="0" smtClean="0"/>
              <a:t> решение логических задач;</a:t>
            </a:r>
          </a:p>
          <a:p>
            <a:pPr>
              <a:buNone/>
            </a:pPr>
            <a:r>
              <a:rPr lang="ru-RU" dirty="0" smtClean="0"/>
              <a:t>-    экспериментирование и опыты</a:t>
            </a:r>
          </a:p>
          <a:p>
            <a:pPr>
              <a:buFontTx/>
              <a:buChar char="-"/>
            </a:pPr>
            <a:r>
              <a:rPr lang="ru-RU" dirty="0" smtClean="0"/>
              <a:t> информационно коммуникативные технологии</a:t>
            </a:r>
          </a:p>
          <a:p>
            <a:pPr>
              <a:buNone/>
            </a:pPr>
            <a:r>
              <a:rPr lang="ru-RU" dirty="0" smtClean="0"/>
              <a:t>-    </a:t>
            </a:r>
            <a:r>
              <a:rPr lang="ru-RU" dirty="0" err="1" smtClean="0"/>
              <a:t>здоровьесберегающие</a:t>
            </a:r>
            <a:r>
              <a:rPr lang="ru-RU" dirty="0" smtClean="0"/>
              <a:t> технологии ( </a:t>
            </a:r>
            <a:r>
              <a:rPr lang="ru-RU" dirty="0" err="1" smtClean="0"/>
              <a:t>физминутки</a:t>
            </a:r>
            <a:r>
              <a:rPr lang="ru-RU" dirty="0" smtClean="0"/>
              <a:t>, динамические паузы, </a:t>
            </a:r>
            <a:r>
              <a:rPr lang="ru-RU" dirty="0" err="1" smtClean="0"/>
              <a:t>психогимнастики</a:t>
            </a:r>
            <a:r>
              <a:rPr lang="ru-RU" dirty="0" smtClean="0"/>
              <a:t>, пальчиковые гимнастики в соответствии с тематикой)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   Формы образовательной деятельности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-   организованная образовательная деятельность (фантазийные путешествия, игровая экспедиция,; интеллектуальный марафон, викторина; КВН, презентация, тематический досуг)</a:t>
            </a:r>
          </a:p>
          <a:p>
            <a:pPr>
              <a:buNone/>
            </a:pPr>
            <a:r>
              <a:rPr lang="ru-RU" dirty="0" smtClean="0"/>
              <a:t>-    демонстрационные опыты;</a:t>
            </a:r>
          </a:p>
          <a:p>
            <a:pPr>
              <a:buNone/>
            </a:pPr>
            <a:r>
              <a:rPr lang="ru-RU" dirty="0" smtClean="0"/>
              <a:t>-   театрализация с математическим содержанием;</a:t>
            </a:r>
          </a:p>
          <a:p>
            <a:pPr>
              <a:buNone/>
            </a:pPr>
            <a:r>
              <a:rPr lang="ru-RU" dirty="0" smtClean="0"/>
              <a:t>-   обучение в повседневных бытовых ситуациях;</a:t>
            </a:r>
          </a:p>
          <a:p>
            <a:pPr>
              <a:buFontTx/>
              <a:buChar char="-"/>
            </a:pPr>
            <a:r>
              <a:rPr lang="ru-RU" dirty="0" smtClean="0"/>
              <a:t>беседы;</a:t>
            </a:r>
          </a:p>
          <a:p>
            <a:pPr>
              <a:buFontTx/>
              <a:buChar char="-"/>
            </a:pPr>
            <a:r>
              <a:rPr lang="ru-RU" dirty="0"/>
              <a:t>  самостоятельная деятельность в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развивающей среде.</a:t>
            </a:r>
            <a:endParaRPr lang="ru-RU" dirty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C:\Users\Пользователь\Desktop\картинки к цифрограду\81739154_4663906_0_50979_d8396f5a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572008"/>
            <a:ext cx="22145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Пользователь\Desktop\картинки к цифрограду\81739146_4663906_0_5097a_f8b8f46a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285728"/>
            <a:ext cx="164307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b="1" dirty="0" smtClean="0"/>
              <a:t>   Без  игры  нет  и   не   может   быть   полноценного  умственного развития. Игра  –  это  огромное  светлое окно, через которое в духовный мир ребенка  вливается живительный поток представлений, понятий. Игра –  это искра,     зажигающая огонек  пытливости  и  любознательности. 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 smtClean="0"/>
              <a:t>                                              В.А. Сухомлинский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42889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Дидактические игры по формированию математических представлений можно разделить на следующие группы: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1</a:t>
            </a:r>
            <a:r>
              <a:rPr lang="ru-RU" dirty="0"/>
              <a:t>. Игры с цифрами и числами</a:t>
            </a:r>
          </a:p>
          <a:p>
            <a:pPr>
              <a:buNone/>
            </a:pPr>
            <a:r>
              <a:rPr lang="ru-RU" dirty="0" smtClean="0"/>
              <a:t>    2</a:t>
            </a:r>
            <a:r>
              <a:rPr lang="ru-RU" dirty="0"/>
              <a:t>. Игры путешествия во времени</a:t>
            </a:r>
          </a:p>
          <a:p>
            <a:pPr>
              <a:buNone/>
            </a:pPr>
            <a:r>
              <a:rPr lang="ru-RU" dirty="0" smtClean="0"/>
              <a:t>    3</a:t>
            </a:r>
            <a:r>
              <a:rPr lang="ru-RU" dirty="0"/>
              <a:t>. Игры на ориентировку в пространстве</a:t>
            </a:r>
          </a:p>
          <a:p>
            <a:pPr>
              <a:buNone/>
            </a:pPr>
            <a:r>
              <a:rPr lang="ru-RU" dirty="0" smtClean="0"/>
              <a:t>    4</a:t>
            </a:r>
            <a:r>
              <a:rPr lang="ru-RU" dirty="0"/>
              <a:t>. Игры с геометрическими фигурами</a:t>
            </a:r>
          </a:p>
          <a:p>
            <a:pPr>
              <a:buNone/>
            </a:pPr>
            <a:r>
              <a:rPr lang="ru-RU" dirty="0" smtClean="0"/>
              <a:t>    5</a:t>
            </a:r>
            <a:r>
              <a:rPr lang="ru-RU" dirty="0"/>
              <a:t>. Игры на логическое мышление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894</Words>
  <Application>Microsoft Office PowerPoint</Application>
  <PresentationFormat>Экран (4:3)</PresentationFormat>
  <Paragraphs>113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« Формирование элементарных математических представлений  по средством дидактических игр» </vt:lpstr>
      <vt:lpstr>Актуальность </vt:lpstr>
      <vt:lpstr>Цель:</vt:lpstr>
      <vt:lpstr>Задачи:</vt:lpstr>
      <vt:lpstr>Принципы: </vt:lpstr>
      <vt:lpstr>Методы и приемы</vt:lpstr>
      <vt:lpstr>      Формы образовательной деятельности</vt:lpstr>
      <vt:lpstr>Игра</vt:lpstr>
      <vt:lpstr> Дидактические игры по формированию математических представлений можно разделить на следующие группы: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 Формирование элементарных математических представлений  посредством дидактических игр»</dc:title>
  <dc:creator>User</dc:creator>
  <cp:lastModifiedBy>Future</cp:lastModifiedBy>
  <cp:revision>17</cp:revision>
  <dcterms:created xsi:type="dcterms:W3CDTF">2015-11-11T12:02:49Z</dcterms:created>
  <dcterms:modified xsi:type="dcterms:W3CDTF">2025-04-28T18:59:53Z</dcterms:modified>
</cp:coreProperties>
</file>