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71" r:id="rId3"/>
    <p:sldId id="272" r:id="rId4"/>
    <p:sldId id="257" r:id="rId5"/>
    <p:sldId id="258" r:id="rId6"/>
    <p:sldId id="273" r:id="rId7"/>
    <p:sldId id="281" r:id="rId8"/>
    <p:sldId id="283" r:id="rId9"/>
    <p:sldId id="279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  <a:srgbClr val="00CC66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-1522" y="-58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745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334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663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8248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122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83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365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5545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11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122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A987B-CBF6-4CA2-BD52-36C0771908E1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5851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A987B-CBF6-4CA2-BD52-36C0771908E1}" type="datetimeFigureOut">
              <a:rPr lang="ru-RU" smtClean="0"/>
              <a:t>18.10.2022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F6904-9D06-49E6-BD31-3BDA8B6584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595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gif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1.gif"/><Relationship Id="rId5" Type="http://schemas.openxmlformats.org/officeDocument/2006/relationships/image" Target="../media/image10.pn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gif"/><Relationship Id="rId5" Type="http://schemas.openxmlformats.org/officeDocument/2006/relationships/image" Target="../media/image12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gif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n.net/uploads/posts/2021-01/1610818009_16-p-foni-dlya-prezentatsii-igrushek-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57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98864" y="465608"/>
            <a:ext cx="739140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Артикуляционная гимнастик</a:t>
            </a:r>
            <a:r>
              <a:rPr lang="ru-RU" sz="6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</a:t>
            </a:r>
            <a:endParaRPr lang="ru-RU" sz="66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382495" y="2659559"/>
            <a:ext cx="762413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Лексическая тема: «Игрушки»</a:t>
            </a:r>
            <a:endParaRPr lang="ru-RU" sz="54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70C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65731" y="3441700"/>
            <a:ext cx="308180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Выполнила:</a:t>
            </a:r>
          </a:p>
          <a:p>
            <a:r>
              <a:rPr lang="ru-RU" sz="24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учитель-логопед ВКК</a:t>
            </a:r>
          </a:p>
          <a:p>
            <a:r>
              <a:rPr lang="ru-RU" sz="24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Шуваева Е.А.</a:t>
            </a:r>
            <a:endParaRPr lang="ru-RU" sz="32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70C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6015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romashka53.ru/wp-content/uploads/2020/06/%D0%A0%D0%B8%D1%81%D1%83%D0%BD%D0%BE%D0%BA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https://kartinkin.net/uploads/posts/2021-01/1610818004_17-p-foni-dlya-prezentatsii-igrushek-2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967463" y="17897"/>
            <a:ext cx="5141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omic Sans MS" panose="030F0702030302020204" pitchFamily="66" charset="0"/>
              </a:rPr>
              <a:t>(По слогам, широко открывая рот, несколько раз подряд произнести слово «</a:t>
            </a:r>
            <a:r>
              <a:rPr lang="ru-RU" sz="2000" b="1" dirty="0" err="1">
                <a:latin typeface="Comic Sans MS" panose="030F0702030302020204" pitchFamily="66" charset="0"/>
              </a:rPr>
              <a:t>ма-ма</a:t>
            </a:r>
            <a:r>
              <a:rPr lang="ru-RU" sz="2000" b="1" dirty="0">
                <a:latin typeface="Comic Sans MS" panose="030F0702030302020204" pitchFamily="66" charset="0"/>
              </a:rPr>
              <a:t>».)</a:t>
            </a:r>
          </a:p>
        </p:txBody>
      </p:sp>
      <p:pic>
        <p:nvPicPr>
          <p:cNvPr id="7" name="2._loshadka_gribok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481.31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975" y="5445125"/>
            <a:ext cx="487363" cy="4873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59860" y="171786"/>
            <a:ext cx="3741195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«Куколка»</a:t>
            </a:r>
            <a:endParaRPr lang="ru-RU" sz="4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2" name="Picture 4" descr="https://img0.liveinternet.ru/images/attach/c/7/98/18/98018602_large_Kukolkatancuet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571" y="1033558"/>
            <a:ext cx="2644029" cy="498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94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Неизвестен - Зайчики. Музыка для артикуляционной гимнастики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01.22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131" y="6355555"/>
            <a:ext cx="487363" cy="487363"/>
          </a:xfrm>
          <a:prstGeom prst="rect">
            <a:avLst/>
          </a:prstGeom>
        </p:spPr>
      </p:pic>
      <p:pic>
        <p:nvPicPr>
          <p:cNvPr id="3076" name="Picture 4" descr="https://catherineasquithgallery.com/uploads/posts/2021-03/1614851422_161-p-foni-dlya-oformleniya-rabot-17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41" y="15082"/>
            <a:ext cx="12225839" cy="684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.yapx.cc/QY4VE.gif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828" y="477553"/>
            <a:ext cx="9080500" cy="587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7913108" y="547216"/>
            <a:ext cx="30944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«Буратино»</a:t>
            </a:r>
            <a:endParaRPr lang="ru-RU" sz="4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04106" y="439494"/>
            <a:ext cx="56007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Буратино улыбается,</a:t>
            </a:r>
          </a:p>
          <a:p>
            <a:r>
              <a:rPr lang="ru-RU" dirty="0" smtClean="0">
                <a:latin typeface="Comic Sans MS" panose="030F0702030302020204" pitchFamily="66" charset="0"/>
              </a:rPr>
              <a:t>Даже </a:t>
            </a:r>
            <a:r>
              <a:rPr lang="ru-RU" dirty="0">
                <a:latin typeface="Comic Sans MS" panose="030F0702030302020204" pitchFamily="66" charset="0"/>
              </a:rPr>
              <a:t>если удивляется,</a:t>
            </a:r>
          </a:p>
          <a:p>
            <a:r>
              <a:rPr lang="ru-RU" dirty="0" smtClean="0">
                <a:latin typeface="Comic Sans MS" panose="030F0702030302020204" pitchFamily="66" charset="0"/>
              </a:rPr>
              <a:t>А </a:t>
            </a:r>
            <a:r>
              <a:rPr lang="ru-RU" dirty="0">
                <a:latin typeface="Comic Sans MS" panose="030F0702030302020204" pitchFamily="66" charset="0"/>
              </a:rPr>
              <a:t>улыбка до ушей,</a:t>
            </a:r>
          </a:p>
          <a:p>
            <a:r>
              <a:rPr lang="ru-RU" dirty="0" smtClean="0">
                <a:latin typeface="Comic Sans MS" panose="030F0702030302020204" pitchFamily="66" charset="0"/>
              </a:rPr>
              <a:t>Хоть </a:t>
            </a:r>
            <a:r>
              <a:rPr lang="ru-RU" dirty="0">
                <a:latin typeface="Comic Sans MS" panose="030F0702030302020204" pitchFamily="66" charset="0"/>
              </a:rPr>
              <a:t>завязочки пришей</a:t>
            </a:r>
            <a:r>
              <a:rPr lang="ru-RU" dirty="0" smtClean="0">
                <a:latin typeface="Comic Sans MS" panose="030F0702030302020204" pitchFamily="66" charset="0"/>
              </a:rPr>
              <a:t>.</a:t>
            </a:r>
          </a:p>
          <a:p>
            <a:r>
              <a:rPr lang="ru-RU" dirty="0" smtClean="0">
                <a:latin typeface="Comic Sans MS" panose="030F0702030302020204" pitchFamily="66" charset="0"/>
              </a:rPr>
              <a:t>(</a:t>
            </a:r>
            <a:r>
              <a:rPr lang="ru-RU" dirty="0">
                <a:latin typeface="Comic Sans MS" panose="030F0702030302020204" pitchFamily="66" charset="0"/>
              </a:rPr>
              <a:t>Широко улыбнуться, обнажив </a:t>
            </a:r>
            <a:endParaRPr lang="ru-RU" dirty="0" smtClean="0">
              <a:latin typeface="Comic Sans MS" panose="030F0702030302020204" pitchFamily="66" charset="0"/>
            </a:endParaRPr>
          </a:p>
          <a:p>
            <a:r>
              <a:rPr lang="ru-RU" dirty="0" smtClean="0">
                <a:latin typeface="Comic Sans MS" panose="030F0702030302020204" pitchFamily="66" charset="0"/>
              </a:rPr>
              <a:t>два ряда </a:t>
            </a:r>
            <a:r>
              <a:rPr lang="ru-RU" dirty="0">
                <a:latin typeface="Comic Sans MS" panose="030F0702030302020204" pitchFamily="66" charset="0"/>
              </a:rPr>
              <a:t>сжатых зубов</a:t>
            </a:r>
            <a:r>
              <a:rPr lang="ru-RU" dirty="0" smtClean="0">
                <a:latin typeface="Comic Sans MS" panose="030F0702030302020204" pitchFamily="66" charset="0"/>
              </a:rPr>
              <a:t>.)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676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tatic.vecteezy.com/system/resources/previews/000/367/673/large_2x/vector-paper-template-with-toys-in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46"/>
            <a:ext cx="12192000" cy="689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797800" y="608308"/>
            <a:ext cx="3429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Вот воздушные шары.</a:t>
            </a:r>
            <a:endParaRPr lang="ru-RU" sz="2000" dirty="0"/>
          </a:p>
          <a:p>
            <a:r>
              <a:rPr lang="ru-RU" sz="2000" b="1" dirty="0"/>
              <a:t>Шары большие, надувные.</a:t>
            </a:r>
            <a:endParaRPr lang="ru-RU" sz="2000" dirty="0"/>
          </a:p>
          <a:p>
            <a:r>
              <a:rPr lang="ru-RU" sz="2000" b="1" dirty="0"/>
              <a:t>Вот такие…</a:t>
            </a:r>
            <a:endParaRPr lang="ru-RU" sz="2000" dirty="0"/>
          </a:p>
          <a:p>
            <a:r>
              <a:rPr lang="ru-RU" sz="2000" i="1" dirty="0"/>
              <a:t>Надуть щеки и подержать их так несколько секунд.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97799" y="608308"/>
            <a:ext cx="22846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</a:rPr>
              <a:t>«Шары»</a:t>
            </a:r>
            <a:endParaRPr lang="ru-RU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</a:endParaRPr>
          </a:p>
        </p:txBody>
      </p:sp>
      <p:sp>
        <p:nvSpPr>
          <p:cNvPr id="8" name="AutoShape 6" descr="http://romashka53.ru/wp-content/uploads/2020/06/%D0%A0%D0%B8%D1%81%D1%83%D0%BD%D0%BE%D0%BA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Мелодия 1 - Для дыхательной и артикуляционной гимнастики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975" y="6057900"/>
            <a:ext cx="487363" cy="487363"/>
          </a:xfrm>
          <a:prstGeom prst="rect">
            <a:avLst/>
          </a:prstGeom>
        </p:spPr>
      </p:pic>
      <p:sp>
        <p:nvSpPr>
          <p:cNvPr id="2" name="AutoShape 4" descr="https://sunveter.ru/uploads/posts/2021-07/1626888305_ball3.gi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s://sunveter.ru/uploads/posts/2021-07/1626888305_ball3.gif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8" descr="https://sunveter.ru/uploads/posts/2021-07/1626888305_ball3.gif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10" descr="https://sunveter.ru/uploads/posts/2021-07/1626888305_ball3.gif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" name="AutoShape 12" descr="https://sunveter.ru/uploads/posts/2021-07/1626887964_ball1.gif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14" descr="https://sunveter.ru/uploads/posts/2021-07/1626887964_ball1.gif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16" descr="Анимация gif."/>
          <p:cNvSpPr>
            <a:spLocks noChangeAspect="1" noChangeArrowheads="1"/>
          </p:cNvSpPr>
          <p:nvPr/>
        </p:nvSpPr>
        <p:spPr bwMode="auto">
          <a:xfrm>
            <a:off x="1222375" y="922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18" descr="Анимация gif."/>
          <p:cNvSpPr>
            <a:spLocks noChangeAspect="1" noChangeArrowheads="1"/>
          </p:cNvSpPr>
          <p:nvPr/>
        </p:nvSpPr>
        <p:spPr bwMode="auto">
          <a:xfrm>
            <a:off x="1374775" y="1074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16" name="Picture 20" descr="https://thumbs.gfycat.com/LameOrderlyHoneybadger-size_restricted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-397173"/>
            <a:ext cx="7620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70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static.vecteezy.com/system/resources/previews/000/367/673/large_2x/vector-paper-template-with-toys-in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346"/>
            <a:ext cx="12192000" cy="689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8311340" y="-775"/>
            <a:ext cx="3880660" cy="1402568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362140" y="78353"/>
            <a:ext cx="388066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Шарик лопнул: «Ой-ой-ой!»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Стал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совсем-совсем худой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!</a:t>
            </a:r>
          </a:p>
          <a:p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(Надуть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щеки, а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затем втянуть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щеки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внутрь)</a:t>
            </a:r>
            <a:endParaRPr lang="ru-RU" sz="2000" dirty="0">
              <a:solidFill>
                <a:schemeClr val="accent1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50969" y="78353"/>
            <a:ext cx="435670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«Шарик лопнул»</a:t>
            </a:r>
            <a:endParaRPr lang="ru-RU" sz="4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3" name="Muzyka_dlya_detskoj_zaryadki_-_...._(Gybka.com)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0815.50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325" y="6092825"/>
            <a:ext cx="487363" cy="487363"/>
          </a:xfrm>
          <a:prstGeom prst="rect">
            <a:avLst/>
          </a:prstGeom>
        </p:spPr>
      </p:pic>
      <p:pic>
        <p:nvPicPr>
          <p:cNvPr id="2" name="Picture 2" descr="https://i.gifer.com/Ba9R.gif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121" y="463073"/>
            <a:ext cx="6357479" cy="4790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51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7937"/>
            <a:ext cx="37718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33CC33"/>
                </a:solidFill>
                <a:latin typeface="Comic Sans MS" panose="030F0702030302020204" pitchFamily="66" charset="0"/>
              </a:rPr>
              <a:t>Цок-цок —</a:t>
            </a:r>
          </a:p>
          <a:p>
            <a:r>
              <a:rPr lang="ru-RU" b="1" dirty="0">
                <a:solidFill>
                  <a:srgbClr val="33CC33"/>
                </a:solidFill>
                <a:latin typeface="Comic Sans MS" panose="030F0702030302020204" pitchFamily="66" charset="0"/>
              </a:rPr>
              <a:t>Цокают копытца,</a:t>
            </a:r>
          </a:p>
          <a:p>
            <a:r>
              <a:rPr lang="ru-RU" b="1" dirty="0">
                <a:solidFill>
                  <a:srgbClr val="33CC33"/>
                </a:solidFill>
                <a:latin typeface="Comic Sans MS" panose="030F0702030302020204" pitchFamily="66" charset="0"/>
              </a:rPr>
              <a:t>Цок-цок —</a:t>
            </a:r>
          </a:p>
          <a:p>
            <a:r>
              <a:rPr lang="ru-RU" b="1" dirty="0">
                <a:solidFill>
                  <a:srgbClr val="33CC33"/>
                </a:solidFill>
                <a:latin typeface="Comic Sans MS" panose="030F0702030302020204" pitchFamily="66" charset="0"/>
              </a:rPr>
              <a:t>По паркету всадник мчится.</a:t>
            </a:r>
          </a:p>
          <a:p>
            <a:r>
              <a:rPr lang="ru-RU" b="1" dirty="0">
                <a:solidFill>
                  <a:srgbClr val="33CC33"/>
                </a:solidFill>
                <a:latin typeface="Comic Sans MS" panose="030F0702030302020204" pitchFamily="66" charset="0"/>
              </a:rPr>
              <a:t>Цокать языком в разном темпе, то быстрее, то медленнее, а затем произнести губами: «Тпру».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575778" y="0"/>
            <a:ext cx="304044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«Лошадка»</a:t>
            </a:r>
            <a:endParaRPr lang="ru-RU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AutoShape 2" descr="https://cosmetics-eco.com/wp-content/uploads/2019/11/priroda-travka-nebo-oblaka-nature-grass-sky-cloud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Алёна Игнатенко - Артикуляционная гимнастика_(AndroSound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7975" y="6042818"/>
            <a:ext cx="487363" cy="487363"/>
          </a:xfrm>
          <a:prstGeom prst="rect">
            <a:avLst/>
          </a:prstGeom>
        </p:spPr>
      </p:pic>
      <p:pic>
        <p:nvPicPr>
          <p:cNvPr id="6150" name="Picture 6" descr="https://phonoteka.org/uploads/posts/2021-05/1621866736_24-phonoteka_org-p-fon-dlya-reklami-detskikh-igrushek-3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4" y="7936"/>
            <a:ext cx="12175596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.pinimg.com/originals/fd/8e/ac/fd8eac69f587f456449b63c381039a82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895" y="384720"/>
            <a:ext cx="5165725" cy="709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659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9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cdn.dribbble.com/users/488520/screenshots/3361152/media/2bf8ae8708474fd9286508a84a85cb0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6"/>
            <a:ext cx="12192000" cy="688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http://romashka53.ru/wp-content/uploads/2020/06/%D0%A0%D0%B8%D1%81%D1%83%D0%BD%D0%BE%D0%BA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050732" y="7937"/>
            <a:ext cx="51412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omic Sans MS" panose="030F0702030302020204" pitchFamily="66" charset="0"/>
              </a:rPr>
              <a:t>(Широко </a:t>
            </a:r>
            <a:r>
              <a:rPr lang="ru-RU" sz="2000" b="1" dirty="0">
                <a:latin typeface="Comic Sans MS" panose="030F0702030302020204" pitchFamily="66" charset="0"/>
              </a:rPr>
              <a:t>открыть рот и несколько раз подряд облизать губы заостренным кончиком языка по </a:t>
            </a:r>
            <a:r>
              <a:rPr lang="ru-RU" sz="2000" b="1" dirty="0" smtClean="0">
                <a:latin typeface="Comic Sans MS" panose="030F0702030302020204" pitchFamily="66" charset="0"/>
              </a:rPr>
              <a:t>кругу)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7" name="2._loshadka_gribok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3481.311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975" y="5445125"/>
            <a:ext cx="487363" cy="48736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868" y="7937"/>
            <a:ext cx="2057400" cy="70788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«Юла»</a:t>
            </a:r>
            <a:endParaRPr lang="ru-RU" sz="40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868" y="1019848"/>
            <a:ext cx="33423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omic Sans MS" panose="030F0702030302020204" pitchFamily="66" charset="0"/>
              </a:rPr>
              <a:t>Видишь</a:t>
            </a:r>
            <a:r>
              <a:rPr lang="ru-RU" sz="2000" b="1" dirty="0">
                <a:latin typeface="Comic Sans MS" panose="030F0702030302020204" pitchFamily="66" charset="0"/>
              </a:rPr>
              <a:t>, рядом на полу</a:t>
            </a:r>
          </a:p>
          <a:p>
            <a:r>
              <a:rPr lang="ru-RU" sz="2000" b="1" dirty="0" smtClean="0">
                <a:latin typeface="Comic Sans MS" panose="030F0702030302020204" pitchFamily="66" charset="0"/>
              </a:rPr>
              <a:t>Музыкальную </a:t>
            </a:r>
            <a:r>
              <a:rPr lang="ru-RU" sz="2000" b="1" dirty="0">
                <a:latin typeface="Comic Sans MS" panose="030F0702030302020204" pitchFamily="66" charset="0"/>
              </a:rPr>
              <a:t>юлу?</a:t>
            </a:r>
          </a:p>
          <a:p>
            <a:r>
              <a:rPr lang="ru-RU" sz="2000" b="1" dirty="0" smtClean="0">
                <a:latin typeface="Comic Sans MS" panose="030F0702030302020204" pitchFamily="66" charset="0"/>
              </a:rPr>
              <a:t>Юла </a:t>
            </a:r>
            <a:r>
              <a:rPr lang="ru-RU" sz="2000" b="1" dirty="0">
                <a:latin typeface="Comic Sans MS" panose="030F0702030302020204" pitchFamily="66" charset="0"/>
              </a:rPr>
              <a:t>пляшет и поет,</a:t>
            </a:r>
          </a:p>
          <a:p>
            <a:r>
              <a:rPr lang="ru-RU" sz="2000" b="1" dirty="0" smtClean="0">
                <a:latin typeface="Comic Sans MS" panose="030F0702030302020204" pitchFamily="66" charset="0"/>
              </a:rPr>
              <a:t>После </a:t>
            </a:r>
            <a:r>
              <a:rPr lang="ru-RU" sz="2000" b="1" dirty="0">
                <a:latin typeface="Comic Sans MS" panose="030F0702030302020204" pitchFamily="66" charset="0"/>
              </a:rPr>
              <a:t>на бок упадет. </a:t>
            </a:r>
            <a:endParaRPr lang="ru-RU" sz="2000" b="1" dirty="0" smtClean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25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7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Неизвестен - Зайчики. Музыка для артикуляционной гимнастики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501.22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131" y="6355555"/>
            <a:ext cx="487363" cy="487363"/>
          </a:xfrm>
          <a:prstGeom prst="rect">
            <a:avLst/>
          </a:prstGeom>
        </p:spPr>
      </p:pic>
      <p:pic>
        <p:nvPicPr>
          <p:cNvPr id="3076" name="Picture 4" descr="https://catherineasquithgallery.com/uploads/posts/2021-03/1614851422_161-p-foni-dlya-oformleniya-rabot-177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841" y="15082"/>
            <a:ext cx="12225839" cy="684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725591" y="535632"/>
            <a:ext cx="25362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«Часики»</a:t>
            </a:r>
            <a:endParaRPr lang="ru-RU" sz="4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2" name="Picture 2" descr="https://i.pinimg.com/originals/cc/e4/36/cce4363897171f2e6c802e5d95d3ee50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352" y="526579"/>
            <a:ext cx="3851662" cy="581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0" y="15082"/>
            <a:ext cx="3136900" cy="17121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>
                <a:latin typeface="Comic Sans MS" panose="030F0702030302020204" pitchFamily="66" charset="0"/>
              </a:rPr>
              <a:t>А часы идут, идут…</a:t>
            </a:r>
          </a:p>
          <a:p>
            <a:r>
              <a:rPr lang="ru-RU" dirty="0">
                <a:latin typeface="Comic Sans MS" panose="030F0702030302020204" pitchFamily="66" charset="0"/>
              </a:rPr>
              <a:t>Только с места не сойдут.</a:t>
            </a:r>
          </a:p>
          <a:p>
            <a:r>
              <a:rPr lang="ru-RU" dirty="0">
                <a:latin typeface="Comic Sans MS" panose="030F0702030302020204" pitchFamily="66" charset="0"/>
              </a:rPr>
              <a:t>Лишь маятник спешит всегда:</a:t>
            </a:r>
          </a:p>
          <a:p>
            <a:r>
              <a:rPr lang="ru-RU" dirty="0">
                <a:latin typeface="Comic Sans MS" panose="030F0702030302020204" pitchFamily="66" charset="0"/>
              </a:rPr>
              <a:t>Туда-сюда, туда-сюда.</a:t>
            </a:r>
          </a:p>
        </p:txBody>
      </p:sp>
    </p:spTree>
    <p:extLst>
      <p:ext uri="{BB962C8B-B14F-4D97-AF65-F5344CB8AC3E}">
        <p14:creationId xmlns:p14="http://schemas.microsoft.com/office/powerpoint/2010/main" val="126999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artinkin.net/uploads/posts/2021-01/1610818009_16-p-foni-dlya-prezentatsii-igrushek-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571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05100" y="1423025"/>
            <a:ext cx="71755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800" b="1" cap="none" spc="0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Молодцы!!!</a:t>
            </a:r>
            <a:endParaRPr lang="ru-RU" sz="7200" b="1" cap="none" spc="0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0748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209</Words>
  <Application>Microsoft Office PowerPoint</Application>
  <PresentationFormat>Произвольный</PresentationFormat>
  <Paragraphs>41</Paragraphs>
  <Slides>9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YaPes</dc:creator>
  <cp:lastModifiedBy>Пользователь</cp:lastModifiedBy>
  <cp:revision>44</cp:revision>
  <dcterms:created xsi:type="dcterms:W3CDTF">2020-04-04T15:01:02Z</dcterms:created>
  <dcterms:modified xsi:type="dcterms:W3CDTF">2022-10-18T14:35:45Z</dcterms:modified>
</cp:coreProperties>
</file>