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7" r:id="rId2"/>
    <p:sldId id="290" r:id="rId3"/>
    <p:sldId id="289" r:id="rId4"/>
    <p:sldId id="291" r:id="rId5"/>
    <p:sldId id="292" r:id="rId6"/>
    <p:sldId id="293" r:id="rId7"/>
    <p:sldId id="288" r:id="rId8"/>
    <p:sldId id="287" r:id="rId9"/>
    <p:sldId id="286" r:id="rId10"/>
    <p:sldId id="285" r:id="rId11"/>
    <p:sldId id="284" r:id="rId12"/>
    <p:sldId id="283" r:id="rId13"/>
    <p:sldId id="282" r:id="rId14"/>
    <p:sldId id="281" r:id="rId15"/>
    <p:sldId id="280" r:id="rId16"/>
    <p:sldId id="299" r:id="rId17"/>
    <p:sldId id="294" r:id="rId18"/>
    <p:sldId id="279" r:id="rId19"/>
    <p:sldId id="295" r:id="rId20"/>
    <p:sldId id="278" r:id="rId21"/>
    <p:sldId id="298" r:id="rId22"/>
    <p:sldId id="296" r:id="rId23"/>
    <p:sldId id="301" r:id="rId24"/>
    <p:sldId id="302" r:id="rId25"/>
    <p:sldId id="304" r:id="rId26"/>
    <p:sldId id="303" r:id="rId27"/>
    <p:sldId id="297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7ECFF"/>
    <a:srgbClr val="A4CA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008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A96-403B-404A-83BC-659F05A7895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483A-208B-46C1-A77A-D4481B3DF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03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A96-403B-404A-83BC-659F05A7895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483A-208B-46C1-A77A-D4481B3DF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50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A96-403B-404A-83BC-659F05A7895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483A-208B-46C1-A77A-D4481B3DF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28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A96-403B-404A-83BC-659F05A7895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483A-208B-46C1-A77A-D4481B3DF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94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A96-403B-404A-83BC-659F05A7895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483A-208B-46C1-A77A-D4481B3DF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45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A96-403B-404A-83BC-659F05A7895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483A-208B-46C1-A77A-D4481B3DF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72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A96-403B-404A-83BC-659F05A7895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483A-208B-46C1-A77A-D4481B3DF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29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A96-403B-404A-83BC-659F05A7895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483A-208B-46C1-A77A-D4481B3DF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03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A96-403B-404A-83BC-659F05A7895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483A-208B-46C1-A77A-D4481B3DF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60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A96-403B-404A-83BC-659F05A7895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483A-208B-46C1-A77A-D4481B3DF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21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A96-403B-404A-83BC-659F05A7895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483A-208B-46C1-A77A-D4481B3DF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40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BA96-403B-404A-83BC-659F05A7895C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483A-208B-46C1-A77A-D4481B3DF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14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ymnasium3.orskschool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0870" y="334762"/>
            <a:ext cx="7424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Муниципальное </a:t>
            </a:r>
            <a:r>
              <a:rPr lang="ru-RU" dirty="0" smtClean="0">
                <a:latin typeface="Georgia" panose="02040502050405020303" pitchFamily="18" charset="0"/>
              </a:rPr>
              <a:t>дошкольное образовательное автономное  </a:t>
            </a:r>
            <a:r>
              <a:rPr lang="ru-RU" dirty="0">
                <a:latin typeface="Georgia" panose="02040502050405020303" pitchFamily="18" charset="0"/>
              </a:rPr>
              <a:t>учреждение «Детский </a:t>
            </a:r>
            <a:r>
              <a:rPr lang="ru-RU" dirty="0" smtClean="0">
                <a:latin typeface="Georgia" panose="02040502050405020303" pitchFamily="18" charset="0"/>
              </a:rPr>
              <a:t>сад №106 «Анютины глазки» </a:t>
            </a:r>
            <a:r>
              <a:rPr lang="ru-RU" dirty="0">
                <a:latin typeface="Georgia" panose="02040502050405020303" pitchFamily="18" charset="0"/>
              </a:rPr>
              <a:t>комбинированного </a:t>
            </a:r>
            <a:r>
              <a:rPr lang="ru-RU" dirty="0" smtClean="0">
                <a:latin typeface="Georgia" panose="02040502050405020303" pitchFamily="18" charset="0"/>
              </a:rPr>
              <a:t>вида» 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г</a:t>
            </a:r>
            <a:r>
              <a:rPr lang="ru-RU" dirty="0" smtClean="0">
                <a:latin typeface="Georgia" panose="02040502050405020303" pitchFamily="18" charset="0"/>
              </a:rPr>
              <a:t>. Орск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7255" y="1592854"/>
            <a:ext cx="2487168" cy="828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90871" y="2421313"/>
            <a:ext cx="7501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Тема: </a:t>
            </a:r>
            <a:endParaRPr lang="ru-RU" sz="3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ДОУ  с учреждениями социума, как залог успешной реализации ФГОС ДО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3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12837" y="320570"/>
            <a:ext cx="76009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 для участия детей в различных творческих мероприятиях при взаимодействии с социумом: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Игровая              Познавательная             Творческая             Самореализация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 для педагогов: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Творческая самореализация        Успешное прохождение               Повышение 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детей                                       аттестации                        педагогического  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рейтинга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 для родителей к участию в совместных мероприятиях с социумом: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Демонстрация талантов            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Укрепление детско- родительских         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способностей своих детей                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отношении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Творческая   самореализация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68611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7400" y="612844"/>
            <a:ext cx="6569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Приоритетным направлением сотрудничества является: </a:t>
            </a:r>
          </a:p>
          <a:p>
            <a:pPr algn="ctr"/>
            <a:endParaRPr lang="ru-RU" sz="2400" dirty="0">
              <a:latin typeface="Georgia" panose="02040502050405020303" pitchFamily="18" charset="0"/>
            </a:endParaRPr>
          </a:p>
          <a:p>
            <a:pPr algn="just"/>
            <a:r>
              <a:rPr lang="ru-RU" sz="2400" dirty="0">
                <a:latin typeface="Georgia" panose="02040502050405020303" pitchFamily="18" charset="0"/>
              </a:rPr>
              <a:t>Создание условий для полноценного проживания ребенком дошкольного детства; сохранение и укрепление здоровья детей, формирование основ базовой культуры личности, творческого потенциала воспитанников, подготовка ребенка к жизни в современном обществе. </a:t>
            </a:r>
          </a:p>
          <a:p>
            <a:pPr algn="just"/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4473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6255"/>
            <a:ext cx="9143999" cy="67937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8379" y="90058"/>
            <a:ext cx="7486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Модель взаимодействия ДОУ с социумом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7862" y="659898"/>
            <a:ext cx="2871335" cy="584775"/>
          </a:xfrm>
          <a:prstGeom prst="rect">
            <a:avLst/>
          </a:prstGeom>
          <a:solidFill>
            <a:srgbClr val="B7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3443288" algn="l"/>
              </a:tabLst>
            </a:pPr>
            <a:r>
              <a:rPr lang="ru-RU" sz="1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МОАУ «ГИМНАЗИЯ №3 Г. ОРСКА</a:t>
            </a:r>
            <a:endParaRPr lang="ru-RU" sz="1500" b="1" dirty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8857" y="2210450"/>
            <a:ext cx="1959429" cy="13465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МДОАУ «Детский сад №106» </a:t>
            </a:r>
            <a:r>
              <a:rPr lang="ru-RU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г.Орска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6361" y="2002701"/>
            <a:ext cx="2154983" cy="1315745"/>
          </a:xfrm>
          <a:prstGeom prst="rect">
            <a:avLst/>
          </a:prstGeom>
          <a:solidFill>
            <a:srgbClr val="B7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МАУДО «ДШИ №1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им. Е. Ф.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Куревлева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Орска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3546" y="2094907"/>
            <a:ext cx="2188332" cy="1200329"/>
          </a:xfrm>
          <a:prstGeom prst="rect">
            <a:avLst/>
          </a:prstGeom>
          <a:solidFill>
            <a:srgbClr val="B7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Библиотека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Филиал  №9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2679" y="3943506"/>
            <a:ext cx="2350790" cy="1045028"/>
          </a:xfrm>
          <a:prstGeom prst="rect">
            <a:avLst/>
          </a:prstGeom>
          <a:solidFill>
            <a:srgbClr val="B7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ДЮСШ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«Свобода»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г.Орск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36098" y="3943506"/>
            <a:ext cx="2383972" cy="1020242"/>
          </a:xfrm>
          <a:prstGeom prst="rect">
            <a:avLst/>
          </a:prstGeom>
          <a:solidFill>
            <a:srgbClr val="B7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 театр Пушкино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Орск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943529" y="1502500"/>
            <a:ext cx="1" cy="6501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346773" y="2575934"/>
            <a:ext cx="5121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28154" y="2568240"/>
            <a:ext cx="6653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07052" y="2941419"/>
            <a:ext cx="1636477" cy="9149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943529" y="2946204"/>
            <a:ext cx="1884555" cy="9370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403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6690" y="1114881"/>
            <a:ext cx="4115157" cy="5730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41474" y="1897881"/>
            <a:ext cx="6588177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– подготовительный  (май 2015 – сентябрь 2015)</a:t>
            </a:r>
          </a:p>
          <a:p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определение целей и форм взаимодействия с объектами социума.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анализ объектов социума для определения целесообразности установления социального партнерства;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*установление контактов с организациями и учреждениями муниципального района;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*определение направлений взаимодействия,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*разработка программ сотрудничества с определением сроков, целей и конкретных форм взаимодействия;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*заключение договоров о совместной работе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*составление плана совместной работы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*информирование родителей о проводимых мероприятиях</a:t>
            </a:r>
          </a:p>
          <a:p>
            <a:endParaRPr lang="ru-RU" sz="135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16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51112" y="1293920"/>
            <a:ext cx="7424531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 – практический </a:t>
            </a:r>
          </a:p>
          <a:p>
            <a:pPr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реализация программ сотрудничества с организациями и учреждениями социума.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*формирование группы сотрудников детского сада, заинтересованных в участии в работе по реализации проекта;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*разработка социально-значимых проектов взаимодействия детского сада с объектами социума по различным направлениям деятельности детского сада;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*разработка методических материалов для реализации данных проектов;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*разработка системы материального поощрения для сотрудников, участвующих в реализации проекта взаимодействия с социальными партнерами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33254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0996" y="324304"/>
            <a:ext cx="6666875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I    Взаимодействие с общеобразовательной школой. </a:t>
            </a: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I  блока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 в соответствии с ФГОС ДО) Обеспечение преемственности целей, задач и содержания образования, реализуемых в рамках образовательных программ различных уровней ( преемственность основных образовательных программ дошкольного и начального общего образования)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блока: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Установление партнерских взаимоотношений детского сада и школы.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преемственности образовательных систем, способствующих позитивному отношению дошкольников к своей будущей социальной роли – ученик.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уровня профессиональной компетентности педагогов и педагогической культуры родителей  посредством педагогического взаимодействия.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практическое. </a:t>
            </a:r>
          </a:p>
          <a:p>
            <a:endParaRPr lang="ru-RU" sz="135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11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9507" y="800298"/>
            <a:ext cx="3504936" cy="26287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96027" y="3429000"/>
            <a:ext cx="3326387" cy="2494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9064" y="664670"/>
            <a:ext cx="3040315" cy="2280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1543" y="4128246"/>
            <a:ext cx="3382898" cy="25371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94021" y="0"/>
            <a:ext cx="5229726" cy="6646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dirty="0">
                <a:solidFill>
                  <a:srgbClr val="FF0000"/>
                </a:solidFill>
              </a:rPr>
              <a:t>Взаимодействие с общеобразовательной школой</a:t>
            </a:r>
          </a:p>
        </p:txBody>
      </p:sp>
    </p:spTree>
    <p:extLst>
      <p:ext uri="{BB962C8B-B14F-4D97-AF65-F5344CB8AC3E}">
        <p14:creationId xmlns:p14="http://schemas.microsoft.com/office/powerpoint/2010/main" xmlns="" val="196802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9514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80605" y="124407"/>
            <a:ext cx="5873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общеобразовательной школой.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38812" y="1304533"/>
            <a:ext cx="3778623" cy="28339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4729" y="4138501"/>
            <a:ext cx="3790194" cy="263998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42813" y="543772"/>
            <a:ext cx="391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школьную библиотеку</a:t>
            </a:r>
          </a:p>
        </p:txBody>
      </p:sp>
    </p:spTree>
    <p:extLst>
      <p:ext uri="{BB962C8B-B14F-4D97-AF65-F5344CB8AC3E}">
        <p14:creationId xmlns:p14="http://schemas.microsoft.com/office/powerpoint/2010/main" xmlns="" val="30524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3312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5762" y="220429"/>
            <a:ext cx="7453859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II    Взаимодействие с учреждением  дополнительного образования. 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партнер – МБДОУ -  «Станция юных   натуралистов»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блока: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усилия ДОУ с учреждениями дополнительного образования для социокультурной самореализации участников образовательного процесса. 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Способствовать созданию образовательной системы ДОУ с учреждениями дополнительного образования для развития творческого потенциала и познавательной активности участников образовательного процесса.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условий для развития художественно-эстетических способностей дошкольников, самореализации  их личности, формирование познавательных интересов и способностей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Совершенствование форм взаимодействия с учреждениями дополнительно образования для расширения социально – образовательной системы ДОУ.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литературное;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прикладное;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педагогическое.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1059713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5264" y="0"/>
            <a:ext cx="6746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учреждением  дополнительного образования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«Станция юных   натуралистов»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2789" y="1049272"/>
            <a:ext cx="3227832" cy="2420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0621" y="3470146"/>
            <a:ext cx="3968495" cy="297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35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0079" y="846845"/>
            <a:ext cx="69971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 проекта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административный,  долгосрочный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 реализации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МДОАУ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сад №106» г.Орска,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социальных партнеров, семьи воспитанников.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дети-педагоги-родители-социальные партнеры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г.Орска.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Авторы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ст. воспитатель и воспитатели Маркова Ю.Г., Каширская М.А., Рейдер Е.Ю.,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Турганова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Г.Г.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69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6392" y="220429"/>
            <a:ext cx="692616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50" b="1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III Взаимодействие с учреждениями культуры.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партнеры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библиотека, выставочный зал, музей.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блока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целостной социокультурной системы взаимодействия ДОУ с учреждениями культуры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блока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Расширять творческое взаимодействие ДОУ с учреждениями культуры для создания единой социокультурной педагогической системы.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Осуществлять интегрированный подход к эстетическому воспитанию и формированию художественно-творческих способностей в системе «ребенок-педагог-родитель».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Способствовать развитию духовно-нравственной культуры участников образовательного процесса.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Способствовать созданию благоприятных условий для развития способностей и творческого потенциала каждого ребёнка, как субъекта отношений с самим собой, другими детьми, взрослыми и миром.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направления: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художественно-творческое;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культурно-просветительское. 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1481983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1607"/>
            <a:ext cx="9143999" cy="70468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7217" y="155210"/>
            <a:ext cx="6351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учреждениями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2837" y="545430"/>
            <a:ext cx="396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нас городской музеем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79646" y="1053156"/>
            <a:ext cx="3517485" cy="2638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2769" y="1617615"/>
            <a:ext cx="3456000" cy="259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1414" y="4198996"/>
            <a:ext cx="3552000" cy="266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10769" y="4566308"/>
            <a:ext cx="340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161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7217" y="155210"/>
            <a:ext cx="6351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учреждениями культуры.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63060" y="574599"/>
            <a:ext cx="4802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библиотекой филиал №9 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1076" y="1143000"/>
            <a:ext cx="3204583" cy="2131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9507" y="993988"/>
            <a:ext cx="3321422" cy="2338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21561" y="3607920"/>
            <a:ext cx="3307977" cy="2480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2769" y="3802411"/>
            <a:ext cx="3648000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925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5387" y="460562"/>
            <a:ext cx="3832411" cy="2874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4899" y="907677"/>
            <a:ext cx="3361764" cy="2521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8554" y="3841656"/>
            <a:ext cx="3346075" cy="2509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29781" y="3687213"/>
            <a:ext cx="3552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39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0660"/>
            <a:ext cx="9143999" cy="8128660"/>
          </a:xfrm>
          <a:prstGeom prst="rect">
            <a:avLst/>
          </a:prstGeom>
        </p:spPr>
      </p:pic>
      <p:pic>
        <p:nvPicPr>
          <p:cNvPr id="4098" name="Picture 2" descr="C:\Users\Future\Desktop\5.jpg"/>
          <p:cNvPicPr>
            <a:picLocks noChangeAspect="1" noChangeArrowheads="1"/>
          </p:cNvPicPr>
          <p:nvPr/>
        </p:nvPicPr>
        <p:blipFill>
          <a:blip r:embed="rId3" cstate="print"/>
          <a:srcRect t="22553" b="12511"/>
          <a:stretch>
            <a:fillRect/>
          </a:stretch>
        </p:blipFill>
        <p:spPr bwMode="auto">
          <a:xfrm flipH="1">
            <a:off x="558140" y="3613664"/>
            <a:ext cx="3561986" cy="3084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Future\Desktop\1.jpg"/>
          <p:cNvPicPr>
            <a:picLocks noChangeAspect="1" noChangeArrowheads="1"/>
          </p:cNvPicPr>
          <p:nvPr/>
        </p:nvPicPr>
        <p:blipFill>
          <a:blip r:embed="rId4" cstate="print"/>
          <a:srcRect t="23900" b="18379"/>
          <a:stretch>
            <a:fillRect/>
          </a:stretch>
        </p:blipFill>
        <p:spPr bwMode="auto">
          <a:xfrm flipH="1">
            <a:off x="4925884" y="3848963"/>
            <a:ext cx="3624349" cy="2789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Users\Future\Desktop\3.jpg"/>
          <p:cNvPicPr>
            <a:picLocks noChangeAspect="1" noChangeArrowheads="1"/>
          </p:cNvPicPr>
          <p:nvPr/>
        </p:nvPicPr>
        <p:blipFill>
          <a:blip r:embed="rId5" cstate="print"/>
          <a:srcRect b="23334"/>
          <a:stretch>
            <a:fillRect/>
          </a:stretch>
        </p:blipFill>
        <p:spPr bwMode="auto">
          <a:xfrm flipH="1">
            <a:off x="4702629" y="0"/>
            <a:ext cx="3847604" cy="3545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Picture 6" descr="C:\Users\Future\Desktop\4.jpg"/>
          <p:cNvPicPr>
            <a:picLocks noChangeAspect="1" noChangeArrowheads="1"/>
          </p:cNvPicPr>
          <p:nvPr/>
        </p:nvPicPr>
        <p:blipFill>
          <a:blip r:embed="rId6" cstate="print"/>
          <a:srcRect t="15338" b="20448"/>
          <a:stretch>
            <a:fillRect/>
          </a:stretch>
        </p:blipFill>
        <p:spPr bwMode="auto">
          <a:xfrm flipH="1">
            <a:off x="688769" y="0"/>
            <a:ext cx="3675526" cy="3146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1472539" y="-1045029"/>
            <a:ext cx="7338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учреждениями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культуры-  драмтеатр Пушкина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Орска.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399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074" name="Picture 2" descr="C:\Users\Future\Desktop\GSqwbGkFA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34" y="3051957"/>
            <a:ext cx="4800270" cy="3603953"/>
          </a:xfrm>
          <a:prstGeom prst="rect">
            <a:avLst/>
          </a:prstGeom>
          <a:noFill/>
        </p:spPr>
      </p:pic>
      <p:pic>
        <p:nvPicPr>
          <p:cNvPr id="3075" name="Picture 3" descr="C:\Users\Future\Desktop\tkRsekYJDq0.jpg"/>
          <p:cNvPicPr>
            <a:picLocks noChangeAspect="1" noChangeArrowheads="1"/>
          </p:cNvPicPr>
          <p:nvPr/>
        </p:nvPicPr>
        <p:blipFill>
          <a:blip r:embed="rId4" cstate="print"/>
          <a:srcRect l="18669" t="16568" r="6884"/>
          <a:stretch>
            <a:fillRect/>
          </a:stretch>
        </p:blipFill>
        <p:spPr bwMode="auto">
          <a:xfrm>
            <a:off x="5225143" y="3657601"/>
            <a:ext cx="3467595" cy="2917576"/>
          </a:xfrm>
          <a:prstGeom prst="rect">
            <a:avLst/>
          </a:prstGeom>
          <a:noFill/>
        </p:spPr>
      </p:pic>
      <p:pic>
        <p:nvPicPr>
          <p:cNvPr id="6" name="Picture 5" descr="C:\Users\Future\Desktop\1k40CCDauQc.jpg"/>
          <p:cNvPicPr>
            <a:picLocks noChangeAspect="1" noChangeArrowheads="1"/>
          </p:cNvPicPr>
          <p:nvPr/>
        </p:nvPicPr>
        <p:blipFill>
          <a:blip r:embed="rId5" cstate="print"/>
          <a:srcRect l="23117" t="20274" r="11282"/>
          <a:stretch>
            <a:fillRect/>
          </a:stretch>
        </p:blipFill>
        <p:spPr bwMode="auto">
          <a:xfrm>
            <a:off x="296885" y="154379"/>
            <a:ext cx="2794104" cy="25494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43844" y="748145"/>
            <a:ext cx="54032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МАУДО «ДШИ №1»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им. Е. Ф.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Куревлева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Орска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мая в Детской школе искусств № 1» посетили XXII «Фестиваль-конкурс семейного творчества «Брат и сестра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порадовались за своих выпускников.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39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 descr="C:\Users\Future\Desktop\KZB68q8xPD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30" y="2398815"/>
            <a:ext cx="3663538" cy="3663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983179" y="142504"/>
            <a:ext cx="7160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музыкальной школой №1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(МАУДО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«ДШИ №1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им. Е. Ф.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Куревлева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г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Орска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Future\Desktop\OxxgyczQY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0779" y="1564573"/>
            <a:ext cx="3313217" cy="3313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4" descr="C:\Users\Future\Desktop\2jwWBrQu2go.jpg"/>
          <p:cNvPicPr>
            <a:picLocks noChangeAspect="1" noChangeArrowheads="1"/>
          </p:cNvPicPr>
          <p:nvPr/>
        </p:nvPicPr>
        <p:blipFill>
          <a:blip r:embed="rId5" cstate="print"/>
          <a:srcRect t="8898" b="3043"/>
          <a:stretch>
            <a:fillRect/>
          </a:stretch>
        </p:blipFill>
        <p:spPr bwMode="auto">
          <a:xfrm>
            <a:off x="3105812" y="3016333"/>
            <a:ext cx="4038964" cy="3556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1330037" y="641269"/>
            <a:ext cx="4203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31 мая в ДШИ1 прошел праздничный концерт посвященный «Дню детства» Гости праздника- ребята участвовали в музыкальной викторине где вспомнили и пропели знакомые детские песни. Провели конкурс рисунков «Мир глазами ребенка»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399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0022" y="-20690"/>
            <a:ext cx="949402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37429" y="574599"/>
            <a:ext cx="4971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37429" y="222583"/>
            <a:ext cx="514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выставочным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залом школы искусств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1863"/>
          <a:stretch>
            <a:fillRect/>
          </a:stretch>
        </p:blipFill>
        <p:spPr>
          <a:xfrm>
            <a:off x="1147956" y="1769425"/>
            <a:ext cx="3141810" cy="1757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5681" y="4038081"/>
            <a:ext cx="3261350" cy="2446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Future\Desktop\lN16roDOPRc.jpg"/>
          <p:cNvPicPr>
            <a:picLocks noChangeAspect="1" noChangeArrowheads="1"/>
          </p:cNvPicPr>
          <p:nvPr/>
        </p:nvPicPr>
        <p:blipFill>
          <a:blip r:embed="rId5" cstate="print"/>
          <a:srcRect t="6695" r="7497"/>
          <a:stretch>
            <a:fillRect/>
          </a:stretch>
        </p:blipFill>
        <p:spPr bwMode="auto">
          <a:xfrm>
            <a:off x="5287486" y="3954484"/>
            <a:ext cx="3060866" cy="26481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4417620" y="760021"/>
            <a:ext cx="4512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Выставка, проводимой ДШИ №1"Мир цветов" - так назван мастер-класс прошедший 6 июня 2023 года, по программе "Пушкинская карта.  Посетители в творческой атмосфере познакомились с историей и легендами о цветах. "Секретами" написания цветочных композиций, провела преподаватель художественного отделения Тесленко Елизавета Владимировна.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406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36192" y="500836"/>
            <a:ext cx="6889433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 этап- оценочно-рефлексивный  </a:t>
            </a:r>
          </a:p>
          <a:p>
            <a:r>
              <a:rPr lang="ru-RU" sz="1350" dirty="0">
                <a:latin typeface="Georgia" panose="02040502050405020303" pitchFamily="18" charset="0"/>
              </a:rPr>
              <a:t> </a:t>
            </a:r>
            <a:r>
              <a:rPr lang="ru-RU" sz="1350" dirty="0">
                <a:solidFill>
                  <a:srgbClr val="FF0000"/>
                </a:solidFill>
                <a:latin typeface="Georgia" panose="02040502050405020303" pitchFamily="18" charset="0"/>
              </a:rPr>
              <a:t>Цель</a:t>
            </a:r>
            <a:r>
              <a:rPr lang="ru-RU" sz="1350" dirty="0">
                <a:latin typeface="Georgia" panose="02040502050405020303" pitchFamily="18" charset="0"/>
              </a:rPr>
              <a:t> : подведение итогов социального партнерства. </a:t>
            </a:r>
          </a:p>
          <a:p>
            <a:r>
              <a:rPr lang="ru-RU" sz="1350" dirty="0">
                <a:solidFill>
                  <a:srgbClr val="FF0000"/>
                </a:solidFill>
                <a:latin typeface="Georgia" panose="02040502050405020303" pitchFamily="18" charset="0"/>
              </a:rPr>
              <a:t>Задачи</a:t>
            </a:r>
            <a:r>
              <a:rPr lang="ru-RU" sz="1350" dirty="0">
                <a:latin typeface="Georgia" panose="02040502050405020303" pitchFamily="18" charset="0"/>
              </a:rPr>
              <a:t>: </a:t>
            </a:r>
          </a:p>
          <a:p>
            <a:r>
              <a:rPr lang="ru-RU" sz="1350" dirty="0">
                <a:latin typeface="Georgia" panose="02040502050405020303" pitchFamily="18" charset="0"/>
              </a:rPr>
              <a:t>проведение анализа проделанной работы; </a:t>
            </a:r>
          </a:p>
          <a:p>
            <a:r>
              <a:rPr lang="ru-RU" sz="1350" dirty="0">
                <a:latin typeface="Georgia" panose="02040502050405020303" pitchFamily="18" charset="0"/>
              </a:rPr>
              <a:t>определение эффективности, целесообразности, перспектив дальнейшего сотрудничества с организациями социума.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7920293"/>
              </p:ext>
            </p:extLst>
          </p:nvPr>
        </p:nvGraphicFramePr>
        <p:xfrm>
          <a:off x="1467612" y="2143177"/>
          <a:ext cx="6958013" cy="448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1693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2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9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качества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социального партнёрства  всех участников образовательного пространства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Интервью родителей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Проектные методы, позволяющие выявить представления социальных партнеров о деятельности дошкольного образовательного учреждения;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определения степени участия социальных партнеров в деятельности дошкольного образовательного учреждения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открытой системы взаимодействия социальных партнёров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положительного  имиджа дошкольного образовательного учреждения;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 связей  со структурами, оказывающими информационные, методические, консультативные экспертные услуги;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Установлена обратная связь с группами общественности, обеспечивающими руководство информацией о дошкольном учреждении.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217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68796" y="236816"/>
            <a:ext cx="2427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ПАСПОРТ ПРОЕКТА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9443869"/>
              </p:ext>
            </p:extLst>
          </p:nvPr>
        </p:nvGraphicFramePr>
        <p:xfrm>
          <a:off x="1610138" y="1450974"/>
          <a:ext cx="7409623" cy="4562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85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3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311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Наименование проекта	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сетевого взаимодействия ДОУ  с учреждениями социума, как залог успешной реализации ФГОС ДО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9544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Основания для разработки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Федеральные государственные образовательные стандарты дошкольного образования</a:t>
                      </a:r>
                    </a:p>
                    <a:p>
                      <a:r>
                        <a:rPr lang="ru-RU" sz="1500" dirty="0" smtClean="0"/>
                        <a:t>Программа развития ДОУ</a:t>
                      </a:r>
                    </a:p>
                    <a:p>
                      <a:r>
                        <a:rPr lang="ru-RU" sz="1500" dirty="0" smtClean="0"/>
                        <a:t>Образовательная программа ДОУ</a:t>
                      </a:r>
                    </a:p>
                    <a:p>
                      <a:r>
                        <a:rPr lang="ru-RU" sz="1500" dirty="0" smtClean="0"/>
                        <a:t>Устав организации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9544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Цель проекта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Создание системы </a:t>
                      </a:r>
                      <a:r>
                        <a:rPr lang="ru-RU" sz="1500" dirty="0" err="1" smtClean="0"/>
                        <a:t>взаимосотрудничества</a:t>
                      </a:r>
                      <a:r>
                        <a:rPr lang="ru-RU" sz="1500" dirty="0" smtClean="0"/>
                        <a:t> ДОУ с  социальными институтами для обеспечения благоприятных условий всестороннего развития детей дошкольного возраста, их способностей и творческого потенциала. 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305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2740684"/>
              </p:ext>
            </p:extLst>
          </p:nvPr>
        </p:nvGraphicFramePr>
        <p:xfrm>
          <a:off x="1499239" y="1113517"/>
          <a:ext cx="7454348" cy="4343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03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0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34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Задачи проекта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разработать стратегию и тактику организации взаимодействия с социально значимыми партнёрами; </a:t>
                      </a:r>
                    </a:p>
                    <a:p>
                      <a:r>
                        <a:rPr lang="ru-RU" sz="1600" dirty="0" smtClean="0"/>
                        <a:t>-создать условия позитивного изменения  дошкольного образовательного учреждения  в соответствии с требованиями ФГОС ДО   и  общественными ожиданиями;</a:t>
                      </a:r>
                    </a:p>
                    <a:p>
                      <a:r>
                        <a:rPr lang="ru-RU" sz="1600" dirty="0" smtClean="0"/>
                        <a:t>-установить партнёрские отношения с сообществом для поддержания благоприятного (как для дошкольного образовательного учреждения, так и сообщества) общественного окружения;</a:t>
                      </a:r>
                    </a:p>
                    <a:p>
                      <a:r>
                        <a:rPr lang="ru-RU" sz="1600" dirty="0" smtClean="0"/>
                        <a:t>-развивать у всех участников образовательного процесса коммуникативные способности, доброжелательность к окружающим, готовность к сотрудничеству и самореализации;</a:t>
                      </a:r>
                    </a:p>
                    <a:p>
                      <a:r>
                        <a:rPr lang="ru-RU" sz="1600" dirty="0" smtClean="0"/>
                        <a:t> -стимулировать развитие активной гражданской позиции сопричастности к судьбе детского сада, малой родины;</a:t>
                      </a:r>
                    </a:p>
                    <a:p>
                      <a:r>
                        <a:rPr lang="ru-RU" sz="1600" dirty="0" smtClean="0"/>
                        <a:t>-формировать положительный имидж дошкольного образовательного учреждения в местном социуме.</a:t>
                      </a:r>
                    </a:p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533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9752229"/>
              </p:ext>
            </p:extLst>
          </p:nvPr>
        </p:nvGraphicFramePr>
        <p:xfrm>
          <a:off x="1742487" y="706120"/>
          <a:ext cx="7076660" cy="4989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32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43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3243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Структура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Содержание проблемы.</a:t>
                      </a:r>
                    </a:p>
                    <a:p>
                      <a:r>
                        <a:rPr lang="ru-RU" sz="1600" dirty="0" smtClean="0"/>
                        <a:t>- Цели и задачи проекта.</a:t>
                      </a:r>
                    </a:p>
                    <a:p>
                      <a:r>
                        <a:rPr lang="ru-RU" sz="1600" dirty="0" smtClean="0"/>
                        <a:t>- Ожидаемые результаты реализации проекта.</a:t>
                      </a:r>
                    </a:p>
                    <a:p>
                      <a:r>
                        <a:rPr lang="ru-RU" sz="1600" dirty="0" smtClean="0"/>
                        <a:t>- Концепция решения проблемы.</a:t>
                      </a:r>
                    </a:p>
                    <a:p>
                      <a:r>
                        <a:rPr lang="ru-RU" sz="1600" dirty="0" smtClean="0"/>
                        <a:t>- Ресурсное обеспечение проекта.</a:t>
                      </a:r>
                    </a:p>
                    <a:p>
                      <a:r>
                        <a:rPr lang="ru-RU" sz="1600" dirty="0" smtClean="0"/>
                        <a:t>- Распределение обязанностей в команде.</a:t>
                      </a:r>
                    </a:p>
                    <a:p>
                      <a:r>
                        <a:rPr lang="ru-RU" sz="1600" dirty="0" smtClean="0"/>
                        <a:t>- Этапы реализации.</a:t>
                      </a:r>
                    </a:p>
                    <a:p>
                      <a:r>
                        <a:rPr lang="ru-RU" sz="1600" dirty="0" smtClean="0"/>
                        <a:t>- Критерии оценки результата.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Сроки и этапы реализации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Первый этап – подготовительный </a:t>
                      </a:r>
                    </a:p>
                    <a:p>
                      <a:r>
                        <a:rPr lang="ru-RU" sz="1600" dirty="0" smtClean="0"/>
                        <a:t>Второй этап  – практический </a:t>
                      </a:r>
                    </a:p>
                    <a:p>
                      <a:r>
                        <a:rPr lang="ru-RU" sz="1600" dirty="0" smtClean="0"/>
                        <a:t>Третий  этап- оценочно-рефлексивный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Назначение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Проект является целеполагающим документом деятельности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МДОАУ «Детский сад №106»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г.Орска</a:t>
                      </a:r>
                      <a:r>
                        <a:rPr lang="ru-RU" sz="1600" dirty="0" err="1" smtClean="0"/>
                        <a:t>на</a:t>
                      </a:r>
                      <a:r>
                        <a:rPr lang="ru-RU" sz="1600" dirty="0" smtClean="0"/>
                        <a:t> 2021-2026гг</a:t>
                      </a:r>
                      <a:r>
                        <a:rPr lang="ru-RU" sz="1600" dirty="0" smtClean="0"/>
                        <a:t>.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1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24738"/>
              </p:ext>
            </p:extLst>
          </p:nvPr>
        </p:nvGraphicFramePr>
        <p:xfrm>
          <a:off x="1692790" y="1398335"/>
          <a:ext cx="6935858" cy="41656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11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4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7702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Ожидаемый конечный результат реализации проекта	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системы взаимодействия ДОУ с учреждениями социума на основе договоров и совместных планов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857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Система организации контроля за исполнением проекта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Контроль в рамках проекта осуществляет  заведующий ДОУ.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>
            <a:off x="4552123" y="1396999"/>
            <a:ext cx="19877" cy="4149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548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8760293"/>
              </p:ext>
            </p:extLst>
          </p:nvPr>
        </p:nvGraphicFramePr>
        <p:xfrm>
          <a:off x="2067338" y="454025"/>
          <a:ext cx="6785941" cy="4989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45078">
                  <a:extLst>
                    <a:ext uri="{9D8B030D-6E8A-4147-A177-3AD203B41FA5}">
                      <a16:colId xmlns:a16="http://schemas.microsoft.com/office/drawing/2014/main" xmlns="" val="1952654152"/>
                    </a:ext>
                  </a:extLst>
                </a:gridCol>
                <a:gridCol w="4740863">
                  <a:extLst>
                    <a:ext uri="{9D8B030D-6E8A-4147-A177-3AD203B41FA5}">
                      <a16:colId xmlns:a16="http://schemas.microsoft.com/office/drawing/2014/main" xmlns="" val="646668690"/>
                    </a:ext>
                  </a:extLst>
                </a:gridCol>
              </a:tblGrid>
              <a:tr h="29324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Структура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Содержание проблемы.</a:t>
                      </a:r>
                    </a:p>
                    <a:p>
                      <a:r>
                        <a:rPr lang="ru-RU" sz="1400" dirty="0" smtClean="0"/>
                        <a:t>- Цели и задачи проекта.</a:t>
                      </a:r>
                    </a:p>
                    <a:p>
                      <a:r>
                        <a:rPr lang="ru-RU" sz="1400" dirty="0" smtClean="0"/>
                        <a:t>- Ожидаемые результаты реализации проекта.</a:t>
                      </a:r>
                    </a:p>
                    <a:p>
                      <a:r>
                        <a:rPr lang="ru-RU" sz="1400" dirty="0" smtClean="0"/>
                        <a:t>- Концепция решения проблемы.</a:t>
                      </a:r>
                    </a:p>
                    <a:p>
                      <a:r>
                        <a:rPr lang="ru-RU" sz="1400" dirty="0" smtClean="0"/>
                        <a:t>- Ресурсное обеспечение проекта.</a:t>
                      </a:r>
                    </a:p>
                    <a:p>
                      <a:r>
                        <a:rPr lang="ru-RU" sz="1400" dirty="0" smtClean="0"/>
                        <a:t>- Распределение обязанностей в команде.</a:t>
                      </a:r>
                    </a:p>
                    <a:p>
                      <a:r>
                        <a:rPr lang="ru-RU" sz="1400" dirty="0" smtClean="0"/>
                        <a:t>- Этапы реализации.</a:t>
                      </a:r>
                    </a:p>
                    <a:p>
                      <a:r>
                        <a:rPr lang="ru-RU" sz="1400" dirty="0" smtClean="0"/>
                        <a:t>- Критерии оценки результата.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87743829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 и этапы реализации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Первый этап – подготовительный </a:t>
                      </a:r>
                    </a:p>
                    <a:p>
                      <a:r>
                        <a:rPr lang="ru-RU" sz="1400" dirty="0" smtClean="0"/>
                        <a:t>Второй этап  – практический </a:t>
                      </a:r>
                    </a:p>
                    <a:p>
                      <a:r>
                        <a:rPr lang="ru-RU" sz="1400" dirty="0" smtClean="0"/>
                        <a:t>Третий  этап- оценочно-рефлексивный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704562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Назначение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является целеполагающим документом деятельности МБДОУ №5 «Колосок»  на 2016-2020гг.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909746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667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9270023"/>
              </p:ext>
            </p:extLst>
          </p:nvPr>
        </p:nvGraphicFramePr>
        <p:xfrm>
          <a:off x="1898374" y="1396999"/>
          <a:ext cx="6826527" cy="41656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71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4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77024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</a:rPr>
                        <a:t>Ожидаемый конечный результат реализации проекта	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Создание системы взаимодействия ДОУ с учреждениями социума на основе договоров и совместных планов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85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Система организации контроля за исполнением проекта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Контроль в рамках проекта осуществляет  заведующий ДОУ.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919870" y="1381539"/>
            <a:ext cx="9939" cy="4174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785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9590" y="599914"/>
            <a:ext cx="7253909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  <a:latin typeface="Georgia" panose="02040502050405020303" pitchFamily="18" charset="0"/>
              </a:rPr>
              <a:t>ОЖИДАЕМЫЙ </a:t>
            </a:r>
            <a:r>
              <a:rPr lang="ru-RU" sz="15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РЕЗУЛЬТАТ</a:t>
            </a:r>
          </a:p>
          <a:p>
            <a:endParaRPr lang="ru-RU" sz="15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1500" b="1" dirty="0">
                <a:latin typeface="Georgia" panose="02040502050405020303" pitchFamily="18" charset="0"/>
              </a:rPr>
              <a:t>   </a:t>
            </a:r>
            <a:r>
              <a:rPr lang="ru-RU" sz="1500" b="1" dirty="0" smtClean="0">
                <a:latin typeface="Georgia" panose="02040502050405020303" pitchFamily="18" charset="0"/>
              </a:rPr>
              <a:t>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Создание системы взаимодействия ДОУ с учреждениями социума на основе договоров и совместных планов.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Становление уровня социальной компетенции участников образовательного процесса, направленных на активное освоение мира.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*Создание единой воспитательной системы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расширения кругозора дошкольников (освоения предметного и природного окружения, развития мышления, обогащения словаря, знакомства с историей, традициями народа);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формирования навыков общения в различных социальных ситуациях, с людьми разного пола, возраста, национальности, с представителями разных профессий;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воспитания уважения к труду взрослых.</a:t>
            </a:r>
          </a:p>
          <a:p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481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1407</Words>
  <Application>Microsoft Office PowerPoint</Application>
  <PresentationFormat>Экран (4:3)</PresentationFormat>
  <Paragraphs>228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Future</cp:lastModifiedBy>
  <cp:revision>64</cp:revision>
  <dcterms:created xsi:type="dcterms:W3CDTF">2015-09-21T01:27:00Z</dcterms:created>
  <dcterms:modified xsi:type="dcterms:W3CDTF">2023-07-13T11:53:30Z</dcterms:modified>
</cp:coreProperties>
</file>