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2"/>
  </p:notesMasterIdLst>
  <p:sldIdLst>
    <p:sldId id="256" r:id="rId2"/>
    <p:sldId id="257" r:id="rId3"/>
    <p:sldId id="258" r:id="rId4"/>
    <p:sldId id="284" r:id="rId5"/>
    <p:sldId id="259" r:id="rId6"/>
    <p:sldId id="260" r:id="rId7"/>
    <p:sldId id="273" r:id="rId8"/>
    <p:sldId id="261" r:id="rId9"/>
    <p:sldId id="275" r:id="rId10"/>
    <p:sldId id="274" r:id="rId11"/>
    <p:sldId id="272" r:id="rId12"/>
    <p:sldId id="277" r:id="rId13"/>
    <p:sldId id="262" r:id="rId14"/>
    <p:sldId id="263" r:id="rId15"/>
    <p:sldId id="264" r:id="rId16"/>
    <p:sldId id="278" r:id="rId17"/>
    <p:sldId id="265" r:id="rId18"/>
    <p:sldId id="266" r:id="rId19"/>
    <p:sldId id="267" r:id="rId20"/>
    <p:sldId id="268" r:id="rId21"/>
    <p:sldId id="285" r:id="rId22"/>
    <p:sldId id="269" r:id="rId23"/>
    <p:sldId id="270" r:id="rId24"/>
    <p:sldId id="271" r:id="rId25"/>
    <p:sldId id="287" r:id="rId26"/>
    <p:sldId id="286" r:id="rId27"/>
    <p:sldId id="283" r:id="rId28"/>
    <p:sldId id="282" r:id="rId29"/>
    <p:sldId id="281" r:id="rId30"/>
    <p:sldId id="279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15620"/>
    <p:restoredTop sz="94660"/>
  </p:normalViewPr>
  <p:slideViewPr>
    <p:cSldViewPr>
      <p:cViewPr>
        <p:scale>
          <a:sx n="55" d="100"/>
          <a:sy n="55" d="100"/>
        </p:scale>
        <p:origin x="-546" y="-3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51489E-02B7-4F6D-B09F-E4DE74F5A6A3}" type="datetimeFigureOut">
              <a:rPr lang="ru-RU" smtClean="0"/>
              <a:pPr/>
              <a:t>08.09.2022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F209FD-F9CB-4DBE-9C48-C670D7A9B3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30568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209FD-F9CB-4DBE-9C48-C670D7A9B362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698698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209FD-F9CB-4DBE-9C48-C670D7A9B362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698698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DFF73-8A23-4498-8856-18FB97DB9672}" type="datetimeFigureOut">
              <a:rPr lang="ru-RU" smtClean="0"/>
              <a:pPr/>
              <a:t>08.09.2022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E077DDAA-A701-4811-A2F0-D8F9F8C99C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DFF73-8A23-4498-8856-18FB97DB9672}" type="datetimeFigureOut">
              <a:rPr lang="ru-RU" smtClean="0"/>
              <a:pPr/>
              <a:t>08.09.2022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DAA-A701-4811-A2F0-D8F9F8C99C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DFF73-8A23-4498-8856-18FB97DB9672}" type="datetimeFigureOut">
              <a:rPr lang="ru-RU" smtClean="0"/>
              <a:pPr/>
              <a:t>08.09.2022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DAA-A701-4811-A2F0-D8F9F8C99C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DFF73-8A23-4498-8856-18FB97DB9672}" type="datetimeFigureOut">
              <a:rPr lang="ru-RU" smtClean="0"/>
              <a:pPr/>
              <a:t>08.09.2022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E077DDAA-A701-4811-A2F0-D8F9F8C99C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DFF73-8A23-4498-8856-18FB97DB9672}" type="datetimeFigureOut">
              <a:rPr lang="ru-RU" smtClean="0"/>
              <a:pPr/>
              <a:t>08.09.2022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DAA-A701-4811-A2F0-D8F9F8C99C1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DFF73-8A23-4498-8856-18FB97DB9672}" type="datetimeFigureOut">
              <a:rPr lang="ru-RU" smtClean="0"/>
              <a:pPr/>
              <a:t>08.09.2022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DAA-A701-4811-A2F0-D8F9F8C99C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DFF73-8A23-4498-8856-18FB97DB9672}" type="datetimeFigureOut">
              <a:rPr lang="ru-RU" smtClean="0"/>
              <a:pPr/>
              <a:t>08.09.2022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E077DDAA-A701-4811-A2F0-D8F9F8C99C1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DFF73-8A23-4498-8856-18FB97DB9672}" type="datetimeFigureOut">
              <a:rPr lang="ru-RU" smtClean="0"/>
              <a:pPr/>
              <a:t>08.09.2022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DAA-A701-4811-A2F0-D8F9F8C99C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DFF73-8A23-4498-8856-18FB97DB9672}" type="datetimeFigureOut">
              <a:rPr lang="ru-RU" smtClean="0"/>
              <a:pPr/>
              <a:t>08.09.2022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DAA-A701-4811-A2F0-D8F9F8C99C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DFF73-8A23-4498-8856-18FB97DB9672}" type="datetimeFigureOut">
              <a:rPr lang="ru-RU" smtClean="0"/>
              <a:pPr/>
              <a:t>08.09.2022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DAA-A701-4811-A2F0-D8F9F8C99C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DFF73-8A23-4498-8856-18FB97DB9672}" type="datetimeFigureOut">
              <a:rPr lang="ru-RU" smtClean="0"/>
              <a:pPr/>
              <a:t>08.09.2022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DAA-A701-4811-A2F0-D8F9F8C99C1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5ADFF73-8A23-4498-8856-18FB97DB9672}" type="datetimeFigureOut">
              <a:rPr lang="ru-RU" smtClean="0"/>
              <a:pPr/>
              <a:t>08.09.2022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E077DDAA-A701-4811-A2F0-D8F9F8C99C1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emf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04665"/>
            <a:ext cx="7772400" cy="1008111"/>
          </a:xfrm>
        </p:spPr>
        <p:txBody>
          <a:bodyPr>
            <a:noAutofit/>
          </a:bodyPr>
          <a:lstStyle/>
          <a:p>
            <a:r>
              <a:rPr lang="ru-RU" sz="1600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Times New Roman" pitchFamily="18" charset="0"/>
              </a:rPr>
              <a:t>Муниципальное дошкольное образовательное автономное учреждение «Детский сад №106 «Анютины глазки» комбинированного вида» г. Орска</a:t>
            </a:r>
            <a:endParaRPr lang="ru-RU" sz="1600" b="1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1560" y="1285860"/>
            <a:ext cx="7920880" cy="3571900"/>
          </a:xfrm>
        </p:spPr>
        <p:txBody>
          <a:bodyPr>
            <a:normAutofit lnSpcReduction="1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             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Обобщение педагогического опыта</a:t>
            </a:r>
          </a:p>
          <a:p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 Русские народные традиции как условие нравственного воспитания дошкольников »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solidFill>
                <a:schemeClr val="tx1"/>
              </a:solidFill>
            </a:endParaRPr>
          </a:p>
          <a:p>
            <a:pPr algn="r"/>
            <a:r>
              <a:rPr lang="ru-RU" sz="1800" dirty="0" smtClean="0">
                <a:solidFill>
                  <a:schemeClr val="tx1"/>
                </a:solidFill>
              </a:rPr>
              <a:t>                                      </a:t>
            </a:r>
          </a:p>
          <a:p>
            <a:pPr algn="r"/>
            <a:endParaRPr lang="ru-RU" sz="1800" dirty="0" smtClean="0">
              <a:solidFill>
                <a:schemeClr val="tx1"/>
              </a:solidFill>
            </a:endParaRPr>
          </a:p>
          <a:p>
            <a:pPr algn="r"/>
            <a:r>
              <a:rPr lang="ru-RU" sz="1800" dirty="0" smtClean="0">
                <a:solidFill>
                  <a:schemeClr val="tx1"/>
                </a:solidFill>
              </a:rPr>
              <a:t> 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Подготовила:</a:t>
            </a:r>
          </a:p>
          <a:p>
            <a:pPr algn="r"/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воспитатель 1 кв. категории</a:t>
            </a:r>
            <a:endParaRPr lang="ru-RU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Л.Ш. </a:t>
            </a:r>
            <a:r>
              <a:rPr lang="ru-RU" sz="1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Калимуллина</a:t>
            </a:r>
            <a:endParaRPr lang="ru-RU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F:\Ольга владимировна\DSCN220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3429000"/>
            <a:ext cx="4320480" cy="289200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851651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07904" y="476672"/>
            <a:ext cx="5112568" cy="5721499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своей работе я использую парциальную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программу «Приобщение детей к истокам русской народной культуры» О.Л. Князевой, М.Д.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Маханевой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которая является вариативной частью Основной Образовательной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Программы детского сада.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http://foxcdn.com/image/5661b067e397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78807">
            <a:off x="407832" y="925018"/>
            <a:ext cx="3483829" cy="33337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756130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Методические принципы: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Работа строится на основе главных методических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принципах:</a:t>
            </a:r>
          </a:p>
          <a:p>
            <a:pPr>
              <a:buNone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чет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возрастных особенностей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детей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оступность материала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остепенность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его усложнения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4301554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274320" lvl="0" indent="-274320">
              <a:spcBef>
                <a:spcPct val="20000"/>
              </a:spcBef>
            </a:pPr>
            <a:r>
              <a:rPr lang="ru-RU" sz="2400" dirty="0">
                <a:solidFill>
                  <a:srgbClr val="073E87"/>
                </a:solidFill>
                <a:ea typeface="+mn-ea"/>
                <a:cs typeface="+mn-cs"/>
              </a:rPr>
              <a:t>Работа с детьми ориентирована на три возрастные ступени:</a:t>
            </a:r>
            <a:br>
              <a:rPr lang="ru-RU" sz="2400" dirty="0">
                <a:solidFill>
                  <a:srgbClr val="073E87"/>
                </a:solidFill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04800" y="1554163"/>
            <a:ext cx="6355432" cy="1946846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sz="3600" dirty="0" smtClean="0"/>
              <a:t>1. Младший </a:t>
            </a:r>
            <a:r>
              <a:rPr lang="ru-RU" sz="3600" dirty="0"/>
              <a:t>возраст – от 3-4 лет</a:t>
            </a:r>
            <a:r>
              <a:rPr lang="ru-RU" sz="3600" dirty="0" smtClean="0"/>
              <a:t>;</a:t>
            </a:r>
          </a:p>
          <a:p>
            <a:pPr>
              <a:buNone/>
            </a:pPr>
            <a:r>
              <a:rPr lang="ru-RU" sz="3600" dirty="0" smtClean="0"/>
              <a:t>2.  Средний </a:t>
            </a:r>
            <a:r>
              <a:rPr lang="ru-RU" sz="3600" dirty="0"/>
              <a:t>возраст – от 4-5 лет; </a:t>
            </a:r>
            <a:endParaRPr lang="ru-RU" sz="3600" dirty="0" smtClean="0"/>
          </a:p>
          <a:p>
            <a:pPr>
              <a:buNone/>
            </a:pPr>
            <a:r>
              <a:rPr lang="ru-RU" sz="3600" dirty="0" smtClean="0"/>
              <a:t>3. Старший </a:t>
            </a:r>
            <a:r>
              <a:rPr lang="ru-RU" sz="3600" dirty="0"/>
              <a:t>возраст – от 5-6 лет; </a:t>
            </a:r>
            <a:br>
              <a:rPr lang="ru-RU" sz="3600" dirty="0"/>
            </a:br>
            <a:endParaRPr lang="ru-RU" sz="3600" dirty="0"/>
          </a:p>
          <a:p>
            <a:endParaRPr lang="ru-RU" dirty="0"/>
          </a:p>
        </p:txBody>
      </p:sp>
      <p:pic>
        <p:nvPicPr>
          <p:cNvPr id="5123" name="Picture 3" descr="C:\Users\Future\Desktop\16625449641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72264" y="1785926"/>
            <a:ext cx="2352349" cy="44399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124" name="Picture 4" descr="C:\Users\Future\Desktop\16625449641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3429000"/>
            <a:ext cx="5328592" cy="29946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3534945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dirty="0">
                <a:solidFill>
                  <a:srgbClr val="073E87"/>
                </a:solidFill>
                <a:ea typeface="+mn-ea"/>
                <a:cs typeface="+mn-cs"/>
              </a:rPr>
              <a:t>Чтобы максимально приблизить детей к русской культуре оборудована русская изба.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71800" y="1556792"/>
            <a:ext cx="6192688" cy="4824536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ru-RU" dirty="0"/>
              <a:t> 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ней силами воспитателей и родителей собраны предметы старины и быта крестьян. Каждому предмету отведено своё традиционное место: у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стены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размещается русская печь, у печки чугунок ,ухват. В углу висит икона Божьей матери украшенная рушником .На узорной полочке расположились деревянные ложки, скалка, глиняные кувшины,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горшочки,утюги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. На столе занял своё место самовар. Ждёт своих рукодельниц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прялка,сундук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для различных вещей. Украшена наша светёлка старинными рушниками, платками, домоткаными половиками.</a:t>
            </a:r>
          </a:p>
          <a:p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F:\Ольга владимировна\DSCN221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84783"/>
            <a:ext cx="2558039" cy="25265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Ольга владимировна\DSCN2216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4581128"/>
            <a:ext cx="2910949" cy="20162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773821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052737"/>
            <a:ext cx="5040560" cy="5544616"/>
          </a:xfrm>
        </p:spPr>
        <p:txBody>
          <a:bodyPr>
            <a:normAutofit/>
          </a:bodyPr>
          <a:lstStyle/>
          <a:p>
            <a:r>
              <a:rPr lang="ru-RU" dirty="0"/>
              <a:t>В избе </a:t>
            </a:r>
            <a:r>
              <a:rPr lang="ru-RU" dirty="0" smtClean="0"/>
              <a:t>провожу </a:t>
            </a:r>
            <a:r>
              <a:rPr lang="ru-RU" dirty="0"/>
              <a:t>специальные занятия по знакомству с русским народным фольклором, русскими народными играми а так же обыгрывание колыбельных песен, заучивание </a:t>
            </a:r>
            <a:r>
              <a:rPr lang="ru-RU" dirty="0" err="1"/>
              <a:t>потешек</a:t>
            </a:r>
            <a:r>
              <a:rPr lang="ru-RU" dirty="0"/>
              <a:t>. </a:t>
            </a:r>
          </a:p>
        </p:txBody>
      </p:sp>
      <p:pic>
        <p:nvPicPr>
          <p:cNvPr id="2050" name="Picture 2" descr="F:\Ольга владимировна\DSCN2210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077072"/>
            <a:ext cx="3096344" cy="24082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Ольга владимировна\DSCN2206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829078" y="875778"/>
            <a:ext cx="2664296" cy="30182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467548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 smtClean="0"/>
              <a:t>Свою работу я провожу по специально разработанному плану:</a:t>
            </a:r>
            <a:br>
              <a:rPr lang="ru-RU" sz="3200" b="1" dirty="0" smtClean="0"/>
            </a:b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ru-RU" dirty="0"/>
              <a:t> </a:t>
            </a:r>
            <a:r>
              <a:rPr lang="ru-RU" dirty="0" smtClean="0"/>
              <a:t>В </a:t>
            </a:r>
            <a:r>
              <a:rPr lang="ru-RU" dirty="0"/>
              <a:t>младшей группе использую </a:t>
            </a:r>
            <a:r>
              <a:rPr lang="ru-RU" dirty="0" err="1"/>
              <a:t>потешки</a:t>
            </a:r>
            <a:r>
              <a:rPr lang="ru-RU" dirty="0"/>
              <a:t>, загадки, </a:t>
            </a:r>
            <a:r>
              <a:rPr lang="ru-RU" dirty="0" smtClean="0"/>
              <a:t>колыбельные </a:t>
            </a:r>
            <a:r>
              <a:rPr lang="ru-RU" dirty="0"/>
              <a:t>песенки, игры с </a:t>
            </a:r>
            <a:r>
              <a:rPr lang="ru-RU" dirty="0" smtClean="0"/>
              <a:t>пальчиками </a:t>
            </a:r>
            <a:r>
              <a:rPr lang="ru-RU" dirty="0"/>
              <a:t>,ручками. При отборе фольклорного материала </a:t>
            </a:r>
            <a:r>
              <a:rPr lang="ru-RU" dirty="0" smtClean="0"/>
              <a:t>учитываю </a:t>
            </a:r>
            <a:r>
              <a:rPr lang="ru-RU" dirty="0"/>
              <a:t>возраст детей</a:t>
            </a:r>
            <a:r>
              <a:rPr lang="ru-RU" dirty="0" smtClean="0"/>
              <a:t>.</a:t>
            </a:r>
          </a:p>
          <a:p>
            <a:r>
              <a:rPr lang="ru-RU" dirty="0" smtClean="0"/>
              <a:t> </a:t>
            </a:r>
            <a:r>
              <a:rPr lang="ru-RU" dirty="0"/>
              <a:t>В средней группе </a:t>
            </a:r>
            <a:r>
              <a:rPr lang="ru-RU" dirty="0" smtClean="0"/>
              <a:t>добавляю </a:t>
            </a:r>
            <a:r>
              <a:rPr lang="ru-RU" dirty="0"/>
              <a:t>народные </a:t>
            </a:r>
            <a:r>
              <a:rPr lang="ru-RU" dirty="0" smtClean="0"/>
              <a:t>игры, сказки, пословицы</a:t>
            </a:r>
            <a:r>
              <a:rPr lang="ru-RU" dirty="0"/>
              <a:t>, поговорки</a:t>
            </a:r>
            <a:r>
              <a:rPr lang="ru-RU" dirty="0" smtClean="0"/>
              <a:t>.</a:t>
            </a:r>
          </a:p>
          <a:p>
            <a:r>
              <a:rPr lang="ru-RU" dirty="0" smtClean="0"/>
              <a:t>В </a:t>
            </a:r>
            <a:r>
              <a:rPr lang="ru-RU" dirty="0"/>
              <a:t>старшем дошкольном возрасте </a:t>
            </a:r>
            <a:r>
              <a:rPr lang="ru-RU" dirty="0" smtClean="0"/>
              <a:t>использую скороговорки, провожу </a:t>
            </a:r>
            <a:r>
              <a:rPr lang="ru-RU" dirty="0"/>
              <a:t>экскурсии.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55292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Future\Desktop\Для Линеры Шафкатовны\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76672"/>
            <a:ext cx="5071004" cy="38032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147" name="Picture 3" descr="C:\Users\Future\Desktop\Для Линеры Шафкатовны\image_622f205ad78f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404664"/>
            <a:ext cx="2932128" cy="37890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148" name="Picture 4" descr="C:\Users\Future\Desktop\Для Линеры Шафкатовны\Ф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4005064"/>
            <a:ext cx="3233936" cy="242545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149" name="Picture 5" descr="C:\Users\Future\Desktop\Для Линеры Шафкатовны\Ф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4293096"/>
            <a:ext cx="3803915" cy="213970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 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Провожу занятия по </a:t>
            </a:r>
            <a:r>
              <a:rPr lang="ru-RU" sz="2200" b="1" dirty="0" err="1" smtClean="0">
                <a:latin typeface="Times New Roman" pitchFamily="18" charset="0"/>
                <a:cs typeface="Times New Roman" pitchFamily="18" charset="0"/>
              </a:rPr>
              <a:t>изодеятельности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, на которых знакомлю детей с народной декоративной росписью в игровой форме, занятия –беседы:</a:t>
            </a:r>
            <a:br>
              <a:rPr lang="ru-RU" sz="22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15816" y="1844824"/>
            <a:ext cx="3168352" cy="4675844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dirty="0" smtClean="0"/>
              <a:t> «</a:t>
            </a:r>
            <a:r>
              <a:rPr lang="ru-RU" dirty="0"/>
              <a:t>Русский народный костюм», «Голубая гжель», «Золотая хохлома»,</a:t>
            </a:r>
          </a:p>
          <a:p>
            <a:r>
              <a:rPr lang="ru-RU" dirty="0"/>
              <a:t>«Русская матрёшка», «Русские народные игры».</a:t>
            </a:r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395536" y="1613002"/>
            <a:ext cx="2393579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http://chel.sp-zakupka.ru/files/3e5/3e5f138b10044a76fbe09fdd81054eb9-fit-300x300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310" r="20867"/>
          <a:stretch>
            <a:fillRect/>
          </a:stretch>
        </p:blipFill>
        <p:spPr bwMode="auto">
          <a:xfrm>
            <a:off x="539552" y="4149080"/>
            <a:ext cx="180020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900igr.net/datas/izo/Rospis-khokhloma/0004-004-Rospis-khokhloma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235620"/>
            <a:ext cx="2664296" cy="2014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rusmatreshka.ru/upload/iblock/b37/b3743e7f0eee876cac0a92128cad0247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509120"/>
            <a:ext cx="3020342" cy="2011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97107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476672"/>
            <a:ext cx="8388424" cy="36004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    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Большое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место в приобщении детей к народной культуре занимают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народные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праздники и традиции, знакомство с народными обычаями и обрядами. На материале народного фольклора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разрабатываю совместно с музыкальным руководителем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сценарии праздников и тематических вечеров: «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Осенины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», «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Калядки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», «Масленица».</a:t>
            </a:r>
          </a:p>
          <a:p>
            <a:endParaRPr lang="ru-RU" b="1" dirty="0"/>
          </a:p>
        </p:txBody>
      </p:sp>
      <p:pic>
        <p:nvPicPr>
          <p:cNvPr id="8194" name="Picture 2" descr="C:\Users\Future\Desktop\Для Линеры Шафкатовны\Маслениц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005064"/>
            <a:ext cx="3287349" cy="2465512"/>
          </a:xfrm>
          <a:prstGeom prst="rect">
            <a:avLst/>
          </a:prstGeom>
          <a:noFill/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/>
          <a:srcRect r="13970"/>
          <a:stretch>
            <a:fillRect/>
          </a:stretch>
        </p:blipFill>
        <p:spPr bwMode="auto">
          <a:xfrm>
            <a:off x="4283968" y="3861048"/>
            <a:ext cx="4155300" cy="27169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7265888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4834880" cy="4525963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b="1" dirty="0" smtClean="0"/>
              <a:t>    На </a:t>
            </a:r>
            <a:r>
              <a:rPr lang="ru-RU" b="1" dirty="0"/>
              <a:t>музыкальных занятиях используем русские народные </a:t>
            </a:r>
            <a:r>
              <a:rPr lang="ru-RU" b="1" dirty="0" err="1"/>
              <a:t>распевки</a:t>
            </a:r>
            <a:r>
              <a:rPr lang="ru-RU" b="1" dirty="0"/>
              <a:t>, слушаем русские народные мелодии. Дети знают много русских народных песен, обучаются игре на народных музыкальных инструментах:</a:t>
            </a:r>
          </a:p>
          <a:p>
            <a:r>
              <a:rPr lang="ru-RU" b="1" dirty="0"/>
              <a:t>ложках, </a:t>
            </a:r>
            <a:r>
              <a:rPr lang="ru-RU" b="1" dirty="0" err="1"/>
              <a:t>трещётках</a:t>
            </a:r>
            <a:r>
              <a:rPr lang="ru-RU" b="1" dirty="0"/>
              <a:t>, погремушках, свистульках, дудках.</a:t>
            </a:r>
          </a:p>
          <a:p>
            <a:endParaRPr lang="ru-RU" dirty="0"/>
          </a:p>
        </p:txBody>
      </p:sp>
      <p:pic>
        <p:nvPicPr>
          <p:cNvPr id="7170" name="Picture 2" descr="C:\Users\Future\Desktop\Для Линеры Шафкатовны\Ф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3645024"/>
            <a:ext cx="3617979" cy="27134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1" name="Picture 3" descr="C:\Users\Future\Desktop\Для Линеры Шафкатовны\Ф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620688"/>
            <a:ext cx="3586480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8535986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60649"/>
            <a:ext cx="7772400" cy="864095"/>
          </a:xfrm>
          <a:effectLst/>
        </p:spPr>
        <p:txBody>
          <a:bodyPr>
            <a:noAutofit/>
          </a:bodyPr>
          <a:lstStyle/>
          <a:p>
            <a:r>
              <a:rPr lang="ru-RU" sz="3200" b="1" i="1" dirty="0" err="1" smtClean="0">
                <a:latin typeface="Times New Roman" pitchFamily="18" charset="0"/>
                <a:cs typeface="Times New Roman" pitchFamily="18" charset="0"/>
              </a:rPr>
              <a:t>Калимуллина</a:t>
            </a:r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i="1" dirty="0" err="1" smtClean="0">
                <a:latin typeface="Times New Roman" pitchFamily="18" charset="0"/>
                <a:cs typeface="Times New Roman" pitchFamily="18" charset="0"/>
              </a:rPr>
              <a:t>Линера</a:t>
            </a:r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i="1" dirty="0" err="1" smtClean="0">
                <a:latin typeface="Times New Roman" pitchFamily="18" charset="0"/>
                <a:cs typeface="Times New Roman" pitchFamily="18" charset="0"/>
              </a:rPr>
              <a:t>Шафкатовна</a:t>
            </a:r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28992" y="1285860"/>
            <a:ext cx="5472608" cy="5357850"/>
          </a:xfrm>
        </p:spPr>
        <p:txBody>
          <a:bodyPr>
            <a:normAutofit fontScale="92500" lnSpcReduction="20000"/>
          </a:bodyPr>
          <a:lstStyle/>
          <a:p>
            <a:pPr algn="l"/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28.05. 1975 года рождения </a:t>
            </a:r>
          </a:p>
          <a:p>
            <a:pPr algn="l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• Имею высшее образование </a:t>
            </a:r>
          </a:p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• Окончила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ОГУ , 1999 г. Учитель начальных классов по специальности «Педагогика и методика начального образования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Профессиональная переподготовка ЧОУ ДПО "Академия бизнеса и управления системами" по программе "Педагогика и методика дошкольного образования "Волгоград 2016г. Воспитатель</a:t>
            </a:r>
            <a:endParaRPr lang="ru-RU" sz="22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• Решением квалификационной комиссии от 2020 года присвоена 1 квалификационная категория</a:t>
            </a:r>
          </a:p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Общий трудовой стаж-18 лет </a:t>
            </a:r>
          </a:p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Стаж педагогической работы- 18 лет</a:t>
            </a:r>
          </a:p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В данном учреждении- 15 лет </a:t>
            </a:r>
          </a:p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 данной должности- 16 лет</a:t>
            </a:r>
          </a:p>
          <a:p>
            <a:pPr algn="l"/>
            <a:endParaRPr lang="ru-RU" sz="19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3508" t="10638" r="16253" b="8511"/>
          <a:stretch>
            <a:fillRect/>
          </a:stretch>
        </p:blipFill>
        <p:spPr bwMode="auto">
          <a:xfrm>
            <a:off x="323528" y="1916832"/>
            <a:ext cx="2903182" cy="39693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8720577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"/>
            <a:ext cx="8712968" cy="249289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    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Взаимодействие </a:t>
            </a:r>
            <a:r>
              <a:rPr lang="ru-RU" sz="3000" dirty="0">
                <a:latin typeface="Times New Roman" pitchFamily="18" charset="0"/>
                <a:cs typeface="Times New Roman" pitchFamily="18" charset="0"/>
              </a:rPr>
              <a:t>с семьёй 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провожу </a:t>
            </a:r>
            <a:r>
              <a:rPr lang="ru-RU" sz="3000" dirty="0">
                <a:latin typeface="Times New Roman" pitchFamily="18" charset="0"/>
                <a:cs typeface="Times New Roman" pitchFamily="18" charset="0"/>
              </a:rPr>
              <a:t>по принципу активного вовлечения родителей в жизнь детского сада: 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организую совместные выставки поделок, праздники, </a:t>
            </a:r>
            <a:r>
              <a:rPr lang="ru-RU" sz="3000" dirty="0" err="1" smtClean="0">
                <a:latin typeface="Times New Roman" pitchFamily="18" charset="0"/>
                <a:cs typeface="Times New Roman" pitchFamily="18" charset="0"/>
              </a:rPr>
              <a:t>посиделки,конкурсы</a:t>
            </a:r>
            <a:endParaRPr lang="ru-RU" sz="3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Future\Desktop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571744"/>
            <a:ext cx="4336462" cy="28712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075" name="Picture 3" descr="C:\Users\Future\Desktop\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3214686"/>
            <a:ext cx="4083973" cy="28083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6173805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C:\Users\Future\Desktop\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14290"/>
            <a:ext cx="6584446" cy="49383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5" descr="C:\Users\Future\Desktop\fd5738ff-39ad-59f3-916c-b6133a1bb49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8" y="3786190"/>
            <a:ext cx="3219672" cy="26159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88640"/>
            <a:ext cx="8424936" cy="201622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В группе оформила уголки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для родителей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, где разместила информацию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практического характера: «Как изготовить с ребёнком тряпичную куклу», «Любимые народные игры детей».</a:t>
            </a:r>
          </a:p>
          <a:p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677" t="25403" r="9677" b="16129"/>
          <a:stretch>
            <a:fillRect/>
          </a:stretch>
        </p:blipFill>
        <p:spPr bwMode="auto">
          <a:xfrm>
            <a:off x="214282" y="2143116"/>
            <a:ext cx="2088232" cy="29235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1988840"/>
            <a:ext cx="3203129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2060848"/>
            <a:ext cx="2304256" cy="27843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897" t="19894" b="9372"/>
          <a:stretch>
            <a:fillRect/>
          </a:stretch>
        </p:blipFill>
        <p:spPr bwMode="auto">
          <a:xfrm>
            <a:off x="1785918" y="4071942"/>
            <a:ext cx="2016224" cy="237626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533067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flipH="1">
            <a:off x="251520" y="908720"/>
            <a:ext cx="8892480" cy="2016224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Для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наглядности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размещаю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демонстрационный материал «Росписи предметов быта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одежды». Всё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это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делаю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для того, чтобы родители не только наблюдали за нашей работой ,но и широко использовали опыт работы нашего дошкольного учреждения.</a:t>
            </a:r>
          </a:p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 t="37810"/>
          <a:stretch>
            <a:fillRect/>
          </a:stretch>
        </p:blipFill>
        <p:spPr bwMode="auto">
          <a:xfrm>
            <a:off x="467544" y="2852936"/>
            <a:ext cx="5112568" cy="38884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" descr="C:\Users\Future\Desktop\Для Линеры Шафкатовны\1662544964084.jpg"/>
          <p:cNvPicPr>
            <a:picLocks noChangeAspect="1" noChangeArrowheads="1"/>
          </p:cNvPicPr>
          <p:nvPr/>
        </p:nvPicPr>
        <p:blipFill>
          <a:blip r:embed="rId3" cstate="print"/>
          <a:srcRect l="11956" r="6522"/>
          <a:stretch>
            <a:fillRect/>
          </a:stretch>
        </p:blipFill>
        <p:spPr bwMode="auto">
          <a:xfrm>
            <a:off x="5857884" y="3357562"/>
            <a:ext cx="3011075" cy="24600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2624249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476672"/>
            <a:ext cx="8568952" cy="2232248"/>
          </a:xfrm>
        </p:spPr>
        <p:txBody>
          <a:bodyPr>
            <a:normAutofit fontScale="55000" lnSpcReduction="20000"/>
          </a:bodyPr>
          <a:lstStyle/>
          <a:p>
            <a:pPr algn="just">
              <a:buNone/>
            </a:pPr>
            <a:r>
              <a:rPr lang="ru-RU" sz="5100" dirty="0" smtClean="0"/>
              <a:t>       </a:t>
            </a:r>
            <a:r>
              <a:rPr lang="ru-RU" sz="5100" dirty="0" smtClean="0">
                <a:latin typeface="Times New Roman" pitchFamily="18" charset="0"/>
                <a:cs typeface="Times New Roman" pitchFamily="18" charset="0"/>
              </a:rPr>
              <a:t>Я надеюсь, </a:t>
            </a:r>
            <a:r>
              <a:rPr lang="ru-RU" sz="5100" dirty="0">
                <a:latin typeface="Times New Roman" pitchFamily="18" charset="0"/>
                <a:cs typeface="Times New Roman" pitchFamily="18" charset="0"/>
              </a:rPr>
              <a:t>что </a:t>
            </a:r>
            <a:r>
              <a:rPr lang="ru-RU" sz="5100" dirty="0" smtClean="0">
                <a:latin typeface="Times New Roman" pitchFamily="18" charset="0"/>
                <a:cs typeface="Times New Roman" pitchFamily="18" charset="0"/>
              </a:rPr>
              <a:t>моя работа поможет </a:t>
            </a:r>
            <a:r>
              <a:rPr lang="ru-RU" sz="5100" dirty="0">
                <a:latin typeface="Times New Roman" pitchFamily="18" charset="0"/>
                <a:cs typeface="Times New Roman" pitchFamily="18" charset="0"/>
              </a:rPr>
              <a:t>ребёнку почувствовать себя частью великого целого своего народа, своей страны, научиться уважать и ценить прошлое и настоящее.</a:t>
            </a:r>
          </a:p>
          <a:p>
            <a:r>
              <a:rPr lang="ru-RU" dirty="0"/>
              <a:t> </a:t>
            </a:r>
          </a:p>
          <a:p>
            <a:endParaRPr lang="ru-RU" dirty="0"/>
          </a:p>
        </p:txBody>
      </p:sp>
      <p:pic>
        <p:nvPicPr>
          <p:cNvPr id="5" name="Picture 3" descr="C:\Users\Future\Desktop\Для Линеры Шафкатовны\Альбом фото отчет ПРАЗДНИКИ.jpg"/>
          <p:cNvPicPr>
            <a:picLocks noChangeAspect="1" noChangeArrowheads="1"/>
          </p:cNvPicPr>
          <p:nvPr/>
        </p:nvPicPr>
        <p:blipFill>
          <a:blip r:embed="rId3" cstate="print"/>
          <a:srcRect l="13289" r="13179"/>
          <a:stretch>
            <a:fillRect/>
          </a:stretch>
        </p:blipFill>
        <p:spPr bwMode="auto">
          <a:xfrm rot="20657278">
            <a:off x="1871129" y="2519064"/>
            <a:ext cx="4402763" cy="35282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1054110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50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14290"/>
            <a:ext cx="4586110" cy="28654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5059" name="Picture 3" descr="C:\Users\Ст воспитатель\Desktop\Для Линеры Шафкатовны\1662572195033.jpg"/>
          <p:cNvPicPr>
            <a:picLocks noChangeAspect="1" noChangeArrowheads="1"/>
          </p:cNvPicPr>
          <p:nvPr/>
        </p:nvPicPr>
        <p:blipFill>
          <a:blip r:embed="rId3" cstate="print"/>
          <a:srcRect l="20427" t="9297" r="22313"/>
          <a:stretch>
            <a:fillRect/>
          </a:stretch>
        </p:blipFill>
        <p:spPr bwMode="auto">
          <a:xfrm>
            <a:off x="5929322" y="388530"/>
            <a:ext cx="2726409" cy="24271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4"/>
          <a:srcRect l="25403" r="14718"/>
          <a:stretch>
            <a:fillRect/>
          </a:stretch>
        </p:blipFill>
        <p:spPr bwMode="auto">
          <a:xfrm rot="5400000">
            <a:off x="5087029" y="3056847"/>
            <a:ext cx="3184784" cy="32147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5" cstate="print"/>
          <a:srcRect l="22850" r="20628"/>
          <a:stretch>
            <a:fillRect/>
          </a:stretch>
        </p:blipFill>
        <p:spPr bwMode="auto">
          <a:xfrm rot="5400000">
            <a:off x="1066606" y="3362494"/>
            <a:ext cx="3000396" cy="28476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476672"/>
            <a:ext cx="8568952" cy="432048"/>
          </a:xfrm>
        </p:spPr>
        <p:txBody>
          <a:bodyPr>
            <a:normAutofit fontScale="47500" lnSpcReduction="20000"/>
          </a:bodyPr>
          <a:lstStyle/>
          <a:p>
            <a:pPr algn="just">
              <a:buNone/>
            </a:pPr>
            <a:r>
              <a:rPr lang="ru-RU" sz="5100" dirty="0" smtClean="0"/>
              <a:t>       </a:t>
            </a:r>
            <a:endParaRPr lang="ru-RU" dirty="0"/>
          </a:p>
        </p:txBody>
      </p:sp>
      <p:pic>
        <p:nvPicPr>
          <p:cNvPr id="2051" name="Picture 3" descr="C:\Users\Future\Desktop\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60648"/>
            <a:ext cx="4602480" cy="34518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 descr="C:\Users\Future\Desktop\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3140968"/>
            <a:ext cx="5017406" cy="33465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4" descr="C:\Users\Future\Desktop\2592e916774bf20712ccfe43a8231109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0072" y="404664"/>
            <a:ext cx="3454462" cy="25138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3" name="Picture 5" descr="C:\Users\Future\Desktop\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3933056"/>
            <a:ext cx="3312368" cy="24842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41054110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Future\Desktop\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88640"/>
            <a:ext cx="4690966" cy="31253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9" name="Picture 3" descr="C:\Users\Future\Desktop\1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332656"/>
            <a:ext cx="3320254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0" name="Picture 4" descr="C:\Users\Future\Desktop\17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717032"/>
            <a:ext cx="4974529" cy="26696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1" name="Picture 5" descr="C:\Users\Future\Desktop\IMG-20201215-WA007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104" y="3573016"/>
            <a:ext cx="3360373" cy="2520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476672"/>
            <a:ext cx="7777089" cy="5837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Фотоальбом</a:t>
            </a:r>
            <a:endParaRPr lang="ru-RU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628800"/>
            <a:ext cx="3960440" cy="39604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052736"/>
            <a:ext cx="3816424" cy="47251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1808" y="188640"/>
            <a:ext cx="7772400" cy="1368152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/>
              <a:t>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Моё увлечение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ансамбль «Калинка»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1772816"/>
            <a:ext cx="8352928" cy="4536504"/>
          </a:xfrm>
        </p:spPr>
        <p:txBody>
          <a:bodyPr/>
          <a:lstStyle/>
          <a:p>
            <a:pPr algn="l"/>
            <a:endParaRPr lang="ru-RU" sz="3600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4077072"/>
            <a:ext cx="2955704" cy="22167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4288" y="836712"/>
            <a:ext cx="1763479" cy="23513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 l="34677" t="8736" r="3916" b="2513"/>
          <a:stretch>
            <a:fillRect/>
          </a:stretch>
        </p:blipFill>
        <p:spPr bwMode="auto">
          <a:xfrm>
            <a:off x="323528" y="4149080"/>
            <a:ext cx="2306621" cy="25003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6" name="Picture 2" descr="C:\Users\Future\Desktop\Для Линеры Шафкатовны\1662544445240.jpg"/>
          <p:cNvPicPr>
            <a:picLocks noChangeAspect="1" noChangeArrowheads="1"/>
          </p:cNvPicPr>
          <p:nvPr/>
        </p:nvPicPr>
        <p:blipFill>
          <a:blip r:embed="rId5" cstate="print"/>
          <a:srcRect l="15351" t="3801" r="25850" b="6951"/>
          <a:stretch>
            <a:fillRect/>
          </a:stretch>
        </p:blipFill>
        <p:spPr bwMode="auto">
          <a:xfrm>
            <a:off x="6156176" y="3429000"/>
            <a:ext cx="2134825" cy="32403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7" name="Picture 3" descr="C:\Users\Future\Desktop\Для Линеры Шафкатовны\166254431479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1340768"/>
            <a:ext cx="5372089" cy="24174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42502893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Спасибо за внимание!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C:\Users\Future\Desktop\Для Линеры Шафкатовны\Альбом фото отчет ПРАЗДНИКИ.jpg"/>
          <p:cNvPicPr>
            <a:picLocks noChangeAspect="1" noChangeArrowheads="1"/>
          </p:cNvPicPr>
          <p:nvPr/>
        </p:nvPicPr>
        <p:blipFill>
          <a:blip r:embed="rId2" cstate="print"/>
          <a:srcRect l="13289" r="13179"/>
          <a:stretch>
            <a:fillRect/>
          </a:stretch>
        </p:blipFill>
        <p:spPr bwMode="auto">
          <a:xfrm rot="20657278">
            <a:off x="1943135" y="2231031"/>
            <a:ext cx="4402763" cy="35282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Духовная жизнь ребенка полноценна лишь тогда, когда он живет в мире игры, сказки, музыки, фантазии, творчества. </a:t>
            </a:r>
          </a:p>
          <a:p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Без этого он- засушенный цветок.» </a:t>
            </a:r>
            <a:b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</a:t>
            </a:r>
          </a:p>
          <a:p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В.А .Сухомлинский</a:t>
            </a:r>
            <a:r>
              <a:rPr lang="ru-RU" sz="24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/>
            </a:r>
            <a:br>
              <a:rPr lang="ru-RU" sz="2400" dirty="0" smtClean="0">
                <a:solidFill>
                  <a:prstClr val="black"/>
                </a:solidFill>
                <a:latin typeface="Arial" charset="0"/>
                <a:cs typeface="Arial" charset="0"/>
              </a:rPr>
            </a:br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Актуальность темы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554162"/>
            <a:ext cx="8740080" cy="4971182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dirty="0" smtClean="0"/>
              <a:t>  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Несомненно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на сегодняшний день тема  очень актуальна.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то время, как развивается наука, в жизнь внедряется компьютеризация, народный язык начинает терять эмоциональность и значимость.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Многие люди  напрочь забыли о своих русских ценностях. Родители наших детей «делают» карьеру, заняты домашним бытом им некогда рассказать сказку, спеть колыбельную. Дети растут на иностранных мультфильмах, компьютерных играх. 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Вот почему так важно в жизнь детей и в педагогический процесс детского сада включать знакомства с разнообразными видами народного творчества и привлекать к этому родителей.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724343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476672"/>
            <a:ext cx="8064896" cy="3240360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нашем детском саду уже много лет ведётся работа, направленная на приобщение детей к истокам народной культуры через различные виды деятельности. Осуществляется комплексный подход к использованию развивающей среды, общевоспитательной работы и специального обучения детей на материале народного искусства.</a:t>
            </a:r>
          </a:p>
          <a:p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717032"/>
            <a:ext cx="1927207" cy="25756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50" name="Picture 2" descr="C:\Users\Future\Desktop\1662544964084.jpg"/>
          <p:cNvPicPr>
            <a:picLocks noChangeAspect="1" noChangeArrowheads="1"/>
          </p:cNvPicPr>
          <p:nvPr/>
        </p:nvPicPr>
        <p:blipFill>
          <a:blip r:embed="rId3" cstate="print"/>
          <a:srcRect l="10030" r="8060"/>
          <a:stretch>
            <a:fillRect/>
          </a:stretch>
        </p:blipFill>
        <p:spPr bwMode="auto">
          <a:xfrm>
            <a:off x="5364088" y="3861048"/>
            <a:ext cx="3528392" cy="24208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51" name="Picture 3" descr="C:\Users\Future\Desktop\16625449638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3284984"/>
            <a:ext cx="1754514" cy="31219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5222350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Работу начали с анкетирования родителей:</a:t>
            </a:r>
            <a:endParaRPr lang="ru-RU" dirty="0"/>
          </a:p>
        </p:txBody>
      </p:sp>
      <p:pic>
        <p:nvPicPr>
          <p:cNvPr id="3078" name="Picture 6" descr="C:\Users\Future\Desktop\Для Линеры Шафкатовны\Фото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15074" y="1214422"/>
            <a:ext cx="2697467" cy="20231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079" name="Picture 7" descr="C:\Users\Future\Desktop\Для Линеры Шафкатовны\Ф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2264" y="4643446"/>
            <a:ext cx="2312616" cy="17344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357159" y="1571612"/>
            <a:ext cx="6286544" cy="427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Анкета для родителей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«Народные праздники в детском саду и дома»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1.Считаете ли Вы необходимым приобщать Ваших детей к народной культуре и традициям? Почему?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__________________________________________________________________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2.Существуют ли традиции в Вашей семье? Какие?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__________________________________________________________________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 Какие народные праздники Вы знаете?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__________________________________________________________________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4. Какие народные праздники Вы отмечаете в Вашей семье?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__________________________________________________________________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5. О каком празднике Вы узнали у своих предков?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__________________________________________________________________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6. Как Вы знакомите с народными праздниками своего ребенка? 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__________________________________________________________________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7. Каковы особенности народных традиций Вашего города, края?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__________________________________________________________________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8. Какие формы работы Вы хотите предложить совместно с ДОУ в рамках «Народные традиции», «Народные праздники», «Народные игры»?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__________________________________________________________________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9. Примите ли Вы участие в организации и проведении народного праздника в детском саду?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__________________________________________________________________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10. Что бы Вы хотели порекомендовать в целях улучшения совместной работы ДОУ и семьи по приобщению детей к народной культуре и традициям?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__________________________________________________________________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270103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404664"/>
            <a:ext cx="7772400" cy="1584176"/>
          </a:xfrm>
        </p:spPr>
        <p:txBody>
          <a:bodyPr>
            <a:noAutofit/>
          </a:bodyPr>
          <a:lstStyle/>
          <a:p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Цель работы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формирование у детей дошкольного возраста «базиса культуры» на основе ознакомления с бытом и жизнью родного народа, его характером, присущими ему нравственными ценностями, традициями, особенностями культуры. </a:t>
            </a:r>
            <a:r>
              <a:rPr lang="ru-RU" sz="1800" b="1" dirty="0" smtClean="0"/>
              <a:t/>
            </a:r>
            <a:br>
              <a:rPr lang="ru-RU" sz="1800" b="1" dirty="0" smtClean="0"/>
            </a:br>
            <a:endParaRPr lang="ru-RU" sz="18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2132856"/>
            <a:ext cx="7992888" cy="4392488"/>
          </a:xfrm>
        </p:spPr>
        <p:txBody>
          <a:bodyPr>
            <a:normAutofit fontScale="70000" lnSpcReduction="20000"/>
          </a:bodyPr>
          <a:lstStyle/>
          <a:p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Для реализации поставленной цели были определены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следующие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задачи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 Создать систему работы, по приобщению детей к истокам русской народной культуры на специально организованных занятиях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Привлечь родителей в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воспитательно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-образовательный процесс через проведение русских народных подвижных игр, знакомство с календарными праздниками, их обычаями и традициями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3.Создать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условия для самостоятельного отражения полученных знаний, умений детьми. </a:t>
            </a:r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Воспитывать интерес и любовь к русской национальной культуре, народному творчеству, обычаям, традициям, обрядам, народному календарю, к народным играм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5. Использовать все виды фольклора (сказки, песенки,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потешки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заклички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пословицы, поговорки, загадки, хороводы), так как фольклор является богатейшим источником познавательного и нравственного развития детей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6. Знакомство детей с народными праздниками и традициями, народными играми.  </a:t>
            </a:r>
            <a:r>
              <a:rPr lang="ru-RU" dirty="0">
                <a:solidFill>
                  <a:schemeClr val="tx1"/>
                </a:solidFill>
              </a:rPr>
              <a:t>     </a:t>
            </a:r>
          </a:p>
        </p:txBody>
      </p:sp>
    </p:spTree>
    <p:extLst>
      <p:ext uri="{BB962C8B-B14F-4D97-AF65-F5344CB8AC3E}">
        <p14:creationId xmlns:p14="http://schemas.microsoft.com/office/powerpoint/2010/main" xmlns="" val="19959198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76672"/>
            <a:ext cx="9741768" cy="150304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Исходя из условий мною выделены 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следующие направления работы: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554163"/>
            <a:ext cx="5851376" cy="2378894"/>
          </a:xfrm>
        </p:spPr>
        <p:txBody>
          <a:bodyPr>
            <a:normAutofit lnSpcReduction="10000"/>
          </a:bodyPr>
          <a:lstStyle/>
          <a:p>
            <a:pPr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 Историческое прошлое России и русского народа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2. Устное народное творчество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 Народные праздники и традиции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 Народные промыслы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5. Русская народная кухня.</a:t>
            </a:r>
          </a:p>
          <a:p>
            <a:pPr>
              <a:buNone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3" descr="C:\Users\Future\Desktop\16625449641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2204864"/>
            <a:ext cx="3345253" cy="44708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100" name="Picture 4" descr="C:\Users\Future\Desktop\16625449640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717032"/>
            <a:ext cx="4248472" cy="23876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02003965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628</TotalTime>
  <Words>955</Words>
  <Application>Microsoft Office PowerPoint</Application>
  <PresentationFormat>Экран (4:3)</PresentationFormat>
  <Paragraphs>104</Paragraphs>
  <Slides>30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Трек</vt:lpstr>
      <vt:lpstr>Муниципальное дошкольное образовательное автономное учреждение «Детский сад №106 «Анютины глазки» комбинированного вида» г. Орска</vt:lpstr>
      <vt:lpstr>Калимуллина Линера Шафкатовна </vt:lpstr>
      <vt:lpstr> Моё увлечение ансамбль «Калинка»</vt:lpstr>
      <vt:lpstr>Слайд 4</vt:lpstr>
      <vt:lpstr>Актуальность темы</vt:lpstr>
      <vt:lpstr>Слайд 6</vt:lpstr>
      <vt:lpstr>Работу начали с анкетирования родителей:</vt:lpstr>
      <vt:lpstr>Цель работы:  формирование у детей дошкольного возраста «базиса культуры» на основе ознакомления с бытом и жизнью родного народа, его характером, присущими ему нравственными ценностями, традициями, особенностями культуры.  </vt:lpstr>
      <vt:lpstr>Исходя из условий мною выделены  следующие направления работы:  </vt:lpstr>
      <vt:lpstr>Слайд 10</vt:lpstr>
      <vt:lpstr>Методические принципы:</vt:lpstr>
      <vt:lpstr>Работа с детьми ориентирована на три возрастные ступени: </vt:lpstr>
      <vt:lpstr>Чтобы максимально приблизить детей к русской культуре оборудована русская изба.</vt:lpstr>
      <vt:lpstr>Слайд 14</vt:lpstr>
      <vt:lpstr>Свою работу я провожу по специально разработанному плану: </vt:lpstr>
      <vt:lpstr>Слайд 16</vt:lpstr>
      <vt:lpstr>  Провожу занятия по изодеятельности, на которых знакомлю детей с народной декоративной росписью в игровой форме, занятия –беседы: 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Фотоальбом</vt:lpstr>
      <vt:lpstr> 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МБДОУ « Большеберезниковский детский сад «Теремок»</dc:title>
  <dc:creator>1</dc:creator>
  <cp:keywords>ольга</cp:keywords>
  <cp:lastModifiedBy>Ст воспитатель</cp:lastModifiedBy>
  <cp:revision>61</cp:revision>
  <dcterms:created xsi:type="dcterms:W3CDTF">2016-03-07T12:10:44Z</dcterms:created>
  <dcterms:modified xsi:type="dcterms:W3CDTF">2022-09-08T10:04:07Z</dcterms:modified>
</cp:coreProperties>
</file>