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78D73F-43F5-41DA-BE79-4EB9653247FD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FF62CE6-838C-4356-9415-C5C679F175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78159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D73F-43F5-41DA-BE79-4EB9653247FD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2CE6-838C-4356-9415-C5C679F175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366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D73F-43F5-41DA-BE79-4EB9653247FD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2CE6-838C-4356-9415-C5C679F175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1657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D73F-43F5-41DA-BE79-4EB9653247FD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2CE6-838C-4356-9415-C5C679F175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33687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D73F-43F5-41DA-BE79-4EB9653247FD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2CE6-838C-4356-9415-C5C679F175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32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D73F-43F5-41DA-BE79-4EB9653247FD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2CE6-838C-4356-9415-C5C679F175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0436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D73F-43F5-41DA-BE79-4EB9653247FD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2CE6-838C-4356-9415-C5C679F175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917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D73F-43F5-41DA-BE79-4EB9653247FD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2CE6-838C-4356-9415-C5C679F175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1817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D73F-43F5-41DA-BE79-4EB9653247FD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2CE6-838C-4356-9415-C5C679F175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510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D73F-43F5-41DA-BE79-4EB9653247FD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2CE6-838C-4356-9415-C5C679F175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508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D73F-43F5-41DA-BE79-4EB9653247FD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2CE6-838C-4356-9415-C5C679F175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97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D73F-43F5-41DA-BE79-4EB9653247FD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2CE6-838C-4356-9415-C5C679F175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885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D73F-43F5-41DA-BE79-4EB9653247FD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2CE6-838C-4356-9415-C5C679F175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583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D73F-43F5-41DA-BE79-4EB9653247FD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2CE6-838C-4356-9415-C5C679F175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420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D73F-43F5-41DA-BE79-4EB9653247FD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2CE6-838C-4356-9415-C5C679F175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03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D73F-43F5-41DA-BE79-4EB9653247FD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2CE6-838C-4356-9415-C5C679F175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053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D73F-43F5-41DA-BE79-4EB9653247FD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2CE6-838C-4356-9415-C5C679F175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527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78D73F-43F5-41DA-BE79-4EB9653247FD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FF62CE6-838C-4356-9415-C5C679F175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634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u.wikipedia.org/wiki/%D0%9A%D0%BE%D0%B6%D0%B5%D0%B4%D1%83%D0%B1,_%D0%98%D0%B2%D0%B0%D0%BD_%D0%9D%D0%B8%D0%BA%D0%B8%D1%82%D0%BE%D0%B2%D0%B8%D1%8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hyperlink" Target="http://ordenrf.ru/rf/orden-aleksandra-nevskogo-rossiyskoy-federatsii.php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rdenrf.ru/rf/orden-suvorova-rossiyskaya-federatsiya.php" TargetMode="External"/><Relationship Id="rId5" Type="http://schemas.openxmlformats.org/officeDocument/2006/relationships/hyperlink" Target="http://ordenrf.ru/rf/orden-zhukova.php" TargetMode="Externa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u.wikipedia.org/wiki/%D0%90%D0%BB%D0%B5%D0%BA%D1%81%D0%B0%D0%BD%D0%B4%D1%80_%D0%9D%D0%B5%D0%B2%D1%81%D0%BA%D0%B8%D0%B9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u.wikipedia.org/wiki/%D0%A1%D1%83%D0%B2%D0%BE%D1%80%D0%BE%D0%B2,_%D0%90%D0%BB%D0%B5%D0%BA%D1%81%D0%B0%D0%BD%D0%B4%D1%80_%D0%92%D0%B0%D1%81%D0%B8%D0%BB%D1%8C%D0%B5%D0%B2%D0%B8%D1%8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iki/%D0%9A%D1%83%D1%82%D1%83%D0%B7%D0%BE%D0%B2,_%D0%9C%D0%B8%D1%85%D0%B0%D0%B8%D0%BB_%D0%98%D0%BB%D0%BB%D0%B0%D1%80%D0%B8%D0%BE%D0%BD%D0%BE%D0%B2%D0%B8%D1%8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u.wikipedia.org/wiki/%D0%91%D0%B0%D0%B3%D1%80%D0%B0%D1%82%D0%B8%D0%BE%D0%BD,_%D0%9F%D1%91%D1%82%D1%80_%D0%98%D0%B2%D0%B0%D0%BD%D0%BE%D0%B2%D0%B8%D1%8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%D0%A7%D1%83%D0%B9%D0%BA%D0%BE%D0%B2,_%D0%92%D0%B0%D1%81%D0%B8%D0%BB%D0%B8%D0%B9_%D0%98%D0%B2%D0%B0%D0%BD%D0%BE%D0%B2%D0%B8%D1%8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u.wikipedia.org/wiki/%D0%A3%D1%88%D0%B0%D0%BA%D0%BE%D0%B2,_%D0%A4%D1%91%D0%B4%D0%BE%D1%80_%D0%A4%D1%91%D0%B4%D0%BE%D1%80%D0%BE%D0%B2%D0%B8%D1%8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u.wikipedia.org/wiki/%D0%9F%D0%B0%D0%B2%D0%BB%D0%BE%D0%B2,_%D0%AF%D0%BA%D0%BE%D0%B2_%D0%A4%D0%B5%D0%B4%D0%BE%D1%82%D0%BE%D0%B2%D0%B8%D1%8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u.wikipedia.org/wiki/%D0%9D%D0%B5%D1%81%D1%82%D0%B5%D1%80%D0%BE%D0%B2,_%D0%9F%D1%91%D1%82%D1%80_%D0%9D%D0%B8%D0%BA%D0%BE%D0%BB%D0%B0%D0%B5%D0%B2%D0%B8%D1%8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Герои Отечества российского.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Многовековая история.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7259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356">
        <p:split orient="vert"/>
      </p:transition>
    </mc:Choice>
    <mc:Fallback>
      <p:transition spd="slow" advTm="435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3667835" cy="47187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cap="none" dirty="0">
                <a:solidFill>
                  <a:schemeClr val="tx1"/>
                </a:solidFill>
                <a:hlinkClick r:id="rId2" tooltip="rwp:Кожедуб, Иван Никитович"/>
              </a:rPr>
              <a:t>И</a:t>
            </a:r>
            <a:r>
              <a:rPr lang="ru-RU" sz="2400" cap="none" dirty="0" smtClean="0">
                <a:solidFill>
                  <a:schemeClr val="tx1"/>
                </a:solidFill>
                <a:hlinkClick r:id="rId2" tooltip="rwp:Кожедуб, Иван Никитович"/>
              </a:rPr>
              <a:t>ван </a:t>
            </a:r>
            <a:r>
              <a:rPr lang="ru-RU" sz="2400" cap="none" dirty="0" err="1" smtClean="0">
                <a:solidFill>
                  <a:schemeClr val="tx1"/>
                </a:solidFill>
                <a:hlinkClick r:id="rId2" tooltip="rwp:Кожедуб, Иван Никитович"/>
              </a:rPr>
              <a:t>Кожедуб</a:t>
            </a:r>
            <a:r>
              <a:rPr lang="ru-RU" sz="2400" cap="none" dirty="0" smtClean="0">
                <a:solidFill>
                  <a:schemeClr val="tx1"/>
                </a:solidFill>
              </a:rPr>
              <a:t> — герой </a:t>
            </a:r>
            <a:r>
              <a:rPr lang="ru-RU" sz="2400" cap="none" dirty="0" err="1" smtClean="0">
                <a:solidFill>
                  <a:schemeClr val="tx1"/>
                </a:solidFill>
              </a:rPr>
              <a:t>вов</a:t>
            </a:r>
            <a:r>
              <a:rPr lang="ru-RU" sz="2400" cap="none" dirty="0" smtClean="0">
                <a:solidFill>
                  <a:schemeClr val="tx1"/>
                </a:solidFill>
              </a:rPr>
              <a:t>, наиболее результативный лётчик-истребитель в авиации союзников (64 сбитых самолёта), трижды герой советского союза</a:t>
            </a:r>
            <a:endParaRPr lang="ru-RU" sz="2400" cap="none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s://upload.wikimedia.org/wikipedia/commons/a/a5/KozhedubI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7910" y="286604"/>
            <a:ext cx="5977720" cy="521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659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4723">
        <p:split orient="vert"/>
      </p:transition>
    </mc:Choice>
    <mc:Fallback>
      <p:transition spd="slow" advTm="2472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3108277" cy="46095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cap="none" dirty="0" smtClean="0">
                <a:solidFill>
                  <a:schemeClr val="tx1"/>
                </a:solidFill>
              </a:rPr>
              <a:t>"старшие" ордена </a:t>
            </a:r>
            <a:r>
              <a:rPr lang="ru-RU" sz="2400" cap="none" dirty="0" err="1" smtClean="0">
                <a:solidFill>
                  <a:schemeClr val="tx1"/>
                </a:solidFill>
              </a:rPr>
              <a:t>россии</a:t>
            </a:r>
            <a:r>
              <a:rPr lang="ru-RU" sz="2400" cap="none" dirty="0" smtClean="0">
                <a:solidFill>
                  <a:schemeClr val="tx1"/>
                </a:solidFill>
              </a:rPr>
              <a:t>, св. </a:t>
            </a:r>
            <a:r>
              <a:rPr lang="ru-RU" sz="2400" cap="none" dirty="0" err="1" smtClean="0">
                <a:solidFill>
                  <a:schemeClr val="tx1"/>
                </a:solidFill>
              </a:rPr>
              <a:t>андрея</a:t>
            </a:r>
            <a:r>
              <a:rPr lang="ru-RU" sz="2400" cap="none" dirty="0" smtClean="0">
                <a:solidFill>
                  <a:schemeClr val="tx1"/>
                </a:solidFill>
              </a:rPr>
              <a:t>, св. </a:t>
            </a:r>
            <a:r>
              <a:rPr lang="ru-RU" sz="2400" cap="none" dirty="0" err="1" smtClean="0">
                <a:solidFill>
                  <a:schemeClr val="tx1"/>
                </a:solidFill>
              </a:rPr>
              <a:t>александра</a:t>
            </a:r>
            <a:r>
              <a:rPr lang="ru-RU" sz="2400" cap="none" dirty="0" smtClean="0">
                <a:solidFill>
                  <a:schemeClr val="tx1"/>
                </a:solidFill>
              </a:rPr>
              <a:t>, св. </a:t>
            </a:r>
            <a:r>
              <a:rPr lang="ru-RU" sz="2400" cap="none" dirty="0" err="1" smtClean="0">
                <a:solidFill>
                  <a:schemeClr val="tx1"/>
                </a:solidFill>
              </a:rPr>
              <a:t>георгия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награды ордена России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7852" y="685800"/>
            <a:ext cx="7451676" cy="396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1041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326">
        <p:split orient="vert"/>
      </p:transition>
    </mc:Choice>
    <mc:Fallback>
      <p:transition spd="slow" advTm="1532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ordenrf.ru/upload/nagrady/orden-aleksandra-nevskogo-rf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2839" y="685800"/>
            <a:ext cx="1613803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ordenrf.ru/upload/nagrady/orden-suvorova-r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6333" y="685800"/>
            <a:ext cx="2532135" cy="36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ordenrf.ru/upload/nagrady/orden-zhukova-podv-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069" y="685800"/>
            <a:ext cx="2561419" cy="399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933202"/>
            <a:ext cx="252142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2400" cap="none" dirty="0" smtClean="0">
                <a:solidFill>
                  <a:schemeClr val="tx1"/>
                </a:solidFill>
                <a:hlinkClick r:id="rId5"/>
              </a:rPr>
              <a:t>орден </a:t>
            </a:r>
            <a:r>
              <a:rPr lang="ru-RU" sz="2400" cap="none" dirty="0" err="1" smtClean="0">
                <a:solidFill>
                  <a:schemeClr val="tx1"/>
                </a:solidFill>
                <a:hlinkClick r:id="rId5"/>
              </a:rPr>
              <a:t>жукова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  <a:hlinkClick r:id="rId6"/>
              </a:rPr>
              <a:t/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  <a:hlinkClick r:id="rId6"/>
              </a:rPr>
            </a:b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  <a:hlinkClick r:id="rId6"/>
              </a:rPr>
              <a:t/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  <a:hlinkClick r:id="rId6"/>
              </a:rPr>
            </a:br>
            <a:r>
              <a:rPr lang="ru-RU" altLang="ru-RU" sz="2400" cap="none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  <a:hlinkClick r:id="rId6"/>
              </a:rPr>
              <a:t/>
            </a:r>
            <a:br>
              <a:rPr lang="ru-RU" altLang="ru-RU" sz="2400" cap="none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  <a:hlinkClick r:id="rId6"/>
              </a:rPr>
            </a:b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  <a:hlinkClick r:id="rId6"/>
              </a:rPr>
              <a:t>орден </a:t>
            </a:r>
            <a:r>
              <a:rPr kumimoji="0" lang="ru-RU" alt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  <a:hlinkClick r:id="rId6"/>
              </a:rPr>
              <a:t>суворова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altLang="ru-RU" sz="2400" cap="none" dirty="0" smtClean="0">
                <a:solidFill>
                  <a:schemeClr val="tx1"/>
                </a:solidFill>
              </a:rPr>
              <a:t/>
            </a:r>
            <a:br>
              <a:rPr lang="ru-RU" altLang="ru-RU" sz="2400" cap="none" dirty="0" smtClean="0">
                <a:solidFill>
                  <a:schemeClr val="tx1"/>
                </a:solidFill>
              </a:rPr>
            </a:br>
            <a:r>
              <a:rPr lang="ru-RU" sz="2400" cap="none" dirty="0" smtClean="0">
                <a:solidFill>
                  <a:schemeClr val="tx1"/>
                </a:solidFill>
              </a:rPr>
              <a:t/>
            </a:r>
            <a:br>
              <a:rPr lang="ru-RU" sz="2400" cap="none" dirty="0" smtClean="0">
                <a:solidFill>
                  <a:schemeClr val="tx1"/>
                </a:solidFill>
              </a:rPr>
            </a:br>
            <a:r>
              <a:rPr lang="ru-RU" altLang="ru-RU" sz="2400" cap="none" dirty="0" smtClean="0">
                <a:solidFill>
                  <a:schemeClr val="tx1"/>
                </a:solidFill>
                <a:cs typeface="Arial" panose="020B0604020202020204" pitchFamily="34" charset="0"/>
                <a:hlinkClick r:id="rId7"/>
              </a:rPr>
              <a:t>орден </a:t>
            </a:r>
            <a:r>
              <a:rPr lang="ru-RU" altLang="ru-RU" sz="2400" cap="none" dirty="0" err="1" smtClean="0">
                <a:solidFill>
                  <a:schemeClr val="tx1"/>
                </a:solidFill>
                <a:cs typeface="Arial" panose="020B0604020202020204" pitchFamily="34" charset="0"/>
                <a:hlinkClick r:id="rId7"/>
              </a:rPr>
              <a:t>александра</a:t>
            </a:r>
            <a:r>
              <a:rPr lang="ru-RU" altLang="ru-RU" sz="2400" cap="none" dirty="0" smtClean="0">
                <a:solidFill>
                  <a:schemeClr val="tx1"/>
                </a:solidFill>
                <a:cs typeface="Arial" panose="020B0604020202020204" pitchFamily="34" charset="0"/>
                <a:hlinkClick r:id="rId7"/>
              </a:rPr>
              <a:t> невского</a:t>
            </a:r>
            <a:r>
              <a:rPr lang="ru-RU" altLang="ru-RU" sz="2400" cap="none" dirty="0" smtClean="0">
                <a:solidFill>
                  <a:schemeClr val="tx1"/>
                </a:solidFill>
              </a:rPr>
              <a:t/>
            </a:r>
            <a:br>
              <a:rPr lang="ru-RU" altLang="ru-RU" sz="2400" cap="none" dirty="0" smtClean="0">
                <a:solidFill>
                  <a:schemeClr val="tx1"/>
                </a:solidFill>
              </a:rPr>
            </a:br>
            <a:r>
              <a:rPr lang="ru-RU" altLang="ru-RU" sz="2400" cap="none" dirty="0">
                <a:solidFill>
                  <a:schemeClr val="tx1"/>
                </a:solidFill>
              </a:rPr>
              <a:t/>
            </a:r>
            <a:br>
              <a:rPr lang="ru-RU" altLang="ru-RU" sz="2400" cap="none" dirty="0">
                <a:solidFill>
                  <a:schemeClr val="tx1"/>
                </a:solidFill>
              </a:rPr>
            </a:b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7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4851">
        <p:split orient="vert"/>
      </p:transition>
    </mc:Choice>
    <mc:Fallback>
      <p:transition spd="slow" advTm="1485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3763369" cy="48142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1"/>
                </a:solidFill>
              </a:rPr>
              <a:t>Медаль Золотая звезда Героя России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://ordenrf.ru/upload/nagrady/medal-geroy-rossii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2185" y="245660"/>
            <a:ext cx="4162567" cy="52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389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273">
        <p:split orient="vert"/>
      </p:transition>
    </mc:Choice>
    <mc:Fallback>
      <p:transition spd="slow" advTm="1527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4377518" cy="384525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FF0000"/>
                </a:solidFill>
              </a:rPr>
              <a:t>9 декабря 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 </a:t>
            </a:r>
            <a:r>
              <a:rPr lang="ru-RU" sz="2400" dirty="0">
                <a:solidFill>
                  <a:schemeClr val="tx1"/>
                </a:solidFill>
              </a:rPr>
              <a:t>России отмечают День Героев Отечества.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Эта </a:t>
            </a:r>
            <a:r>
              <a:rPr lang="ru-RU" sz="2400" dirty="0">
                <a:solidFill>
                  <a:schemeClr val="tx1"/>
                </a:solidFill>
              </a:rPr>
              <a:t>памятная дата была установлена в 2007 </a:t>
            </a:r>
            <a:r>
              <a:rPr lang="ru-RU" sz="2400" dirty="0" smtClean="0">
                <a:solidFill>
                  <a:schemeClr val="tx1"/>
                </a:solidFill>
              </a:rPr>
              <a:t>году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3314" name="Picture 2" descr="Картинки по запросу фото день героев отечества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0299" y="545911"/>
            <a:ext cx="5431808" cy="488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087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1571">
        <p:split orient="vert"/>
      </p:transition>
    </mc:Choice>
    <mc:Fallback>
      <p:transition spd="slow" advTm="2157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54638" y="386480"/>
            <a:ext cx="4825870" cy="4452806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6968" y="717452"/>
            <a:ext cx="3274528" cy="4220308"/>
          </a:xfrm>
        </p:spPr>
        <p:txBody>
          <a:bodyPr>
            <a:normAutofit/>
          </a:bodyPr>
          <a:lstStyle/>
          <a:p>
            <a:r>
              <a:rPr lang="ru-RU" b="1" dirty="0" smtClean="0">
                <a:hlinkClick r:id="rId2" tooltip="rwp:Александр Невский"/>
              </a:rPr>
              <a:t/>
            </a:r>
            <a:br>
              <a:rPr lang="ru-RU" b="1" dirty="0" smtClean="0">
                <a:hlinkClick r:id="rId2" tooltip="rwp:Александр Невский"/>
              </a:rPr>
            </a:br>
            <a:r>
              <a:rPr lang="ru-RU" sz="2400" dirty="0" smtClean="0">
                <a:cs typeface="Andalus" panose="02020603050405020304" pitchFamily="18" charset="-78"/>
                <a:hlinkClick r:id="rId2" tooltip="rwp:Александр Невский"/>
              </a:rPr>
              <a:t>Александр Невский</a:t>
            </a:r>
            <a:r>
              <a:rPr lang="ru-RU" sz="2400" dirty="0" smtClean="0">
                <a:cs typeface="Andalus" panose="02020603050405020304" pitchFamily="18" charset="-78"/>
              </a:rPr>
              <a:t> — разгромил шведов на Неве и немцев на Чудском озере, святой покровитель Руси и русского воинства</a:t>
            </a:r>
            <a:endParaRPr lang="ru-RU" sz="2400" dirty="0">
              <a:cs typeface="Andalus" panose="02020603050405020304" pitchFamily="18" charset="-78"/>
            </a:endParaRPr>
          </a:p>
        </p:txBody>
      </p:sp>
      <p:pic>
        <p:nvPicPr>
          <p:cNvPr id="1026" name="Picture 2" descr="Файл:Святой Александр Невск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5895" y="386480"/>
            <a:ext cx="6300726" cy="45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9095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3499">
        <p:split orient="vert"/>
      </p:transition>
    </mc:Choice>
    <mc:Fallback>
      <p:transition spd="slow" advTm="1349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3981733" cy="444575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cap="none" dirty="0">
                <a:hlinkClick r:id="rId2" tooltip="rwp:Суворов, Александр Васильевич"/>
              </a:rPr>
              <a:t>А</a:t>
            </a:r>
            <a:r>
              <a:rPr lang="ru-RU" sz="2400" cap="none" dirty="0" smtClean="0">
                <a:hlinkClick r:id="rId2" tooltip="rwp:Суворов, Александр Васильевич"/>
              </a:rPr>
              <a:t>лександр </a:t>
            </a:r>
            <a:r>
              <a:rPr lang="ru-RU" sz="2400" cap="none" dirty="0">
                <a:hlinkClick r:id="rId2" tooltip="rwp:Суворов, Александр Васильевич"/>
              </a:rPr>
              <a:t>С</a:t>
            </a:r>
            <a:r>
              <a:rPr lang="ru-RU" sz="2400" cap="none" dirty="0" smtClean="0">
                <a:hlinkClick r:id="rId2" tooltip="rwp:Суворов, Александр Васильевич"/>
              </a:rPr>
              <a:t>уворов</a:t>
            </a:r>
            <a:r>
              <a:rPr lang="ru-RU" sz="2400" cap="none" dirty="0" smtClean="0"/>
              <a:t> — </a:t>
            </a:r>
            <a:r>
              <a:rPr lang="ru-RU" sz="2400" cap="none" dirty="0" smtClean="0">
                <a:solidFill>
                  <a:schemeClr val="tx1"/>
                </a:solidFill>
                <a:latin typeface="+mn-lt"/>
              </a:rPr>
              <a:t>непобедимый полководец, выиграл более 60 сражений, герой русско-турецких войн; с боями провёл русскую армию через </a:t>
            </a:r>
            <a:r>
              <a:rPr lang="ru-RU" sz="2400" cap="none" dirty="0" err="1" smtClean="0">
                <a:solidFill>
                  <a:schemeClr val="tx1"/>
                </a:solidFill>
                <a:latin typeface="+mn-lt"/>
              </a:rPr>
              <a:t>альпы</a:t>
            </a:r>
            <a:r>
              <a:rPr lang="ru-RU" sz="2400" cap="none" dirty="0" smtClean="0">
                <a:solidFill>
                  <a:schemeClr val="tx1"/>
                </a:solidFill>
                <a:latin typeface="+mn-lt"/>
              </a:rPr>
              <a:t>, автор труда «наука побеждать»</a:t>
            </a:r>
            <a:endParaRPr lang="ru-RU" sz="24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 descr="http://ruxpert.ru/images/c/cc/%D0%90%D0%BB%D0%B5%D0%BA%D1%81%D0%B0%D0%BD%D0%B4%D1%80_%D0%A1%D1%83%D0%B2%D0%BE%D1%80%D0%BE%D0%B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1808" y="191069"/>
            <a:ext cx="5445457" cy="518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942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2047">
        <p:split orient="vert"/>
      </p:transition>
    </mc:Choice>
    <mc:Fallback>
      <p:transition spd="slow" advTm="1204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444" y="685800"/>
            <a:ext cx="3575713" cy="485519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cap="none" dirty="0" smtClean="0">
                <a:solidFill>
                  <a:schemeClr val="tx1"/>
                </a:solidFill>
                <a:hlinkClick r:id="rId2" tooltip="rwp:Кутузов, Михаил Илларионович"/>
              </a:rPr>
              <a:t>Михаил </a:t>
            </a:r>
            <a:r>
              <a:rPr lang="ru-RU" sz="2400" cap="none" dirty="0">
                <a:solidFill>
                  <a:schemeClr val="tx1"/>
                </a:solidFill>
                <a:hlinkClick r:id="rId2" tooltip="rwp:Кутузов, Михаил Илларионович"/>
              </a:rPr>
              <a:t>К</a:t>
            </a:r>
            <a:r>
              <a:rPr lang="ru-RU" sz="2400" cap="none" dirty="0" smtClean="0">
                <a:solidFill>
                  <a:schemeClr val="tx1"/>
                </a:solidFill>
                <a:hlinkClick r:id="rId2" tooltip="rwp:Кутузов, Михаил Илларионович"/>
              </a:rPr>
              <a:t>утузов</a:t>
            </a:r>
            <a:r>
              <a:rPr lang="ru-RU" sz="2400" cap="none" dirty="0" smtClean="0">
                <a:solidFill>
                  <a:schemeClr val="tx1"/>
                </a:solidFill>
              </a:rPr>
              <a:t> — герой русско-турецких войн, присоединил к </a:t>
            </a:r>
            <a:r>
              <a:rPr lang="ru-RU" sz="2400" cap="none" dirty="0" err="1" smtClean="0">
                <a:solidFill>
                  <a:schemeClr val="tx1"/>
                </a:solidFill>
              </a:rPr>
              <a:t>россии</a:t>
            </a:r>
            <a:r>
              <a:rPr lang="ru-RU" sz="2400" cap="none" dirty="0" smtClean="0">
                <a:solidFill>
                  <a:schemeClr val="tx1"/>
                </a:solidFill>
              </a:rPr>
              <a:t> </a:t>
            </a:r>
            <a:r>
              <a:rPr lang="ru-RU" sz="2400" cap="none" dirty="0" err="1" smtClean="0">
                <a:solidFill>
                  <a:schemeClr val="tx1"/>
                </a:solidFill>
              </a:rPr>
              <a:t>бессарабию</a:t>
            </a:r>
            <a:r>
              <a:rPr lang="ru-RU" sz="2400" cap="none" dirty="0" smtClean="0">
                <a:solidFill>
                  <a:schemeClr val="tx1"/>
                </a:solidFill>
              </a:rPr>
              <a:t> (</a:t>
            </a:r>
            <a:r>
              <a:rPr lang="ru-RU" sz="2400" cap="none" dirty="0" err="1" smtClean="0">
                <a:solidFill>
                  <a:schemeClr val="tx1"/>
                </a:solidFill>
              </a:rPr>
              <a:t>молдавию</a:t>
            </a:r>
            <a:r>
              <a:rPr lang="ru-RU" sz="2400" cap="none" dirty="0" smtClean="0">
                <a:solidFill>
                  <a:schemeClr val="tx1"/>
                </a:solidFill>
              </a:rPr>
              <a:t>), главнокомандующий в отечественной войне 1812 года, обеспечил стратегическую победу над наполеоном</a:t>
            </a:r>
            <a:endParaRPr lang="ru-RU" sz="2400" cap="none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s://upload.wikimedia.org/wikipedia/commons/0/0d/Kutuzov_by_Volko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4270" y="191070"/>
            <a:ext cx="5966267" cy="518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116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6509">
        <p:split orient="vert"/>
      </p:transition>
    </mc:Choice>
    <mc:Fallback>
      <p:transition spd="slow" advTm="1650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55" y="290014"/>
            <a:ext cx="4080680" cy="50852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1"/>
                </a:solidFill>
                <a:hlinkClick r:id="rId2" tooltip="rwp:Багратион, Пётр Иванович"/>
              </a:rPr>
              <a:t>Пётр </a:t>
            </a:r>
            <a:r>
              <a:rPr lang="ru-RU" sz="2400" dirty="0" smtClean="0">
                <a:solidFill>
                  <a:schemeClr val="tx1"/>
                </a:solidFill>
                <a:hlinkClick r:id="rId2" tooltip="rwp:Багратион, Пётр Иванович"/>
              </a:rPr>
              <a:t>Багратион</a:t>
            </a:r>
            <a:r>
              <a:rPr lang="ru-RU" sz="2400" dirty="0">
                <a:solidFill>
                  <a:schemeClr val="tx1"/>
                </a:solidFill>
              </a:rPr>
              <a:t> — командир авангарда в альпийском походе Суворова; в войне со Швецией перешёл по льду Ботнический залив и занял </a:t>
            </a:r>
            <a:r>
              <a:rPr lang="ru-RU" sz="2400" dirty="0" err="1">
                <a:solidFill>
                  <a:schemeClr val="tx1"/>
                </a:solidFill>
              </a:rPr>
              <a:t>Аланды</a:t>
            </a:r>
            <a:r>
              <a:rPr lang="ru-RU" sz="2400" dirty="0">
                <a:solidFill>
                  <a:schemeClr val="tx1"/>
                </a:solidFill>
              </a:rPr>
              <a:t>; герой 1812 года, умер от ран при Бородине</a:t>
            </a:r>
          </a:p>
        </p:txBody>
      </p:sp>
      <p:pic>
        <p:nvPicPr>
          <p:cNvPr id="3074" name="Picture 2" descr="https://upload.wikimedia.org/wikipedia/commons/5/5f/Bagration_P_I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9672" y="163774"/>
            <a:ext cx="6250674" cy="521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2935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685">
        <p:split orient="vert"/>
      </p:transition>
    </mc:Choice>
    <mc:Fallback>
      <p:transition spd="slow" advTm="1568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3968086" cy="46095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1"/>
                </a:solidFill>
                <a:hlinkClick r:id="rId2" tooltip="rwp:Чуйков, Василий Иванович"/>
              </a:rPr>
              <a:t>В</a:t>
            </a:r>
            <a:r>
              <a:rPr lang="ru-RU" sz="2400" dirty="0" smtClean="0">
                <a:solidFill>
                  <a:schemeClr val="tx1"/>
                </a:solidFill>
                <a:hlinkClick r:id="rId2" tooltip="rwp:Чуйков, Василий Иванович"/>
              </a:rPr>
              <a:t>асилий </a:t>
            </a:r>
            <a:r>
              <a:rPr lang="ru-RU" sz="2400" dirty="0">
                <a:solidFill>
                  <a:schemeClr val="tx1"/>
                </a:solidFill>
                <a:hlinkClick r:id="rId2" tooltip="rwp:Чуйков, Василий Иванович"/>
              </a:rPr>
              <a:t>Чуйков</a:t>
            </a:r>
            <a:r>
              <a:rPr lang="ru-RU" sz="2400" dirty="0">
                <a:solidFill>
                  <a:schemeClr val="tx1"/>
                </a:solidFill>
              </a:rPr>
              <a:t> — герой Сталинградской битвы, во главе 62-й армии 6 месяцев оборонял разрушенный Сталинград; герой битвы за Берлин</a:t>
            </a:r>
          </a:p>
        </p:txBody>
      </p:sp>
      <p:pic>
        <p:nvPicPr>
          <p:cNvPr id="5122" name="Picture 2" descr="http://ruxpert.ru/images/1/16/%D0%92%D0%B0%D1%81%D0%B8%D0%BB%D0%B8%D0%B9_%D0%A7%D1%83%D0%B9%D0%BA%D0%BE%D0%B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0866" y="177421"/>
            <a:ext cx="5800297" cy="529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9957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445">
        <p:split orient="vert"/>
      </p:transition>
    </mc:Choice>
    <mc:Fallback>
      <p:transition spd="slow" advTm="1544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449" y="354843"/>
            <a:ext cx="3435823" cy="491319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cap="none" dirty="0">
                <a:solidFill>
                  <a:schemeClr val="tx1"/>
                </a:solidFill>
                <a:hlinkClick r:id="rId2" tooltip="rwp:Ушаков, Фёдор Фёдорович"/>
              </a:rPr>
              <a:t>Ф</a:t>
            </a:r>
            <a:r>
              <a:rPr lang="ru-RU" sz="2400" cap="none" dirty="0" smtClean="0">
                <a:solidFill>
                  <a:schemeClr val="tx1"/>
                </a:solidFill>
                <a:hlinkClick r:id="rId2" tooltip="rwp:Ушаков, Фёдор Фёдорович"/>
              </a:rPr>
              <a:t>ёдор </a:t>
            </a:r>
            <a:r>
              <a:rPr lang="ru-RU" sz="2400" cap="none" dirty="0">
                <a:solidFill>
                  <a:schemeClr val="tx1"/>
                </a:solidFill>
                <a:hlinkClick r:id="rId2" tooltip="rwp:Ушаков, Фёдор Фёдорович"/>
              </a:rPr>
              <a:t>У</a:t>
            </a:r>
            <a:r>
              <a:rPr lang="ru-RU" sz="2400" cap="none" dirty="0" smtClean="0">
                <a:solidFill>
                  <a:schemeClr val="tx1"/>
                </a:solidFill>
                <a:hlinkClick r:id="rId2" tooltip="rwp:Ушаков, Фёдор Фёдорович"/>
              </a:rPr>
              <a:t>шаков</a:t>
            </a:r>
            <a:r>
              <a:rPr lang="ru-RU" sz="2400" cap="none" dirty="0" smtClean="0">
                <a:solidFill>
                  <a:schemeClr val="tx1"/>
                </a:solidFill>
              </a:rPr>
              <a:t> — непобедимый флотоводец; в 43 битвах не потерпел ни одного поражения и не потерял ни одного корабля, одержал ключевые победы в войне с турками 1787-1791 гг.</a:t>
            </a:r>
            <a:endParaRPr lang="ru-RU" sz="2400" cap="none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ruxpert.ru/images/d/d8/%D0%A4%D1%91%D0%B4%D0%BE%D1%80_%D0%A4%D1%91%D0%B4%D0%BE%D1%80%D0%BE%D0%B2%D0%B8%D1%87_%D0%A3%D1%88%D0%B0%D0%BA%D0%BE%D0%B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3194" y="354843"/>
            <a:ext cx="6086902" cy="509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430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172">
        <p:split orient="vert"/>
      </p:transition>
    </mc:Choice>
    <mc:Fallback>
      <p:transition spd="slow" advTm="2017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097" y="586854"/>
            <a:ext cx="4131859" cy="48449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1"/>
                </a:solidFill>
                <a:hlinkClick r:id="rId2" tooltip="rwp:Павлов, Яков Федотович"/>
              </a:rPr>
              <a:t>Яков Павлов</a:t>
            </a:r>
            <a:r>
              <a:rPr lang="ru-RU" sz="2400" dirty="0">
                <a:solidFill>
                  <a:schemeClr val="tx1"/>
                </a:solidFill>
              </a:rPr>
              <a:t> — герой городских боёв Сталинградской битвы, в течение 2 месяцев оборонял "дом Павлова", ставший символом стойкости защитников </a:t>
            </a:r>
            <a:r>
              <a:rPr lang="ru-RU" sz="2400" dirty="0" err="1">
                <a:solidFill>
                  <a:schemeClr val="tx1"/>
                </a:solidFill>
              </a:rPr>
              <a:t>Сталиграда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s://upload.wikimedia.org/wikipedia/commons/2/23/Yakov_Fedotovich_Pavlo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991" y="368490"/>
            <a:ext cx="5172502" cy="488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5763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7814">
        <p:split orient="vert"/>
      </p:transition>
    </mc:Choice>
    <mc:Fallback>
      <p:transition spd="slow" advTm="1781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3899847" cy="47596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1"/>
                </a:solidFill>
                <a:hlinkClick r:id="rId2" tooltip="rwp:Нестеров, Пётр Николаевич"/>
              </a:rPr>
              <a:t>Пётр Нестеров</a:t>
            </a:r>
            <a:r>
              <a:rPr lang="ru-RU" sz="2400" dirty="0">
                <a:solidFill>
                  <a:schemeClr val="tx1"/>
                </a:solidFill>
              </a:rPr>
              <a:t> — основатель высшего пилотажа (</a:t>
            </a:r>
            <a:r>
              <a:rPr lang="ru-RU" sz="2400" dirty="0" err="1">
                <a:solidFill>
                  <a:schemeClr val="tx1"/>
                </a:solidFill>
              </a:rPr>
              <a:t>аэробатики</a:t>
            </a:r>
            <a:r>
              <a:rPr lang="ru-RU" sz="2400" dirty="0">
                <a:solidFill>
                  <a:schemeClr val="tx1"/>
                </a:solidFill>
              </a:rPr>
              <a:t>), первый исполнитель мертвой петли; погиб, выполнив первый в истории воздушный таран</a:t>
            </a:r>
          </a:p>
        </p:txBody>
      </p:sp>
      <p:pic>
        <p:nvPicPr>
          <p:cNvPr id="8194" name="Picture 2" descr="https://upload.wikimedia.org/wikipedia/commons/a/aa/Nesterovp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3696" y="395785"/>
            <a:ext cx="5076967" cy="504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0102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494">
        <p:split orient="vert"/>
      </p:transition>
    </mc:Choice>
    <mc:Fallback>
      <p:transition spd="slow" advTm="1549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104</TotalTime>
  <Words>49</Words>
  <Application>Microsoft Office PowerPoint</Application>
  <PresentationFormat>Произвольный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Главное мероприятие</vt:lpstr>
      <vt:lpstr>Герои Отечества российского.</vt:lpstr>
      <vt:lpstr>Слайд 2</vt:lpstr>
      <vt:lpstr>Александр Суворов — непобедимый полководец, выиграл более 60 сражений, герой русско-турецких войн; с боями провёл русскую армию через альпы, автор труда «наука побеждать»</vt:lpstr>
      <vt:lpstr>Михаил Кутузов — герой русско-турецких войн, присоединил к россии бессарабию (молдавию), главнокомандующий в отечественной войне 1812 года, обеспечил стратегическую победу над наполеоном</vt:lpstr>
      <vt:lpstr>Пётр Багратион — командир авангарда в альпийском походе Суворова; в войне со Швецией перешёл по льду Ботнический залив и занял Аланды; герой 1812 года, умер от ран при Бородине</vt:lpstr>
      <vt:lpstr>Василий Чуйков — герой Сталинградской битвы, во главе 62-й армии 6 месяцев оборонял разрушенный Сталинград; герой битвы за Берлин</vt:lpstr>
      <vt:lpstr>Фёдор Ушаков — непобедимый флотоводец; в 43 битвах не потерпел ни одного поражения и не потерял ни одного корабля, одержал ключевые победы в войне с турками 1787-1791 гг.</vt:lpstr>
      <vt:lpstr>Яков Павлов — герой городских боёв Сталинградской битвы, в течение 2 месяцев оборонял "дом Павлова", ставший символом стойкости защитников Сталиграда</vt:lpstr>
      <vt:lpstr>Пётр Нестеров — основатель высшего пилотажа (аэробатики), первый исполнитель мертвой петли; погиб, выполнив первый в истории воздушный таран</vt:lpstr>
      <vt:lpstr>Иван Кожедуб — герой вов, наиболее результативный лётчик-истребитель в авиации союзников (64 сбитых самолёта), трижды герой советского союза</vt:lpstr>
      <vt:lpstr>"старшие" ордена россии, св. андрея, св. александра, св. георгия </vt:lpstr>
      <vt:lpstr>орден жукова   орден суворова    орден александра невского  </vt:lpstr>
      <vt:lpstr>Медаль Золотая звезда Героя России </vt:lpstr>
      <vt:lpstr>9 декабря  в России отмечают День Героев Отечества.  Эта памятная дата была установлена в 2007 году.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 Отечества российского.</dc:title>
  <dc:creator>Учитель Учитель</dc:creator>
  <cp:lastModifiedBy>Ст воспитатель</cp:lastModifiedBy>
  <cp:revision>34</cp:revision>
  <dcterms:created xsi:type="dcterms:W3CDTF">2017-12-06T15:36:02Z</dcterms:created>
  <dcterms:modified xsi:type="dcterms:W3CDTF">2025-12-08T13:31:39Z</dcterms:modified>
</cp:coreProperties>
</file>