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0" r:id="rId4"/>
    <p:sldId id="267" r:id="rId5"/>
    <p:sldId id="268" r:id="rId6"/>
    <p:sldId id="269" r:id="rId7"/>
    <p:sldId id="271" r:id="rId8"/>
    <p:sldId id="262" r:id="rId9"/>
    <p:sldId id="273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3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11311855?z=video-194497181_456239999/f40d8f40bb4f9ba40a/pl_wall_-211311855" TargetMode="External"/><Relationship Id="rId5" Type="http://schemas.openxmlformats.org/officeDocument/2006/relationships/hyperlink" Target="https://vk.com/away.php?to=https://sdo-journal.ru/journal/articles/krotova-t-v-avdulova-t-p-burlakova-i-a-prosveshchenie-roditeley-zakonnykh-predstaviteley-detey-doshk/&amp;post=-211311855_8034&amp;cc_key=" TargetMode="External"/><Relationship Id="rId4" Type="http://schemas.openxmlformats.org/officeDocument/2006/relationships/hyperlink" Target="https://&#1087;&#1086;&#1088;&#1090;&#1072;&#1083;-&#1076;&#1083;&#1103;-&#1088;&#1086;&#1076;&#1080;&#1090;&#1077;&#1083;&#1077;&#1081;-&#1072;&#1083;&#1090;&#1072;&#1081;&#1089;&#1082;&#1080;&#1081;-&#1082;&#1088;&#1072;&#1081;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"/>
            <a:ext cx="1213104" cy="1194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92" y="554736"/>
            <a:ext cx="798576" cy="679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72" y="323088"/>
            <a:ext cx="1917192" cy="969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3163824"/>
            <a:ext cx="1883664" cy="3212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5080" y="737616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8699" y="1700784"/>
            <a:ext cx="10075985" cy="1420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Aft>
                <a:spcPts val="2730"/>
              </a:spcAft>
            </a:pPr>
            <a:r>
              <a:rPr lang="ru-RU" sz="2200" b="1" dirty="0">
                <a:solidFill>
                  <a:srgbClr val="002060"/>
                </a:solidFill>
                <a:latin typeface="Tahoma"/>
              </a:rPr>
              <a:t>О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новой Единой Программе 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ПРОСВ</a:t>
            </a:r>
            <a:r>
              <a:rPr lang="ru-RU" sz="2200" b="1" dirty="0">
                <a:solidFill>
                  <a:srgbClr val="C00000"/>
                </a:solidFill>
                <a:latin typeface="Tahoma"/>
              </a:rPr>
              <a:t>Е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ЩЕНИЯ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 родителей детей раннего и дошкольного возрастов как мера государственной поддержки семьи и инструмент формирования единого образовательного пространства.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5477" y="3797808"/>
            <a:ext cx="6400799" cy="123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-RU" i="1" dirty="0">
                <a:solidFill>
                  <a:srgbClr val="002060"/>
                </a:solidFill>
              </a:rPr>
              <a:t>Программа разработана Лабораторией дошкольного образования ФГБНУ Институт возрастной физиологии Российской академии образования по заказу Министерства просвещения Российской Федерации</a:t>
            </a:r>
            <a:endParaRPr lang="ru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3040" y="6364224"/>
            <a:ext cx="1661160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5880"/>
              </a:spcBef>
            </a:pPr>
            <a:endParaRPr lang="ru" sz="1800" i="1" spc="-50" dirty="0">
              <a:solidFill>
                <a:srgbClr val="232E60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 rotWithShape="1">
          <a:blip r:embed="rId2"/>
          <a:srcRect l="33786" t="10616" r="36651" b="15987"/>
          <a:stretch>
            <a:fillRect/>
          </a:stretch>
        </p:blipFill>
        <p:spPr>
          <a:xfrm>
            <a:off x="7921869" y="55249"/>
            <a:ext cx="3903102" cy="5450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584" name="TextBox 2"/>
          <p:cNvSpPr txBox="1"/>
          <p:nvPr/>
        </p:nvSpPr>
        <p:spPr>
          <a:xfrm rot="10800000" flipV="1">
            <a:off x="1178880" y="175846"/>
            <a:ext cx="4769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ЧЕК-ЛИСТЫ И ПАМЯТКИ ДЛЯ РОДИТЕЛЕЙ </a:t>
            </a:r>
            <a:r>
              <a:rPr lang="ru-RU" sz="1200" dirty="0"/>
              <a:t>(ИЗВЛЕЧЕНИЯ ИЗ ПРОЕКТА ПРОГРАММЫ ПРОСВЕЩЕНИЯ РОДИТЕЛЕЙ)</a:t>
            </a:r>
            <a:endParaRPr lang="ru-RU" dirty="0"/>
          </a:p>
        </p:txBody>
      </p:sp>
      <p:pic>
        <p:nvPicPr>
          <p:cNvPr id="2097153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7" y="912062"/>
            <a:ext cx="2462501" cy="2462501"/>
          </a:xfrm>
          <a:prstGeom prst="rect">
            <a:avLst/>
          </a:prstGeom>
        </p:spPr>
      </p:pic>
      <p:sp>
        <p:nvSpPr>
          <p:cNvPr id="1048585" name="TextBox 5"/>
          <p:cNvSpPr txBox="1"/>
          <p:nvPr/>
        </p:nvSpPr>
        <p:spPr>
          <a:xfrm>
            <a:off x="398529" y="3757201"/>
            <a:ext cx="25058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FF"/>
                </a:solidFill>
              </a:rPr>
              <a:t>ПОЛНЫЙ ТЕКСТ ПРОЕКТА  ПРОГРАММЫ ПРОСВЕЩЕНИЯ РОДИТЕЛЕЙ</a:t>
            </a:r>
          </a:p>
        </p:txBody>
      </p:sp>
      <p:sp>
        <p:nvSpPr>
          <p:cNvPr id="1048586" name="Стрелка: вправо 6"/>
          <p:cNvSpPr/>
          <p:nvPr/>
        </p:nvSpPr>
        <p:spPr>
          <a:xfrm rot="16200000">
            <a:off x="1558218" y="3479100"/>
            <a:ext cx="186431" cy="1553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5780782"/>
            <a:ext cx="1130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Портал "Развитие детства" Республики Алтай (где есть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видеогид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подкасты для родителей и много другого интересного) - 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https://портал-для-родителей-алтайский-край.рф/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0459" y="1588552"/>
            <a:ext cx="3972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просвещении родителей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можно прочитать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 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https://sdo-journal.ru/journal/articles/krotova-t-v-avdulova-t-p-burlakova-i-a-prosveshchenie-roditeley-zakonnykh-predstaviteley-detey-doshk/"/>
              </a:rPr>
              <a:t>https://sdo-journal.ru/journal/articles/krotova-t-v-a..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0459" y="4071118"/>
            <a:ext cx="386528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послушать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ttps://vk.com/club211311855?z=video-194497181_456239999/f40d8f40bb4f9ba40a/pl_wall_-211311855"/>
              </a:rPr>
              <a:t>https://vk.com/club211311855?z=video-194497181_456239..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286512"/>
            <a:ext cx="2124456" cy="1197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496" y="356616"/>
            <a:ext cx="768096" cy="859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304" y="350520"/>
            <a:ext cx="749808" cy="771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5808" y="3169920"/>
            <a:ext cx="1536192" cy="2749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464" y="536448"/>
            <a:ext cx="2322576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3184" y="1435608"/>
            <a:ext cx="2420112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Современный родитель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39856" y="1118616"/>
            <a:ext cx="289560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00" i="1" spc="-50">
                <a:solidFill>
                  <a:srgbClr val="303030"/>
                </a:solidFill>
                <a:latin typeface="Sylfaen"/>
              </a:rPr>
              <a:t>1944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6008" y="1478280"/>
            <a:ext cx="1438656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Противоречия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328" y="1962912"/>
            <a:ext cx="6196584" cy="246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68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Имеет доступ к обширной информации воспитании, развитии образовании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Информации много, но затруднено критическое восприятие ее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Относится к разным культурам и культурным уровням</a:t>
            </a:r>
          </a:p>
          <a:p>
            <a:pPr indent="0" algn="just">
              <a:lnSpc>
                <a:spcPts val="1944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 видит в педагогах основной источник верифицированной информации и надежного партнера</a:t>
            </a:r>
          </a:p>
          <a:p>
            <a:pPr marR="101600" indent="0" algn="just">
              <a:lnSpc>
                <a:spcPts val="1968"/>
              </a:lnSpc>
              <a:spcAft>
                <a:spcPts val="231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Если и не является «цифровым аборигеном», то всё равно ориентирован на цифровую среду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416" y="4898136"/>
            <a:ext cx="4154424" cy="716280"/>
          </a:xfrm>
          <a:prstGeom prst="rect">
            <a:avLst/>
          </a:prstGeom>
          <a:solidFill>
            <a:srgbClr val="EAEDF5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44"/>
              </a:lnSpc>
              <a:spcBef>
                <a:spcPts val="2310"/>
              </a:spcBef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Агенты социализации в современном мире: </a:t>
            </a:r>
            <a:r>
              <a:rPr lang="ru" sz="1600">
                <a:solidFill>
                  <a:srgbClr val="002060"/>
                </a:solidFill>
                <a:latin typeface="Tahoma"/>
              </a:rPr>
              <a:t>семья, детский сад, </a:t>
            </a:r>
            <a:r>
              <a:rPr lang="ru" sz="1600" u="sng">
                <a:solidFill>
                  <a:srgbClr val="002060"/>
                </a:solidFill>
                <a:latin typeface="Tahoma"/>
              </a:rPr>
              <a:t>медиа и цифровая среда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8456" y="2017776"/>
            <a:ext cx="3639312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Новые социальные запросы семей и старые технологии взаимодействия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6744" y="2755392"/>
            <a:ext cx="3895344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44"/>
              </a:lnSpc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Необходимость диалога с родителями и преобладание монологических форм общения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40752" y="3642360"/>
            <a:ext cx="3617976" cy="941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Потребность родителей в профессиональной помощи и отсутствие видения педагога как носителя компетентной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9464" y="5907024"/>
            <a:ext cx="7245096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500" b="1" dirty="0">
                <a:solidFill>
                  <a:srgbClr val="002060"/>
                </a:solidFill>
                <a:latin typeface="Tahoma"/>
              </a:rPr>
              <a:t>Необходимость формирования единого образовательного пространства института образования и института семьи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85" y="2171700"/>
            <a:ext cx="4607169" cy="252491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 marL="495300" algn="ctr"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Просвещение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 деятельность ДОО, направленная на       распространение знаний, опыта, формирование умений, навыков, ценностных установок, то есть компетенций родителей (законных представителей)    детей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младенческого, раннего и дошкольного возрастов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9239" y="492370"/>
            <a:ext cx="507023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50"/>
              </a:spcAft>
            </a:pPr>
            <a:r>
              <a:rPr lang="ru" sz="2400" b="1" spc="-50" dirty="0">
                <a:solidFill>
                  <a:srgbClr val="0000FF"/>
                </a:solidFill>
                <a:latin typeface="Tahoma"/>
              </a:rPr>
              <a:t>Информирование</a:t>
            </a:r>
          </a:p>
          <a:p>
            <a:pPr algn="just">
              <a:lnSpc>
                <a:spcPts val="1920"/>
              </a:lnSpc>
            </a:pPr>
            <a:r>
              <a:rPr lang="ru" dirty="0">
                <a:latin typeface="Tahoma"/>
              </a:rPr>
              <a:t>деятельность по предоставлению информации,</a:t>
            </a:r>
          </a:p>
          <a:p>
            <a:pPr algn="just">
              <a:lnSpc>
                <a:spcPts val="1920"/>
              </a:lnSpc>
              <a:spcAft>
                <a:spcPts val="5880"/>
              </a:spcAft>
            </a:pPr>
            <a:r>
              <a:rPr lang="ru" dirty="0">
                <a:latin typeface="Tahoma"/>
              </a:rPr>
              <a:t>процесс доведения соответствующей информации до сведения адресата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9239" y="3267484"/>
            <a:ext cx="5070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80"/>
              </a:spcBef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Консультирование</a:t>
            </a:r>
          </a:p>
          <a:p>
            <a:pPr algn="just">
              <a:lnSpc>
                <a:spcPts val="1872"/>
              </a:lnSpc>
            </a:pPr>
            <a:r>
              <a:rPr lang="ru" dirty="0">
                <a:latin typeface="Tahoma"/>
              </a:rPr>
              <a:t>предоставление соответствующей теоретической и практической информации по определённым вопросам, в соответствии с запросом родителей</a:t>
            </a:r>
          </a:p>
        </p:txBody>
      </p:sp>
      <p:sp>
        <p:nvSpPr>
          <p:cNvPr id="5" name="Не равно 4"/>
          <p:cNvSpPr/>
          <p:nvPr/>
        </p:nvSpPr>
        <p:spPr>
          <a:xfrm>
            <a:off x="5102470" y="1402874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5241272" y="4740681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3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96" y="298704"/>
            <a:ext cx="2764536" cy="1755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40" y="716280"/>
            <a:ext cx="4474464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6720"/>
              </a:spcAft>
            </a:pPr>
            <a:r>
              <a:rPr lang="ru" sz="3100" b="1">
                <a:solidFill>
                  <a:srgbClr val="10285F"/>
                </a:solidFill>
                <a:latin typeface="Calibri"/>
              </a:rPr>
              <a:t>Разбираемся в понятиях: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808" y="2231136"/>
            <a:ext cx="9336024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280"/>
              </a:lnSpc>
              <a:spcBef>
                <a:spcPts val="6720"/>
              </a:spcBef>
              <a:spcAft>
                <a:spcPts val="2940"/>
              </a:spcAft>
            </a:pPr>
            <a:r>
              <a:rPr lang="ru" sz="2500" b="1" spc="-50">
                <a:latin typeface="Cambria"/>
              </a:rPr>
              <a:t>• Ответственное родительство </a:t>
            </a:r>
            <a:r>
              <a:rPr lang="ru" sz="2600">
                <a:latin typeface="Times New Roman"/>
              </a:rPr>
              <a:t>— это выполнение родителями своих обязанностей по содержанию, воспитанию, обучению, сохранению здоровья ребенка исходя из его законных интересов и потребностей, создание условий, в которых ребенок может в полной мере развиваться.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0808" y="4230624"/>
            <a:ext cx="9342120" cy="1499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304"/>
              </a:lnSpc>
              <a:spcBef>
                <a:spcPts val="2940"/>
              </a:spcBef>
            </a:pPr>
            <a:r>
              <a:rPr lang="ru" sz="2500" b="1" spc="-50">
                <a:latin typeface="Cambria"/>
              </a:rPr>
              <a:t>• Компетентность родителя </a:t>
            </a:r>
            <a:r>
              <a:rPr lang="ru" sz="2600">
                <a:latin typeface="Times New Roman"/>
              </a:rPr>
              <a:t>— способность родителя решать вариативные задачи воспитания, развития, обучения ребенка, опираясь на знания об особенностях его развития, потребностях и возможностях, интересах и способностях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62901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416" y="4977384"/>
            <a:ext cx="1365504" cy="1365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7928" y="545592"/>
            <a:ext cx="2959608" cy="1173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9585" y="262128"/>
            <a:ext cx="6087559" cy="1591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40"/>
              </a:lnSpc>
              <a:spcAft>
                <a:spcPts val="336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единство взглядов и подходов на процесс воспитания, где ключевой линией становится поддержка и помощь ребенку во всех его действиях и начинаниях.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523" y="3788664"/>
            <a:ext cx="2919046" cy="8046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024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8131" y="2557272"/>
            <a:ext cx="5163429" cy="1603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360"/>
              </a:spcBef>
              <a:spcAft>
                <a:spcPts val="399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чёткое выполнение родительских обязанностей, связанных с принятием полной ответственности за жизнь, благополучие, здоровье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4954" y="4510454"/>
            <a:ext cx="5011614" cy="9942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99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спокойный, доброжелательный психологический климат в семье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499" y="5699760"/>
            <a:ext cx="4950069" cy="7450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64"/>
              </a:lnSpc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- залог успешности развития малыша.</a:t>
            </a:r>
          </a:p>
        </p:txBody>
      </p:sp>
    </p:spTree>
    <p:extLst>
      <p:ext uri="{BB962C8B-B14F-4D97-AF65-F5344CB8AC3E}">
        <p14:creationId xmlns:p14="http://schemas.microsoft.com/office/powerpoint/2010/main" val="145013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040" y="2633472"/>
            <a:ext cx="2054352" cy="1432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160" y="877824"/>
            <a:ext cx="2682240" cy="1091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968496"/>
            <a:ext cx="2927838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015" y="316992"/>
            <a:ext cx="5796593" cy="1810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Aft>
                <a:spcPts val="441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значимость регулярного общения и взаимодействия с ребенком, выступая в роли помощника и советчика в решении ребенком разнообразных задач жизни и детальности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2633472"/>
            <a:ext cx="4762500" cy="1432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Bef>
                <a:spcPts val="4410"/>
              </a:spcBef>
              <a:spcAft>
                <a:spcPts val="588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любой ситуации важно стараться вставать на позицию ребенка, видеть ситуацию глазами ребенка,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1377" y="4730496"/>
            <a:ext cx="5345723" cy="1469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588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быть последовательным в своих действия, самому всегда выполнять те правила и нормы, которые должные выполнять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359624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6608" y="155448"/>
            <a:ext cx="4654296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spcAft>
                <a:spcPts val="1890"/>
              </a:spcAft>
            </a:pPr>
            <a:r>
              <a:rPr lang="ru" sz="3200" b="1" dirty="0">
                <a:solidFill>
                  <a:srgbClr val="0000FF"/>
                </a:solidFill>
                <a:latin typeface="Tahoma"/>
              </a:rPr>
              <a:t>Цель и задачи программы просвещения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80576" y="155448"/>
            <a:ext cx="643128" cy="1066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 lang="ru" sz="550" spc="-50" dirty="0">
              <a:solidFill>
                <a:srgbClr val="746E6E"/>
              </a:solidFill>
              <a:latin typeface="Microsoft Sans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746" y="1046285"/>
            <a:ext cx="11306908" cy="1509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>
              <a:lnSpc>
                <a:spcPts val="1560"/>
              </a:lnSpc>
              <a:spcBef>
                <a:spcPts val="1890"/>
              </a:spcBef>
            </a:pPr>
            <a:endParaRPr lang="ru" sz="1600" b="1" i="1" dirty="0">
              <a:solidFill>
                <a:srgbClr val="3B4760"/>
              </a:solidFill>
              <a:latin typeface="Trebuchet MS"/>
            </a:endParaRPr>
          </a:p>
          <a:p>
            <a:pPr>
              <a:spcBef>
                <a:spcPts val="1890"/>
              </a:spcBef>
            </a:pPr>
            <a:r>
              <a:rPr lang="ru" sz="1600" b="1" i="1" dirty="0">
                <a:solidFill>
                  <a:srgbClr val="3B4760"/>
                </a:solidFill>
                <a:latin typeface="Trebuchet MS"/>
              </a:rPr>
              <a:t>Целью просвещения родителей</a:t>
            </a:r>
            <a:r>
              <a:rPr lang="ru" sz="1600" b="1" dirty="0">
                <a:solidFill>
                  <a:srgbClr val="3B4760"/>
                </a:solidFill>
                <a:latin typeface="Trebuchet MS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ребенка;обеспечение единства подходов к воспитанию и обучению детей в </a:t>
            </a:r>
            <a:r>
              <a:rPr lang="ru" sz="1600" b="1" dirty="0" smtClean="0">
                <a:solidFill>
                  <a:srgbClr val="3B4760"/>
                </a:solidFill>
                <a:latin typeface="Trebuchet MS"/>
              </a:rPr>
              <a:t>условиях детского сада и семьи,</a:t>
            </a:r>
            <a:r>
              <a:rPr lang="ru" sz="1600" b="1" dirty="0">
                <a:solidFill>
                  <a:srgbClr val="002060"/>
                </a:solidFill>
              </a:rPr>
              <a:t> повышение воспитательного потенциала семьи.</a:t>
            </a:r>
            <a:endParaRPr lang="ru" sz="1600" b="1" dirty="0">
              <a:solidFill>
                <a:srgbClr val="3B4760"/>
              </a:solidFill>
              <a:latin typeface="Trebuchet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384" y="2892668"/>
            <a:ext cx="10840915" cy="34679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indent="-342900" algn="just">
              <a:lnSpc>
                <a:spcPts val="1440"/>
              </a:lnSpc>
              <a:spcBef>
                <a:spcPts val="840"/>
              </a:spcBef>
              <a:spcAft>
                <a:spcPts val="1260"/>
              </a:spcAft>
              <a:buAutoNum type="arabicPeriod"/>
            </a:pPr>
            <a:r>
              <a:rPr lang="ru" sz="1600" spc="-50" dirty="0">
                <a:latin typeface="Tahoma"/>
              </a:rPr>
              <a:t>Психолого-педагогическое просвещение и информирование родителей о значимых изменениях в физическом и психическом развитии детей в младенческом раннем и дошкольном возрасте о необходимых условиях для обеспечения полноценного развития каждого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Приобщение родителей к ценностям осознанного и ответственного родительства как основы благополучия семьи и развития личности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Раскрытие родителям важности и особенностей образовательной работы с детьми младенческого, раннего и дошкольного возраста, понимания включенности родителей в общее дело воспитания и обучения, развития их детей.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Информирование родителей о возможностях получения индивидуальной помощи в вопросах укрепления здоровья, обучения и воспитания детей младенческого, раннего и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54997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44"/>
            <a:ext cx="1981200" cy="1322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76" y="152400"/>
            <a:ext cx="865632" cy="920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115824"/>
            <a:ext cx="893064" cy="893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" y="2846832"/>
            <a:ext cx="512064" cy="505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248" y="2871216"/>
            <a:ext cx="505968" cy="505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" y="3846576"/>
            <a:ext cx="536448" cy="530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056" y="3846576"/>
            <a:ext cx="573024" cy="56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561" y="4913376"/>
            <a:ext cx="4106007" cy="658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960" y="4888992"/>
            <a:ext cx="512064" cy="512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7469" y="4888992"/>
            <a:ext cx="4510453" cy="67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039112" y="408432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00"/>
              </a:lnSpc>
              <a:spcAft>
                <a:spcPts val="1680"/>
              </a:spcAft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77440" y="1097280"/>
            <a:ext cx="8546592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 dirty="0">
                <a:solidFill>
                  <a:srgbClr val="002060"/>
                </a:solidFill>
                <a:latin typeface="Tahoma"/>
              </a:rPr>
              <a:t>Содержание просвещения родителей (законных представителей)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15561" y="2810256"/>
            <a:ext cx="4106007" cy="84124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сохранения здоровья детей и их физического развития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7469" y="2741676"/>
            <a:ext cx="4510454" cy="63093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 Вопросы социализации детей с ОВЗ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15561" y="3864864"/>
            <a:ext cx="4106007" cy="5699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образования детей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07469" y="3651504"/>
            <a:ext cx="4510454" cy="78333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по воспитанию детей в приемных семьях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904" y="4925568"/>
            <a:ext cx="487680" cy="3108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200" spc="-250">
                <a:latin typeface="Sylfaen"/>
              </a:rPr>
              <a:t>ЕЕ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0664" y="5251704"/>
            <a:ext cx="463296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500" i="1">
                <a:latin typeface="Sylfaen"/>
              </a:rPr>
              <a:t>&amp;&amp;&amp;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0184" y="5711952"/>
            <a:ext cx="10585704" cy="908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endParaRPr lang="ru" sz="16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7469" y="1548384"/>
            <a:ext cx="4510454" cy="104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Меры государственной поддержки семей</a:t>
            </a:r>
            <a:r>
              <a:rPr lang="ru-RU" dirty="0"/>
              <a:t>	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15562" y="1484376"/>
            <a:ext cx="4106007" cy="1103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Вопросы возрастного развития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06"/>
          <p:cNvGrpSpPr/>
          <p:nvPr/>
        </p:nvGrpSpPr>
        <p:grpSpPr>
          <a:xfrm>
            <a:off x="289951" y="1561475"/>
            <a:ext cx="466090" cy="360680"/>
            <a:chOff x="0" y="0"/>
            <a:chExt cx="466344" cy="361188"/>
          </a:xfrm>
        </p:grpSpPr>
        <p:sp>
          <p:nvSpPr>
            <p:cNvPr id="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Picture 713"/>
          <p:cNvPicPr/>
          <p:nvPr/>
        </p:nvPicPr>
        <p:blipFill>
          <a:blip r:embed="rId2"/>
          <a:stretch>
            <a:fillRect/>
          </a:stretch>
        </p:blipFill>
        <p:spPr>
          <a:xfrm>
            <a:off x="8147613" y="254977"/>
            <a:ext cx="1427210" cy="15060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03684" y="373574"/>
            <a:ext cx="4176347" cy="77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8 разделов</a:t>
            </a:r>
          </a:p>
        </p:txBody>
      </p:sp>
      <p:grpSp>
        <p:nvGrpSpPr>
          <p:cNvPr id="10" name="Group 14306"/>
          <p:cNvGrpSpPr/>
          <p:nvPr/>
        </p:nvGrpSpPr>
        <p:grpSpPr>
          <a:xfrm>
            <a:off x="324925" y="2143886"/>
            <a:ext cx="466090" cy="360680"/>
            <a:chOff x="0" y="0"/>
            <a:chExt cx="466344" cy="361188"/>
          </a:xfrm>
        </p:grpSpPr>
        <p:sp>
          <p:nvSpPr>
            <p:cNvPr id="11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4306"/>
          <p:cNvGrpSpPr/>
          <p:nvPr/>
        </p:nvGrpSpPr>
        <p:grpSpPr>
          <a:xfrm>
            <a:off x="324925" y="2838436"/>
            <a:ext cx="466090" cy="360680"/>
            <a:chOff x="0" y="0"/>
            <a:chExt cx="466344" cy="361188"/>
          </a:xfrm>
        </p:grpSpPr>
        <p:sp>
          <p:nvSpPr>
            <p:cNvPr id="14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4306"/>
          <p:cNvGrpSpPr/>
          <p:nvPr/>
        </p:nvGrpSpPr>
        <p:grpSpPr>
          <a:xfrm>
            <a:off x="467886" y="6178082"/>
            <a:ext cx="466090" cy="360680"/>
            <a:chOff x="0" y="0"/>
            <a:chExt cx="466344" cy="361188"/>
          </a:xfrm>
        </p:grpSpPr>
        <p:sp>
          <p:nvSpPr>
            <p:cNvPr id="17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4306"/>
          <p:cNvGrpSpPr/>
          <p:nvPr/>
        </p:nvGrpSpPr>
        <p:grpSpPr>
          <a:xfrm>
            <a:off x="467886" y="5665893"/>
            <a:ext cx="466090" cy="360680"/>
            <a:chOff x="0" y="0"/>
            <a:chExt cx="466344" cy="361188"/>
          </a:xfrm>
        </p:grpSpPr>
        <p:sp>
          <p:nvSpPr>
            <p:cNvPr id="20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4306"/>
          <p:cNvGrpSpPr/>
          <p:nvPr/>
        </p:nvGrpSpPr>
        <p:grpSpPr>
          <a:xfrm>
            <a:off x="368789" y="3532986"/>
            <a:ext cx="466090" cy="360680"/>
            <a:chOff x="0" y="0"/>
            <a:chExt cx="466344" cy="361188"/>
          </a:xfrm>
        </p:grpSpPr>
        <p:sp>
          <p:nvSpPr>
            <p:cNvPr id="2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4306"/>
          <p:cNvGrpSpPr/>
          <p:nvPr/>
        </p:nvGrpSpPr>
        <p:grpSpPr>
          <a:xfrm>
            <a:off x="368789" y="4256450"/>
            <a:ext cx="466090" cy="360680"/>
            <a:chOff x="0" y="0"/>
            <a:chExt cx="466344" cy="361188"/>
          </a:xfrm>
        </p:grpSpPr>
        <p:sp>
          <p:nvSpPr>
            <p:cNvPr id="26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4306"/>
          <p:cNvGrpSpPr/>
          <p:nvPr/>
        </p:nvGrpSpPr>
        <p:grpSpPr>
          <a:xfrm>
            <a:off x="467886" y="5039249"/>
            <a:ext cx="466090" cy="360680"/>
            <a:chOff x="0" y="0"/>
            <a:chExt cx="466344" cy="361188"/>
          </a:xfrm>
        </p:grpSpPr>
        <p:sp>
          <p:nvSpPr>
            <p:cNvPr id="29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05511" y="1503485"/>
            <a:ext cx="823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РОДИТЕЛЬСТВО КАК ОСОБЫЙ ФЕНОМЕН В ЖИЗНИ ЧЕЛОВЕКА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05511" y="2083777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ОСОБЕННОСТИ, ФОРМЫ И МЕТОДЫ ПРОСВЕЩЕНИЯ РОДИТЕЛЕЙ (ЗАКОННЫХ ПРЕДСТАВИТЕЛЕЙ) В ДОШКОЛЬНОЙ ОБРАЗОВАТЕЛЬНОЙ ОРГАНИЗАЦИ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914205" y="2828836"/>
            <a:ext cx="10691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ПРОСВЕЩЕНИЕ 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</a:p>
        </p:txBody>
      </p:sp>
      <p:sp>
        <p:nvSpPr>
          <p:cNvPr id="1026" name="Прямоугольник 1025"/>
          <p:cNvSpPr/>
          <p:nvPr/>
        </p:nvSpPr>
        <p:spPr>
          <a:xfrm>
            <a:off x="905510" y="3532986"/>
            <a:ext cx="1099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ДЕТЕЙ-ИНВАЛИДОВ.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914206" y="4183249"/>
            <a:ext cx="1099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 РОДИТЕЛЕЙ (ЗАКОННЫХ ПРЕДСТАВИТЕЛЕЙ) И ГОСУДАРСТВЕННАЯ ПОДДЕРЖКА СЕМЕЙ С ДЕТЬМИ ДОШКОЛЬНОГО ВОЗРАСТА</a:t>
            </a:r>
          </a:p>
        </p:txBody>
      </p:sp>
      <p:sp>
        <p:nvSpPr>
          <p:cNvPr id="1028" name="Прямоугольник 1027"/>
          <p:cNvSpPr/>
          <p:nvPr/>
        </p:nvSpPr>
        <p:spPr>
          <a:xfrm rot="10800000" flipV="1">
            <a:off x="905510" y="4928711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ОТВЕЧАЕМ!»)</a:t>
            </a:r>
          </a:p>
        </p:txBody>
      </p:sp>
      <p:sp>
        <p:nvSpPr>
          <p:cNvPr id="1029" name="Прямоугольник 1028"/>
          <p:cNvSpPr/>
          <p:nvPr/>
        </p:nvSpPr>
        <p:spPr>
          <a:xfrm>
            <a:off x="834880" y="5634899"/>
            <a:ext cx="5005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ПРОСТРАНСТВО РОДИТЕЛЬСКИХ ИНИЦИАТИВ .</a:t>
            </a:r>
          </a:p>
        </p:txBody>
      </p:sp>
      <p:sp>
        <p:nvSpPr>
          <p:cNvPr id="1030" name="Прямоугольник 1029"/>
          <p:cNvSpPr/>
          <p:nvPr/>
        </p:nvSpPr>
        <p:spPr>
          <a:xfrm>
            <a:off x="905510" y="6193254"/>
            <a:ext cx="105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РЕКОМЕНДОВАННЫЙ КОНТЕНТ («СПЕЦИАЛИСТЫ РЕКОМЕНДУЮТ!»)</a:t>
            </a:r>
          </a:p>
        </p:txBody>
      </p:sp>
    </p:spTree>
    <p:extLst>
      <p:ext uri="{BB962C8B-B14F-4D97-AF65-F5344CB8AC3E}">
        <p14:creationId xmlns:p14="http://schemas.microsoft.com/office/powerpoint/2010/main" val="79907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808</Words>
  <Application>Microsoft Office PowerPoint</Application>
  <PresentationFormat>Произвольный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Microsoft Office User</dc:creator>
  <cp:keywords/>
  <cp:lastModifiedBy>Детсад 60</cp:lastModifiedBy>
  <cp:revision>16</cp:revision>
  <dcterms:modified xsi:type="dcterms:W3CDTF">2025-08-27T05:48:16Z</dcterms:modified>
</cp:coreProperties>
</file>