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4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97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37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0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0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57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7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50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0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6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265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9E87-48B8-482A-9D42-37104414ECD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1308A-F96F-4BAF-8569-FBA45960B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72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етский сад\СРЕДНЯЯ ГРУППА\математика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8137" y="-404812"/>
            <a:ext cx="7534275" cy="107156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6997700" cy="770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дошкольное образовательное автономное учреждение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сад № 106 «Анютины глазки» комбинированного вида» г. Орска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0700" y="2286000"/>
            <a:ext cx="5905500" cy="210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МАТЕМАТИЧЕСКОГО ЦЕНТРА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группа №6 «Почемучки»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66900" y="8140700"/>
            <a:ext cx="4876800" cy="928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 группы № 6 «Почемучки»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060065" algn="ctr"/>
                <a:tab pos="6120130" algn="r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ru-RU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Аляева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М.Т.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39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етский сад\СРЕДНЯЯ ГРУППА\математика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107156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17500" y="241197"/>
            <a:ext cx="6438900" cy="9608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50"/>
              </a:lnSpc>
              <a:spcAft>
                <a:spcPts val="60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создать условия для возникновения и развития у детей элементарных математических представлений (о форме, величине, мере, соотношении, количестве, числе, времени, пространстве, ориентировке в пространстве и времени), умений пользоваться схемами, планами, моделями. 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650"/>
              </a:lnSpc>
              <a:spcAft>
                <a:spcPts val="60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цель реализуется через организацию развивающей предметно-пространственной среды, которая позволяет детям в самостоятельной деятельности отрабатывать навыки, закреплять уже имеющиеся знания, открывать для себя новое в области математики через игровые, поисково-исследовательские, конструктивные, речевые и другие виды деятельности.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Закреплять умение создавать множества (группы предметов) из разных по качеству элементов (предметов разного цвета, размера, формы, назначения; звуков, движений);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Закреплять счёт до 10.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Считать предметы на ощупь, считать и воспроизводить количество звуков, движений по образцу и заданному числу (в пределах 10).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Формировать представление о равенстве: определять равное количество в группах, состоящих из разных предметов; правильно обобщать числовые значения на основе счета и сравнения групп.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Закреплять умение устанавливать размерные отношения между 5–10 предметами разной длины (высоты, ширины) или толщины: систематизировать предметы, располагая их в возрастающем (убывающем) порядке по величине; отражать в речи порядок расположения предметов и соотношение между ними по размеру.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Сравнивать два предмета по величине (длине, ширине, высоте) опосредованно — с помощью третьего (условной меры), равного одному из сравниваемых предметов.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Закреплять умение называть части, полученные от деления, сравнивать целое и части, понимать, что целый предмет больше каждой своей части, а часть меньше целого.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54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етский сад\СРЕДНЯЯ ГРУППА\математика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637" y="-303212"/>
            <a:ext cx="7534275" cy="107156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28600" y="115234"/>
            <a:ext cx="6692900" cy="9146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у детей геометрическую зоркость: умение анализировать и сравнивать предметы по форме, находить в ближайшем окружении предметы одинаковой и разной формы: книги, картина, одеяла, крышки столов — прямоугольные, поднос и блюдо — овальные, тарелки — круглые и т. д.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Учить детей в играх находить разные геометрические фигуры.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представления о том, как из одной формы сделать другую.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Совершенствовать умение ориентироваться в окружающем пространстве; понимать смысл пространственных отношений (вверху — внизу, впереди (спереди) — сзади (за), слева — справа, между, рядом с, около); двигаться в заданном направлении, меняя его по сигналу, а также в соответствии со знаками — указателями направления движения (вперед, назад, налево, направо и т. п.); определять свое местонахождение среди окружающих людей и предметов.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Закреплять умение ориентироваться на листе бумаги (справа — слева, вверху — внизу, в середине, в углу).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играх закрепить у детей представление о том, что утро, вечер, день и ночь составляют сутки.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Учить на конкретных примерах устанавливать последовательность различных событий: что было раньше (сначала), что позже (потом), определять, какой день сегодня, какой был вчера, какой будет завтра</a:t>
            </a: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1000"/>
              </a:spcAft>
            </a:pPr>
            <a:r>
              <a:rPr lang="ru-RU" sz="2000" b="1" dirty="0" smtClean="0">
                <a:ln w="10541" cap="flat" cmpd="sng" algn="ctr">
                  <a:solidFill>
                    <a:srgbClr val="7D7D7D"/>
                  </a:solidFill>
                  <a:prstDash val="solid"/>
                  <a:round/>
                </a:ln>
                <a:gradFill>
                  <a:gsLst>
                    <a:gs pos="0">
                      <a:srgbClr val="FFFFFF"/>
                    </a:gs>
                    <a:gs pos="9000">
                      <a:srgbClr val="FFFFFF"/>
                    </a:gs>
                    <a:gs pos="50000">
                      <a:srgbClr val="7C7C7C"/>
                    </a:gs>
                    <a:gs pos="7900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7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етский сад\СРЕДНЯЯ ГРУППА\математика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3451"/>
            <a:ext cx="6858000" cy="107156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88900" y="23451"/>
            <a:ext cx="6553200" cy="9201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spc="-3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деятельности в центе математики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 нас она считать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фигуры узнавать.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Объясняет цифры, знаки,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задачки как решать!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Знать где лево, а где право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Знать длину и ширину.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Понимать значение: "равный",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"Больше", "меньше", высоту.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Математика - точна,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Математика - нужна!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любят всё считать,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ctr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Нужно только понимать!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450215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Основными видами деятельности в математическом центре являются: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3"/>
              </a:buBlip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 педагога и воспитанников. Это может быть дидактическая игра, рассматривание и обсуждение плакатов, моделей, экспериментов, постановка и решение проблемных ситуация, отгадывание загадок, решение задач.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3"/>
              </a:buBlip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Обучающая деятельность воспитателя, восприятие информации детьми. Это в основном знакомство с новой игрой, объяснение правил, обучение детей пользованию материалом, пособиями.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Blip>
                <a:blip r:embed="rId3"/>
              </a:buBlip>
            </a:pPr>
            <a:r>
              <a:rPr lang="ru-RU" dirty="0" smtClean="0">
                <a:solidFill>
                  <a:srgbClr val="1B1C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Самостоятельная деятельность дошкольников. Ей отводится больше всего времени, и виды её разнообразны: предметно-практическая, исследовательская, экспериментальная, игровая, художественная, конструирование, моделирование.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b="1" kern="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Материально-техническое обеспечение группы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ctr">
              <a:lnSpc>
                <a:spcPct val="115000"/>
              </a:lnSpc>
              <a:spcAft>
                <a:spcPts val="0"/>
              </a:spcAft>
            </a:pPr>
            <a:r>
              <a:rPr lang="ru-RU" sz="1200" b="1" kern="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Содержание центра развития</a:t>
            </a: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697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589366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3259"/>
                <a:gridCol w="3524741"/>
              </a:tblGrid>
              <a:tr h="3978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Образовательная область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36" marR="378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Развивающая предметно-пространственная среда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36" marR="37836" marT="0" marB="0"/>
                </a:tc>
              </a:tr>
              <a:tr h="950810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Познавательное развитие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др.).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36" marR="378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Центр математического развития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«Занимательная математика»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Магнитная доска, магнитный набор цифр и знаков;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геометрические плоскостные фигуры и объемные формы, различные по цвету, размеру;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цветные счетные палочки;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игры вкладыши на разные темы;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прописи;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счеты;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«Соотнеси картинку и цифру»;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«Цифры»;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развивающие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«Ассоциации – цифры»;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– игры «Буквы и цифры»;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дидактические карточки «Счет»;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развивающая игра «Геометрические фигуры»;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счетный материал;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-предметные картинки для счета»;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комплект цифр и знаков;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д/пособие «Веселый математический куб»;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картинки «длинный – короткий», «широкий – узкий», «большой – маленький»;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настольная игра «Считалочка»;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п/и по ФЭМП «Пройди по дорожке»;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д\и «Сосчитай подбери цифру»;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«Геометрические фигуры»;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«Считаем и читаем»;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игра – лото «Цвет и форма»;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«Выбери число с количеством предметов на картинке»;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«Совы и геометрические фигуры»;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</a:t>
                      </a:r>
                      <a:r>
                        <a:rPr lang="ru-RU" sz="1200" kern="50" dirty="0" err="1">
                          <a:effectLst/>
                        </a:rPr>
                        <a:t>пазлы</a:t>
                      </a:r>
                      <a:r>
                        <a:rPr lang="ru-RU" sz="1200" kern="50" dirty="0">
                          <a:effectLst/>
                        </a:rPr>
                        <a:t> «Найди свой домик»;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развивающая игра «Фигурки из палочек»;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«Собери мухомор»;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«Подбери скафандр по размеру»;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д/пособие «Сравни предметы»;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«Рыбалка»;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д/и «Математические цветочки».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Центр сенсорного развития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Мозаика разных форм и цвета;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доски вкладыши;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шнуровки;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игра «Прищепки»;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- стаканчики – вкладыши;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- </a:t>
                      </a:r>
                      <a:r>
                        <a:rPr lang="ru-RU" sz="1200" dirty="0" err="1" smtClean="0">
                          <a:effectLst/>
                        </a:rPr>
                        <a:t>пазлы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деоевянные</a:t>
                      </a:r>
                      <a:r>
                        <a:rPr lang="ru-RU" sz="1200" dirty="0" smtClean="0">
                          <a:effectLst/>
                        </a:rPr>
                        <a:t>;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цилиндрики – вкладыши;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рамки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вкладыши.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36" marR="3783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37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етский сад\СРЕДНЯЯ ГРУППА\математика\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9059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714500" y="4205616"/>
            <a:ext cx="3429000" cy="14947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5400" b="1" dirty="0" smtClean="0">
                <a:ln w="10541" cap="flat" cmpd="sng" algn="ctr">
                  <a:solidFill>
                    <a:srgbClr val="7D7D7D"/>
                  </a:solidFill>
                  <a:prstDash val="solid"/>
                  <a:round/>
                </a:ln>
                <a:gradFill>
                  <a:gsLst>
                    <a:gs pos="0">
                      <a:srgbClr val="FFFFFF"/>
                    </a:gs>
                    <a:gs pos="9000">
                      <a:srgbClr val="FFFFFF"/>
                    </a:gs>
                    <a:gs pos="50000">
                      <a:srgbClr val="7C7C7C"/>
                    </a:gs>
                    <a:gs pos="7900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400" y="254000"/>
            <a:ext cx="61468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Литература:</a:t>
            </a:r>
          </a:p>
          <a:p>
            <a:pPr algn="just"/>
            <a:r>
              <a:rPr lang="ru-RU" sz="2400" dirty="0" smtClean="0">
                <a:ln w="0"/>
              </a:rPr>
              <a:t>1.Арапова – Пискарева Н.А. Формирование элементарных математических представлений в детском саду. – М.: «Мозаика – Синтез», 2008г.</a:t>
            </a:r>
          </a:p>
          <a:p>
            <a:pPr algn="just"/>
            <a:r>
              <a:rPr lang="ru-RU" sz="2400" b="0" cap="none" spc="0" dirty="0" smtClean="0">
                <a:ln w="0"/>
                <a:solidFill>
                  <a:schemeClr val="tx1"/>
                </a:solidFill>
              </a:rPr>
              <a:t>2.Богульская  З.М., Смирнова Е.О. Развивающие игры для детей дошкольного возраста. – М.: «Просвещение», 1991г.</a:t>
            </a:r>
          </a:p>
          <a:p>
            <a:pPr algn="just"/>
            <a:r>
              <a:rPr lang="ru-RU" sz="2400" dirty="0" smtClean="0">
                <a:ln w="0"/>
              </a:rPr>
              <a:t>3.Нищева Н.В. Предметно – пространственная развивающая среда в детском саду. – СПб.: «Детство – Пресс», 2006г.</a:t>
            </a:r>
          </a:p>
          <a:p>
            <a:pPr algn="just"/>
            <a:r>
              <a:rPr lang="ru-RU" sz="2400" b="0" cap="none" spc="0" dirty="0" smtClean="0">
                <a:ln w="0"/>
                <a:solidFill>
                  <a:schemeClr val="tx1"/>
                </a:solidFill>
              </a:rPr>
              <a:t>4. ФГОС ДО, утвержденный приказом Министерства образования и науки Российской Федерации, октябрь 2013г., №1155.</a:t>
            </a:r>
          </a:p>
          <a:p>
            <a:pPr algn="just"/>
            <a:r>
              <a:rPr lang="ru-RU" sz="2400" dirty="0" smtClean="0">
                <a:ln w="0"/>
              </a:rPr>
              <a:t>5.Чеплашкина И.Н. и др. Математика – это интересно. – СПб.: «</a:t>
            </a:r>
            <a:r>
              <a:rPr lang="ru-RU" sz="2400" dirty="0" err="1" smtClean="0">
                <a:ln w="0"/>
              </a:rPr>
              <a:t>Акцидент</a:t>
            </a:r>
            <a:r>
              <a:rPr lang="ru-RU" sz="2400" dirty="0" smtClean="0">
                <a:ln w="0"/>
              </a:rPr>
              <a:t>», 1996г.</a:t>
            </a:r>
          </a:p>
          <a:p>
            <a:pPr algn="just"/>
            <a:r>
              <a:rPr lang="ru-RU" sz="2400" dirty="0" smtClean="0">
                <a:ln w="0"/>
              </a:rPr>
              <a:t>6. Источник: </a:t>
            </a:r>
            <a:r>
              <a:rPr lang="en-US" sz="2400" dirty="0" smtClean="0">
                <a:ln w="0"/>
              </a:rPr>
              <a:t>infodoo.ru</a:t>
            </a:r>
            <a:r>
              <a:rPr lang="ru-RU" sz="2400" dirty="0" smtClean="0">
                <a:ln w="0"/>
              </a:rPr>
              <a:t> </a:t>
            </a:r>
            <a:endParaRPr lang="ru-RU" sz="2400" b="0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03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877</Words>
  <Application>Microsoft Office PowerPoint</Application>
  <PresentationFormat>Лист A4 (210x297 мм)</PresentationFormat>
  <Paragraphs>114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8</cp:revision>
  <dcterms:created xsi:type="dcterms:W3CDTF">2026-01-24T06:19:56Z</dcterms:created>
  <dcterms:modified xsi:type="dcterms:W3CDTF">2026-01-24T10:21:01Z</dcterms:modified>
</cp:coreProperties>
</file>