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2" r:id="rId3"/>
    <p:sldId id="257" r:id="rId4"/>
    <p:sldId id="259" r:id="rId5"/>
    <p:sldId id="268" r:id="rId6"/>
    <p:sldId id="260" r:id="rId7"/>
    <p:sldId id="261" r:id="rId8"/>
    <p:sldId id="263" r:id="rId9"/>
    <p:sldId id="264" r:id="rId10"/>
    <p:sldId id="258" r:id="rId11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4" d="100"/>
          <a:sy n="64" d="100"/>
        </p:scale>
        <p:origin x="-394" y="-77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E884DC-CD51-42CF-B225-47F34AAE31B6}" type="datetimeFigureOut">
              <a:rPr lang="ru-RU" smtClean="0"/>
              <a:pPr/>
              <a:t>09.11.2023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41D2AE-5703-48AD-92D5-1BEB1B6B4C1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7387773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E884DC-CD51-42CF-B225-47F34AAE31B6}" type="datetimeFigureOut">
              <a:rPr lang="ru-RU" smtClean="0"/>
              <a:pPr/>
              <a:t>09.11.2023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41D2AE-5703-48AD-92D5-1BEB1B6B4C1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7223619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E884DC-CD51-42CF-B225-47F34AAE31B6}" type="datetimeFigureOut">
              <a:rPr lang="ru-RU" smtClean="0"/>
              <a:pPr/>
              <a:t>09.11.2023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41D2AE-5703-48AD-92D5-1BEB1B6B4C1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7023469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E884DC-CD51-42CF-B225-47F34AAE31B6}" type="datetimeFigureOut">
              <a:rPr lang="ru-RU" smtClean="0"/>
              <a:pPr/>
              <a:t>09.11.2023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41D2AE-5703-48AD-92D5-1BEB1B6B4C1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0253964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E884DC-CD51-42CF-B225-47F34AAE31B6}" type="datetimeFigureOut">
              <a:rPr lang="ru-RU" smtClean="0"/>
              <a:pPr/>
              <a:t>09.11.2023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41D2AE-5703-48AD-92D5-1BEB1B6B4C1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9542867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E884DC-CD51-42CF-B225-47F34AAE31B6}" type="datetimeFigureOut">
              <a:rPr lang="ru-RU" smtClean="0"/>
              <a:pPr/>
              <a:t>09.11.2023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41D2AE-5703-48AD-92D5-1BEB1B6B4C1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2425596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E884DC-CD51-42CF-B225-47F34AAE31B6}" type="datetimeFigureOut">
              <a:rPr lang="ru-RU" smtClean="0"/>
              <a:pPr/>
              <a:t>09.11.2023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41D2AE-5703-48AD-92D5-1BEB1B6B4C1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9808312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E884DC-CD51-42CF-B225-47F34AAE31B6}" type="datetimeFigureOut">
              <a:rPr lang="ru-RU" smtClean="0"/>
              <a:pPr/>
              <a:t>09.11.2023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41D2AE-5703-48AD-92D5-1BEB1B6B4C1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3645605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E884DC-CD51-42CF-B225-47F34AAE31B6}" type="datetimeFigureOut">
              <a:rPr lang="ru-RU" smtClean="0"/>
              <a:pPr/>
              <a:t>09.11.2023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41D2AE-5703-48AD-92D5-1BEB1B6B4C1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4748645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E884DC-CD51-42CF-B225-47F34AAE31B6}" type="datetimeFigureOut">
              <a:rPr lang="ru-RU" smtClean="0"/>
              <a:pPr/>
              <a:t>09.11.2023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41D2AE-5703-48AD-92D5-1BEB1B6B4C1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5299758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E884DC-CD51-42CF-B225-47F34AAE31B6}" type="datetimeFigureOut">
              <a:rPr lang="ru-RU" smtClean="0"/>
              <a:pPr/>
              <a:t>09.11.2023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41D2AE-5703-48AD-92D5-1BEB1B6B4C1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9940694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E884DC-CD51-42CF-B225-47F34AAE31B6}" type="datetimeFigureOut">
              <a:rPr lang="ru-RU" smtClean="0"/>
              <a:pPr/>
              <a:t>09.11.2023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41D2AE-5703-48AD-92D5-1BEB1B6B4C1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7115130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 flipH="1">
            <a:off x="10694276" y="7460166"/>
            <a:ext cx="45719" cy="136048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pic>
        <p:nvPicPr>
          <p:cNvPr id="1026" name="Picture 2" descr="https://avatars.mds.yandex.net/get-pdb/1813431/90ddf3fc-3d5d-426e-b213-6d0a0becbdfa/s1200?webp=false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" y="-109182"/>
            <a:ext cx="12191999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50276" y="464024"/>
            <a:ext cx="9144000" cy="5758355"/>
          </a:xfrm>
        </p:spPr>
        <p:txBody>
          <a:bodyPr>
            <a:normAutofit lnSpcReduction="10000"/>
          </a:bodyPr>
          <a:lstStyle/>
          <a:p>
            <a:pPr lvl="0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lang="ru-RU" sz="2000" b="1" i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Муниципальное </a:t>
            </a:r>
            <a:r>
              <a:rPr lang="ru-RU" sz="2000" b="1" i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дошкольное образовательное  автономное </a:t>
            </a:r>
            <a:r>
              <a:rPr lang="ru-RU" sz="2000" b="1" i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учрежден </a:t>
            </a:r>
            <a:r>
              <a:rPr lang="ru-RU" sz="2000" b="1" i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«Детский сад № 106« Анютины глазки» комбинированного  вида» г. Орска</a:t>
            </a:r>
            <a:endParaRPr lang="ru-RU" sz="2000" b="1" i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b="1" cap="small" dirty="0">
              <a:solidFill>
                <a:schemeClr val="bg2">
                  <a:lumMod val="10000"/>
                </a:schemeClr>
              </a:solidFill>
            </a:endParaRPr>
          </a:p>
          <a:p>
            <a:endParaRPr lang="ru-RU" b="1" cap="small" dirty="0">
              <a:solidFill>
                <a:schemeClr val="bg2">
                  <a:lumMod val="10000"/>
                </a:schemeClr>
              </a:solidFill>
            </a:endParaRPr>
          </a:p>
          <a:p>
            <a:r>
              <a:rPr lang="ru-RU" b="1" dirty="0" smtClean="0">
                <a:ln w="11430">
                  <a:solidFill>
                    <a:srgbClr val="C00000"/>
                  </a:solidFill>
                </a:ln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dirty="0" smtClean="0">
                <a:ln w="11430">
                  <a:solidFill>
                    <a:srgbClr val="C00000"/>
                  </a:solidFill>
                </a:ln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ln w="11430">
                  <a:solidFill>
                    <a:srgbClr val="C00000"/>
                  </a:solidFill>
                </a:ln>
                <a:latin typeface="Times New Roman" pitchFamily="18" charset="0"/>
                <a:cs typeface="Times New Roman" pitchFamily="18" charset="0"/>
              </a:rPr>
              <a:t> К</a:t>
            </a:r>
            <a:r>
              <a:rPr lang="ru-RU" b="1" dirty="0" smtClean="0">
                <a:ln w="11430">
                  <a:solidFill>
                    <a:srgbClr val="C00000"/>
                  </a:solidFill>
                </a:ln>
                <a:latin typeface="Times New Roman" pitchFamily="18" charset="0"/>
                <a:cs typeface="Times New Roman" pitchFamily="18" charset="0"/>
              </a:rPr>
              <a:t>онсультационный центр МДОАУ </a:t>
            </a:r>
            <a:r>
              <a:rPr lang="ru-RU" b="1" dirty="0" smtClean="0">
                <a:ln w="11430">
                  <a:solidFill>
                    <a:srgbClr val="C00000"/>
                  </a:solidFill>
                </a:ln>
                <a:latin typeface="Times New Roman" pitchFamily="18" charset="0"/>
                <a:cs typeface="Times New Roman" pitchFamily="18" charset="0"/>
              </a:rPr>
              <a:t>«Детский сад № 106» </a:t>
            </a:r>
            <a:br>
              <a:rPr lang="ru-RU" b="1" dirty="0" smtClean="0">
                <a:ln w="11430">
                  <a:solidFill>
                    <a:srgbClr val="C00000"/>
                  </a:solidFill>
                </a:ln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ln w="11430">
                  <a:solidFill>
                    <a:srgbClr val="C00000"/>
                  </a:solidFill>
                </a:ln>
                <a:latin typeface="Times New Roman" pitchFamily="18" charset="0"/>
                <a:cs typeface="Times New Roman" pitchFamily="18" charset="0"/>
              </a:rPr>
              <a:t>г. </a:t>
            </a:r>
            <a:r>
              <a:rPr lang="ru-RU" b="1" dirty="0" smtClean="0">
                <a:ln w="11430">
                  <a:solidFill>
                    <a:srgbClr val="C00000"/>
                  </a:solidFill>
                </a:ln>
                <a:latin typeface="Times New Roman" pitchFamily="18" charset="0"/>
                <a:cs typeface="Times New Roman" pitchFamily="18" charset="0"/>
              </a:rPr>
              <a:t>Орска для детей раннего возраста, не посещающих ДОУ. </a:t>
            </a:r>
            <a:endParaRPr lang="ru-RU" b="1" cap="small" dirty="0" smtClean="0">
              <a:solidFill>
                <a:schemeClr val="bg2">
                  <a:lumMod val="1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600" b="1" dirty="0" smtClean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                  </a:t>
            </a:r>
            <a:endParaRPr lang="ru-RU" sz="1600" b="1" dirty="0" smtClean="0">
              <a:solidFill>
                <a:schemeClr val="bg2">
                  <a:lumMod val="1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600" b="1" dirty="0" smtClean="0">
              <a:solidFill>
                <a:schemeClr val="bg2">
                  <a:lumMod val="1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600" b="1" dirty="0" smtClean="0">
              <a:solidFill>
                <a:schemeClr val="bg2">
                  <a:lumMod val="1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        </a:t>
            </a:r>
            <a: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подготовила: </a:t>
            </a:r>
            <a: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старший воспитатель </a:t>
            </a:r>
          </a:p>
          <a:p>
            <a: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                     </a:t>
            </a:r>
            <a: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Маркова </a:t>
            </a:r>
            <a: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Ю.Г</a:t>
            </a:r>
            <a: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1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400" dirty="0">
              <a:solidFill>
                <a:schemeClr val="bg2">
                  <a:lumMod val="1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 smtClean="0">
              <a:solidFill>
                <a:schemeClr val="bg2">
                  <a:lumMod val="10000"/>
                </a:schemeClr>
              </a:solidFill>
            </a:endParaRPr>
          </a:p>
          <a:p>
            <a:endParaRPr lang="ru-RU" dirty="0" smtClean="0">
              <a:solidFill>
                <a:schemeClr val="bg2">
                  <a:lumMod val="10000"/>
                </a:schemeClr>
              </a:solidFill>
            </a:endParaRPr>
          </a:p>
          <a:p>
            <a:r>
              <a:rPr lang="ru-RU" sz="1800" dirty="0" smtClean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Орск </a:t>
            </a:r>
            <a:r>
              <a:rPr lang="ru-RU" sz="1800" dirty="0" smtClean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sz="1800" dirty="0" smtClean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2023г</a:t>
            </a:r>
            <a:r>
              <a:rPr lang="ru-RU" sz="1800" dirty="0" smtClean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1800" dirty="0">
              <a:solidFill>
                <a:schemeClr val="bg2">
                  <a:lumMod val="1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Picture 4" descr="D:\5f1a37d72278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3139" y="4295366"/>
            <a:ext cx="2363189" cy="22420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4263959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s://avatars.mds.yandex.net/get-pdb/1813431/90ddf3fc-3d5d-426e-b213-6d0a0becbdfa/s1200?webp=false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1999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451262"/>
            <a:ext cx="9144000" cy="1888177"/>
          </a:xfrm>
        </p:spPr>
        <p:txBody>
          <a:bodyPr>
            <a:normAutofit/>
          </a:bodyPr>
          <a:lstStyle/>
          <a:p>
            <a:r>
              <a:rPr lang="ru-RU" sz="4400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Спасибо</a:t>
            </a:r>
            <a:endParaRPr lang="ru-RU" sz="4400" dirty="0">
              <a:solidFill>
                <a:schemeClr val="tx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 flipH="1">
            <a:off x="4251365" y="2565069"/>
            <a:ext cx="7362697" cy="4144489"/>
          </a:xfrm>
        </p:spPr>
        <p:txBody>
          <a:bodyPr>
            <a:normAutofit/>
          </a:bodyPr>
          <a:lstStyle/>
          <a:p>
            <a:r>
              <a:rPr lang="ru-RU" sz="4000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 </a:t>
            </a:r>
            <a:r>
              <a:rPr lang="ru-RU" sz="4000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внимание!!!</a:t>
            </a:r>
            <a:endParaRPr lang="ru-RU" sz="4000" dirty="0"/>
          </a:p>
        </p:txBody>
      </p:sp>
      <p:pic>
        <p:nvPicPr>
          <p:cNvPr id="5" name="Picture 4" descr="D:\5f1a37d72278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2263485"/>
            <a:ext cx="4653921" cy="4415259"/>
          </a:xfrm>
          <a:prstGeom prst="rect">
            <a:avLst/>
          </a:prstGeom>
          <a:noFill/>
        </p:spPr>
      </p:pic>
      <p:pic>
        <p:nvPicPr>
          <p:cNvPr id="6" name="Picture 4" descr="D:\5f1a37d72278.gif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879626" y="3491885"/>
            <a:ext cx="3219345" cy="3054251"/>
          </a:xfrm>
          <a:prstGeom prst="rect">
            <a:avLst/>
          </a:prstGeom>
          <a:noFill/>
        </p:spPr>
      </p:pic>
      <p:pic>
        <p:nvPicPr>
          <p:cNvPr id="11" name="Picture 4" descr="D:\5f1a37d72278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773887" y="4379356"/>
            <a:ext cx="2187038" cy="2074883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40498010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s://avatars.mds.yandex.net/get-pdb/1813431/90ddf3fc-3d5d-426e-b213-6d0a0becbdfa/s1200?webp=false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" y="-1"/>
            <a:ext cx="12191999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484094"/>
            <a:ext cx="9144000" cy="1277471"/>
          </a:xfrm>
        </p:spPr>
        <p:txBody>
          <a:bodyPr>
            <a:normAutofit/>
          </a:bodyPr>
          <a:lstStyle/>
          <a:p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Актуальность</a:t>
            </a: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1949823"/>
            <a:ext cx="9144000" cy="4343401"/>
          </a:xfrm>
        </p:spPr>
        <p:txBody>
          <a:bodyPr>
            <a:normAutofit lnSpcReduction="10000"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«..Родители (законные представители) несовершеннолетних обучающихся,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имеют право на получение методической, психолого-педагогической, диагностической и консультативной помощи без взимания платы,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дошкольных образовательных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организациях,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если в них созданы соответствующие консультационные центры...»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Ст.64 ФЗ «Об образовании в Российской Федерации» от 29.12.2012 N </a:t>
            </a:r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273</a:t>
            </a: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ru-RU" dirty="0" smtClean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Педагогическая </a:t>
            </a:r>
            <a:r>
              <a:rPr lang="ru-RU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некомпетентность родителей в вопросах воспитания и развития детей раннего возраста;</a:t>
            </a:r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ru-RU" dirty="0" smtClean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недостаток </a:t>
            </a:r>
            <a:r>
              <a:rPr lang="ru-RU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мест для детей раннего возраста;</a:t>
            </a:r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ru-RU" dirty="0" smtClean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проблема </a:t>
            </a:r>
            <a:r>
              <a:rPr lang="ru-RU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адаптации ребенка к условиям ДОУ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615579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s://avatars.mds.yandex.net/get-pdb/1813431/90ddf3fc-3d5d-426e-b213-6d0a0becbdfa/s1200?webp=false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1999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75780" y="285009"/>
            <a:ext cx="11547045" cy="3301340"/>
          </a:xfrm>
        </p:spPr>
        <p:txBody>
          <a:bodyPr>
            <a:normAutofit fontScale="90000"/>
          </a:bodyPr>
          <a:lstStyle/>
          <a:p>
            <a:pPr algn="l"/>
            <a:r>
              <a:rPr lang="ru-RU" sz="36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</a:t>
            </a:r>
            <a:r>
              <a:rPr lang="ru-RU" sz="36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Основные цели </a:t>
            </a:r>
            <a:br>
              <a:rPr lang="ru-RU" sz="3600" b="1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b="1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создания Консультативного пункта</a:t>
            </a:r>
            <a:r>
              <a:rPr lang="ru-RU" sz="3600" b="1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br>
              <a:rPr lang="ru-RU" sz="3600" b="1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700" b="1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700" b="1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700" b="1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2700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700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обеспечение единства и преемственности семейного и дошкольного </a:t>
            </a:r>
            <a:r>
              <a:rPr lang="ru-RU" sz="2700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воспитания обеспечение</a:t>
            </a:r>
            <a:r>
              <a:rPr lang="ru-RU" sz="2700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r>
              <a:rPr lang="ru-RU" sz="2700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700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700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2700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-доступности дошкольного образования; </a:t>
            </a:r>
            <a:r>
              <a:rPr lang="ru-RU" sz="2700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700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700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- повышение педагогической компетентности родителей (законных представителей), воспитывающих детей дошкольного возраста на дому, в т. ч. детей с ограниченными возможностями здоровья.</a:t>
            </a:r>
            <a:endParaRPr lang="ru-RU" sz="2700" dirty="0">
              <a:solidFill>
                <a:schemeClr val="tx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 flipH="1">
            <a:off x="201881" y="3693225"/>
            <a:ext cx="11720944" cy="2909455"/>
          </a:xfrm>
        </p:spPr>
        <p:txBody>
          <a:bodyPr>
            <a:normAutofit fontScale="85000" lnSpcReduction="20000"/>
          </a:bodyPr>
          <a:lstStyle/>
          <a:p>
            <a:pPr algn="l"/>
            <a:r>
              <a:rPr lang="ru-RU" sz="3200" b="1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Основные </a:t>
            </a:r>
            <a:r>
              <a:rPr lang="ru-RU" sz="3200" b="1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задачи Консультативного пункта: </a:t>
            </a:r>
            <a:br>
              <a:rPr lang="ru-RU" sz="3200" b="1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200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оказание консультативной помощи родителям (законным представителям) и повышение их психологической компетентности в вопросах воспитания, обучения и развития ребенка; </a:t>
            </a:r>
            <a:br>
              <a:rPr lang="ru-RU" sz="2800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 оказание дошкольникам содействия в социализации; </a:t>
            </a:r>
          </a:p>
          <a:p>
            <a:pPr algn="l"/>
            <a:r>
              <a:rPr lang="ru-RU" sz="2800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обеспечение </a:t>
            </a:r>
            <a:r>
              <a:rPr lang="ru-RU" sz="2800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успешной адаптации детей при поступлении в ДОО; </a:t>
            </a:r>
            <a:br>
              <a:rPr lang="ru-RU" sz="2800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 информирование родителей (законных представителей) об учреждениях системы образования, которые могут оказать квалифицированную помощь ребенку в соответствии с его индивидуальными особенностями.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xmlns="" val="4943963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s://avatars.mds.yandex.net/get-pdb/1813431/90ddf3fc-3d5d-426e-b213-6d0a0becbdfa/s1200?webp=false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1999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751563"/>
            <a:ext cx="9144000" cy="1022512"/>
          </a:xfrm>
        </p:spPr>
        <p:txBody>
          <a:bodyPr>
            <a:noAutofit/>
          </a:bodyPr>
          <a:lstStyle/>
          <a:p>
            <a:r>
              <a:rPr lang="ru-RU" sz="3200" b="1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>Участники</a:t>
            </a:r>
            <a:br>
              <a:rPr lang="ru-RU" sz="3200" b="1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</a:br>
            <a:r>
              <a:rPr lang="ru-RU" sz="3200" b="1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> консультационного  пункта:</a:t>
            </a:r>
            <a:br>
              <a:rPr lang="ru-RU" sz="3200" b="1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</a:br>
            <a:endParaRPr lang="ru-RU" sz="3200" dirty="0">
              <a:solidFill>
                <a:schemeClr val="tx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 flipH="1" flipV="1">
            <a:off x="10667999" y="5257800"/>
            <a:ext cx="45719" cy="45719"/>
          </a:xfrm>
        </p:spPr>
        <p:txBody>
          <a:bodyPr>
            <a:normAutofit fontScale="25000" lnSpcReduction="20000"/>
          </a:bodyPr>
          <a:lstStyle/>
          <a:p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657002" y="1909325"/>
            <a:ext cx="4219184" cy="501041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Учитель- логопед</a:t>
            </a:r>
            <a:endParaRPr lang="ru-RU" sz="2400" b="1" dirty="0">
              <a:solidFill>
                <a:schemeClr val="tx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7389564" y="1850330"/>
            <a:ext cx="4235882" cy="512001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Педагог-психолог</a:t>
            </a:r>
            <a:endParaRPr lang="ru-RU" sz="2400" b="1" dirty="0">
              <a:solidFill>
                <a:schemeClr val="tx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6955695" y="3280980"/>
            <a:ext cx="4235882" cy="605165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Музыкальный руководитель</a:t>
            </a:r>
            <a:endParaRPr lang="ru-RU" sz="2400" b="1" dirty="0">
              <a:solidFill>
                <a:schemeClr val="tx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903966" y="3262742"/>
            <a:ext cx="4235882" cy="62591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 </a:t>
            </a:r>
            <a:r>
              <a:rPr lang="ru-RU" sz="2400" b="1" dirty="0" err="1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</a:t>
            </a:r>
            <a:r>
              <a:rPr lang="ru-RU" sz="2400" b="1" dirty="0" err="1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изинструктор</a:t>
            </a:r>
            <a:endParaRPr lang="ru-RU" sz="2400" b="1" dirty="0">
              <a:solidFill>
                <a:schemeClr val="tx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1180213" y="4442532"/>
            <a:ext cx="4221271" cy="596991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ru-RU" sz="2400" b="1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оспитатели</a:t>
            </a:r>
            <a:endParaRPr lang="ru-RU" sz="2400" b="1" dirty="0">
              <a:solidFill>
                <a:schemeClr val="tx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6608989" y="4442532"/>
            <a:ext cx="4221271" cy="596990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Дети и их родители</a:t>
            </a:r>
            <a:endParaRPr lang="ru-RU" sz="2400" b="1" dirty="0">
              <a:solidFill>
                <a:schemeClr val="tx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3630706" y="5661212"/>
            <a:ext cx="4491318" cy="510988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Медсестра</a:t>
            </a:r>
            <a:r>
              <a:rPr lang="ru-RU" dirty="0" smtClean="0"/>
              <a:t>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618913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https://avatars.mds.yandex.net/get-pdb/1813431/90ddf3fc-3d5d-426e-b213-6d0a0becbdfa/s1200?webp=false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1999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668434" y="1122363"/>
            <a:ext cx="999565" cy="733331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723331"/>
            <a:ext cx="9144000" cy="4534469"/>
          </a:xfrm>
        </p:spPr>
        <p:txBody>
          <a:bodyPr>
            <a:noAutofit/>
          </a:bodyPr>
          <a:lstStyle/>
          <a:p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Модель взаимодействия</a:t>
            </a:r>
          </a:p>
          <a:p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Запрос родителей</a:t>
            </a:r>
          </a:p>
          <a:p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Запись к специалистам</a:t>
            </a:r>
          </a:p>
          <a:p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Оформление документов, прием специалистов по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запросу</a:t>
            </a:r>
          </a:p>
          <a:p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Помощь родителям и ребенку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Стрелка вправо 5"/>
          <p:cNvSpPr/>
          <p:nvPr/>
        </p:nvSpPr>
        <p:spPr>
          <a:xfrm rot="5400000">
            <a:off x="5785982" y="2435723"/>
            <a:ext cx="450376" cy="36889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Стрелка вниз 6"/>
          <p:cNvSpPr/>
          <p:nvPr/>
        </p:nvSpPr>
        <p:spPr>
          <a:xfrm>
            <a:off x="5800701" y="3591067"/>
            <a:ext cx="382137" cy="43672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Стрелка вниз 7"/>
          <p:cNvSpPr/>
          <p:nvPr/>
        </p:nvSpPr>
        <p:spPr>
          <a:xfrm>
            <a:off x="5768855" y="5180077"/>
            <a:ext cx="484632" cy="499649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7506775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s://avatars.mds.yandex.net/get-pdb/1813431/90ddf3fc-3d5d-426e-b213-6d0a0becbdfa/s1200?webp=false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-9954" y="0"/>
            <a:ext cx="12191999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0985325" y="501041"/>
            <a:ext cx="250521" cy="125261"/>
          </a:xfrm>
        </p:spPr>
        <p:txBody>
          <a:bodyPr>
            <a:normAutofit fontScale="90000"/>
          </a:bodyPr>
          <a:lstStyle/>
          <a:p>
            <a:endParaRPr lang="ru-RU" sz="3200" b="1" dirty="0">
              <a:solidFill>
                <a:schemeClr val="tx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 flipH="1">
            <a:off x="12759847" y="5769041"/>
            <a:ext cx="154488" cy="1655762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4595487" y="495822"/>
            <a:ext cx="3419605" cy="115239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Формы работы:</a:t>
            </a:r>
          </a:p>
          <a:p>
            <a:pPr algn="ctr"/>
            <a:endParaRPr lang="ru-RU" dirty="0"/>
          </a:p>
        </p:txBody>
      </p:sp>
      <p:sp>
        <p:nvSpPr>
          <p:cNvPr id="6" name="Овал 5"/>
          <p:cNvSpPr/>
          <p:nvPr/>
        </p:nvSpPr>
        <p:spPr>
          <a:xfrm>
            <a:off x="8973071" y="1039138"/>
            <a:ext cx="3048600" cy="226721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Наглядная информация</a:t>
            </a:r>
            <a:endParaRPr lang="ru-RU" dirty="0"/>
          </a:p>
        </p:txBody>
      </p:sp>
      <p:sp>
        <p:nvSpPr>
          <p:cNvPr id="7" name="Овал 6"/>
          <p:cNvSpPr/>
          <p:nvPr/>
        </p:nvSpPr>
        <p:spPr>
          <a:xfrm>
            <a:off x="8571978" y="3885157"/>
            <a:ext cx="2949618" cy="226721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Использование мультимедийной техники</a:t>
            </a:r>
            <a:endParaRPr lang="ru-RU" dirty="0"/>
          </a:p>
        </p:txBody>
      </p:sp>
      <p:sp>
        <p:nvSpPr>
          <p:cNvPr id="8" name="Овал 7"/>
          <p:cNvSpPr/>
          <p:nvPr/>
        </p:nvSpPr>
        <p:spPr>
          <a:xfrm>
            <a:off x="4508588" y="4387241"/>
            <a:ext cx="3108018" cy="226721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Анкетирование</a:t>
            </a:r>
            <a:endParaRPr lang="ru-RU" dirty="0"/>
          </a:p>
        </p:txBody>
      </p:sp>
      <p:sp>
        <p:nvSpPr>
          <p:cNvPr id="9" name="Овал 8"/>
          <p:cNvSpPr/>
          <p:nvPr/>
        </p:nvSpPr>
        <p:spPr>
          <a:xfrm>
            <a:off x="739589" y="3717099"/>
            <a:ext cx="3009868" cy="226721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Индивидуальные консультации</a:t>
            </a:r>
            <a:endParaRPr lang="ru-RU" dirty="0"/>
          </a:p>
        </p:txBody>
      </p:sp>
      <p:sp>
        <p:nvSpPr>
          <p:cNvPr id="10" name="Овал 9"/>
          <p:cNvSpPr/>
          <p:nvPr/>
        </p:nvSpPr>
        <p:spPr>
          <a:xfrm>
            <a:off x="739589" y="1161788"/>
            <a:ext cx="2979597" cy="226721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Совместные интегрированные занятия</a:t>
            </a:r>
            <a:endParaRPr lang="ru-RU" dirty="0"/>
          </a:p>
        </p:txBody>
      </p:sp>
      <p:cxnSp>
        <p:nvCxnSpPr>
          <p:cNvPr id="12" name="Прямая со стрелкой 11"/>
          <p:cNvCxnSpPr/>
          <p:nvPr/>
        </p:nvCxnSpPr>
        <p:spPr>
          <a:xfrm flipH="1">
            <a:off x="3871325" y="1722851"/>
            <a:ext cx="637262" cy="449893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 стрелкой 12"/>
          <p:cNvCxnSpPr/>
          <p:nvPr/>
        </p:nvCxnSpPr>
        <p:spPr>
          <a:xfrm flipH="1">
            <a:off x="3664647" y="2012776"/>
            <a:ext cx="1619770" cy="1912448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/>
          <p:nvPr/>
        </p:nvCxnSpPr>
        <p:spPr>
          <a:xfrm>
            <a:off x="7260138" y="1887925"/>
            <a:ext cx="1509907" cy="2037299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 стрелкой 14"/>
          <p:cNvCxnSpPr/>
          <p:nvPr/>
        </p:nvCxnSpPr>
        <p:spPr>
          <a:xfrm>
            <a:off x="8114518" y="1788092"/>
            <a:ext cx="677450" cy="468161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 стрелкой 15"/>
          <p:cNvCxnSpPr/>
          <p:nvPr/>
        </p:nvCxnSpPr>
        <p:spPr>
          <a:xfrm>
            <a:off x="6302158" y="1942578"/>
            <a:ext cx="0" cy="2241115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42340580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s://avatars.mds.yandex.net/get-pdb/1813431/90ddf3fc-3d5d-426e-b213-6d0a0becbdfa/s1200?webp=false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1999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1344706"/>
            <a:ext cx="9144000" cy="3913094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7" name="Заголовок 6"/>
          <p:cNvSpPr>
            <a:spLocks noGrp="1"/>
          </p:cNvSpPr>
          <p:nvPr>
            <p:ph type="ctrTitle"/>
          </p:nvPr>
        </p:nvSpPr>
        <p:spPr>
          <a:xfrm>
            <a:off x="1524000" y="147919"/>
            <a:ext cx="9144000" cy="457723"/>
          </a:xfrm>
        </p:spPr>
        <p:txBody>
          <a:bodyPr>
            <a:normAutofit fontScale="90000"/>
          </a:bodyPr>
          <a:lstStyle/>
          <a:p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План мероприятий:</a:t>
            </a:r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9" name="Таблица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675550884"/>
              </p:ext>
            </p:extLst>
          </p:nvPr>
        </p:nvGraphicFramePr>
        <p:xfrm>
          <a:off x="1365661" y="568562"/>
          <a:ext cx="9419926" cy="608570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671277">
                  <a:extLst>
                    <a:ext uri="{9D8B030D-6E8A-4147-A177-3AD203B41FA5}">
                      <a16:colId xmlns:a16="http://schemas.microsoft.com/office/drawing/2014/main" xmlns="" val="1040485521"/>
                    </a:ext>
                  </a:extLst>
                </a:gridCol>
                <a:gridCol w="4921313">
                  <a:extLst>
                    <a:ext uri="{9D8B030D-6E8A-4147-A177-3AD203B41FA5}">
                      <a16:colId xmlns:a16="http://schemas.microsoft.com/office/drawing/2014/main" xmlns="" val="916332760"/>
                    </a:ext>
                  </a:extLst>
                </a:gridCol>
                <a:gridCol w="1338610">
                  <a:extLst>
                    <a:ext uri="{9D8B030D-6E8A-4147-A177-3AD203B41FA5}">
                      <a16:colId xmlns:a16="http://schemas.microsoft.com/office/drawing/2014/main" xmlns="" val="196558806"/>
                    </a:ext>
                  </a:extLst>
                </a:gridCol>
                <a:gridCol w="1488726">
                  <a:extLst>
                    <a:ext uri="{9D8B030D-6E8A-4147-A177-3AD203B41FA5}">
                      <a16:colId xmlns:a16="http://schemas.microsoft.com/office/drawing/2014/main" xmlns="" val="2613508240"/>
                    </a:ext>
                  </a:extLst>
                </a:gridCol>
              </a:tblGrid>
              <a:tr h="62537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75"/>
                        </a:spcBef>
                        <a:spcAft>
                          <a:spcPts val="120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Формы работы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664" marR="6566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75"/>
                        </a:spcBef>
                        <a:spcAft>
                          <a:spcPts val="120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Мероприятие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664" marR="6566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75"/>
                        </a:spcBef>
                        <a:spcAft>
                          <a:spcPts val="120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Ответственные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664" marR="6566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75"/>
                        </a:spcBef>
                        <a:spcAft>
                          <a:spcPts val="120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Время</a:t>
                      </a:r>
                    </a:p>
                    <a:p>
                      <a:pPr>
                        <a:lnSpc>
                          <a:spcPct val="107000"/>
                        </a:lnSpc>
                        <a:spcBef>
                          <a:spcPts val="75"/>
                        </a:spcBef>
                        <a:spcAft>
                          <a:spcPts val="1200"/>
                        </a:spcAft>
                      </a:pP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664" marR="65664" marT="0" marB="0"/>
                </a:tc>
                <a:extLst>
                  <a:ext uri="{0D108BD9-81ED-4DB2-BD59-A6C34878D82A}">
                    <a16:rowId xmlns:a16="http://schemas.microsoft.com/office/drawing/2014/main" xmlns="" val="687124712"/>
                  </a:ext>
                </a:extLst>
              </a:tr>
              <a:tr h="55605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75"/>
                        </a:spcBef>
                        <a:spcAft>
                          <a:spcPts val="120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Консультация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664" marR="6566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1350"/>
                        </a:spcBef>
                        <a:spcAft>
                          <a:spcPts val="675"/>
                        </a:spcAft>
                      </a:pPr>
                      <a:r>
                        <a:rPr lang="ru-RU" sz="1400" kern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Диагностика познавательной сферы (сенсорного развития) детей от 0 до 3-х лет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664" marR="6566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120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Педагог психолог.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664" marR="6566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120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Сентябрь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664" marR="65664" marT="0" marB="0"/>
                </a:tc>
                <a:extLst>
                  <a:ext uri="{0D108BD9-81ED-4DB2-BD59-A6C34878D82A}">
                    <a16:rowId xmlns:a16="http://schemas.microsoft.com/office/drawing/2014/main" xmlns="" val="2956197842"/>
                  </a:ext>
                </a:extLst>
              </a:tr>
              <a:tr h="44039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120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Консультация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664" marR="6566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1350"/>
                        </a:spcBef>
                        <a:spcAft>
                          <a:spcPts val="675"/>
                        </a:spcAft>
                      </a:pPr>
                      <a:r>
                        <a:rPr lang="ru-RU" sz="1400" kern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«Сенсорное развитие детей до 2-х лет»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664" marR="6566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120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Учитель дефектолог.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664" marR="6566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120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Октябрь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664" marR="65664" marT="0" marB="0"/>
                </a:tc>
                <a:extLst>
                  <a:ext uri="{0D108BD9-81ED-4DB2-BD59-A6C34878D82A}">
                    <a16:rowId xmlns:a16="http://schemas.microsoft.com/office/drawing/2014/main" xmlns="" val="2393252383"/>
                  </a:ext>
                </a:extLst>
              </a:tr>
              <a:tr h="22783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120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Презентация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664" marR="6566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120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«Чем заняться с ребенком дома»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664" marR="6566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120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Ст.воспитатель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664" marR="6566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120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Ноябрь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664" marR="65664" marT="0" marB="0"/>
                </a:tc>
                <a:extLst>
                  <a:ext uri="{0D108BD9-81ED-4DB2-BD59-A6C34878D82A}">
                    <a16:rowId xmlns:a16="http://schemas.microsoft.com/office/drawing/2014/main" xmlns="" val="1532281692"/>
                  </a:ext>
                </a:extLst>
              </a:tr>
              <a:tr h="455100">
                <a:tc rowSpan="6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120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Консультация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664" marR="6566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«Начинаем воспитывать ребенка с раннего возраста»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664" marR="6566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120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Ст. воспитатель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664" marR="6566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120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Декабрь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664" marR="65664" marT="0" marB="0"/>
                </a:tc>
                <a:extLst>
                  <a:ext uri="{0D108BD9-81ED-4DB2-BD59-A6C34878D82A}">
                    <a16:rowId xmlns:a16="http://schemas.microsoft.com/office/drawing/2014/main" xmlns="" val="2443389574"/>
                  </a:ext>
                </a:extLst>
              </a:tr>
              <a:tr h="45510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Методики раннего развития детей до года и старше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664" marR="6566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120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Психолог.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664" marR="6566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120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Январь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664" marR="65664" marT="0" marB="0"/>
                </a:tc>
                <a:extLst>
                  <a:ext uri="{0D108BD9-81ED-4DB2-BD59-A6C34878D82A}">
                    <a16:rowId xmlns:a16="http://schemas.microsoft.com/office/drawing/2014/main" xmlns="" val="1438641349"/>
                  </a:ext>
                </a:extLst>
              </a:tr>
              <a:tr h="55605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120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«Игры для сенсорного развития детей раннего дошкольного возраста»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664" marR="6566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120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Воспитатель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664" marR="6566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120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Февраль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664" marR="65664" marT="0" marB="0"/>
                </a:tc>
                <a:extLst>
                  <a:ext uri="{0D108BD9-81ED-4DB2-BD59-A6C34878D82A}">
                    <a16:rowId xmlns:a16="http://schemas.microsoft.com/office/drawing/2014/main" xmlns="" val="2108811219"/>
                  </a:ext>
                </a:extLst>
              </a:tr>
              <a:tr h="44039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«Сенсорные игрушки своими руками»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664" marR="6566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120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Учитель</a:t>
                      </a:r>
                      <a:r>
                        <a:rPr lang="ru-RU" sz="1400" baseline="0" dirty="0" smtClean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дефектолог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664" marR="6566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120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Март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664" marR="65664" marT="0" marB="0"/>
                </a:tc>
                <a:extLst>
                  <a:ext uri="{0D108BD9-81ED-4DB2-BD59-A6C34878D82A}">
                    <a16:rowId xmlns:a16="http://schemas.microsoft.com/office/drawing/2014/main" xmlns="" val="645308225"/>
                  </a:ext>
                </a:extLst>
              </a:tr>
              <a:tr h="35165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  <a:spcBef>
                          <a:spcPts val="750"/>
                        </a:spcBef>
                        <a:spcAft>
                          <a:spcPts val="2250"/>
                        </a:spcAft>
                      </a:pPr>
                      <a:r>
                        <a:rPr lang="ru-RU" sz="1400" kern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«Народные игры для детей от 0-3 лет»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664" marR="6566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Воспитатели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664" marR="6566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Апрель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664" marR="65664" marT="0" marB="0"/>
                </a:tc>
                <a:extLst>
                  <a:ext uri="{0D108BD9-81ED-4DB2-BD59-A6C34878D82A}">
                    <a16:rowId xmlns:a16="http://schemas.microsoft.com/office/drawing/2014/main" xmlns="" val="1307569068"/>
                  </a:ext>
                </a:extLst>
              </a:tr>
              <a:tr h="44039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«Советы психолога»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664" marR="6566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120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Педагог психолог.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664" marR="6566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120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раз в месяц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664" marR="65664" marT="0" marB="0"/>
                </a:tc>
                <a:extLst>
                  <a:ext uri="{0D108BD9-81ED-4DB2-BD59-A6C34878D82A}">
                    <a16:rowId xmlns:a16="http://schemas.microsoft.com/office/drawing/2014/main" xmlns="" val="3991146238"/>
                  </a:ext>
                </a:extLst>
              </a:tr>
              <a:tr h="55605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120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Консультация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664" marR="6566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«Факторы, способствующие возникновению речевых нарушений у детей»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664" marR="6566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120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Учитель-логопед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664" marR="6566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120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сентябрь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664" marR="65664" marT="0" marB="0"/>
                </a:tc>
                <a:extLst>
                  <a:ext uri="{0D108BD9-81ED-4DB2-BD59-A6C34878D82A}">
                    <a16:rowId xmlns:a16="http://schemas.microsoft.com/office/drawing/2014/main" xmlns="" val="609181598"/>
                  </a:ext>
                </a:extLst>
              </a:tr>
              <a:tr h="93232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120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Консультация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664" marR="6566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Закаливание детей до 1,5 лет</a:t>
                      </a:r>
                      <a:b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Оказание неотложной помощи детям до года.</a:t>
                      </a:r>
                      <a:b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Режим дня для ребенка.</a:t>
                      </a:r>
                      <a:b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Режим питания детей до 3 лет.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664" marR="6566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120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Медицинский работник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664" marR="6566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раз в месяц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664" marR="65664" marT="0" marB="0"/>
                </a:tc>
                <a:extLst>
                  <a:ext uri="{0D108BD9-81ED-4DB2-BD59-A6C34878D82A}">
                    <a16:rowId xmlns:a16="http://schemas.microsoft.com/office/drawing/2014/main" xmlns="" val="120013465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18634845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s://avatars.mds.yandex.net/get-pdb/1813431/90ddf3fc-3d5d-426e-b213-6d0a0becbdfa/s1200?webp=false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1999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510989"/>
            <a:ext cx="9144000" cy="1035424"/>
          </a:xfrm>
        </p:spPr>
        <p:txBody>
          <a:bodyPr>
            <a:normAutofit/>
          </a:bodyPr>
          <a:lstStyle/>
          <a:p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Структура занятий:</a:t>
            </a:r>
            <a:r>
              <a:rPr lang="ru-RU" sz="32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2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1223682"/>
            <a:ext cx="9144000" cy="5257800"/>
          </a:xfrm>
        </p:spPr>
        <p:txBody>
          <a:bodyPr>
            <a:normAutofit/>
          </a:bodyPr>
          <a:lstStyle/>
          <a:p>
            <a:pPr algn="l"/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Вводная часть: 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«Ритуал 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приветствия»,  в процессе которого налаживается эмоциональный контакт с детьми;</a:t>
            </a:r>
          </a:p>
          <a:p>
            <a:pPr algn="l">
              <a:lnSpc>
                <a:spcPct val="100000"/>
              </a:lnSpc>
            </a:pPr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Основная </a:t>
            </a: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часть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в ходе которой проводятся игры на развитие: общей, мелкой, артикуляционной моторики; воспитывающие умение слушать музыку, передавать простейшие игровые и плясовые  движения, двигаться в соответствии с характером музыкального произведения; игры обучающие действиям с 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предметами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игры, которые знакомят с сенсорными эталонами (цвет, размер, форма), лексические игры, на которых дети усваивают простые слова, звукоподражания, накапливают пассивный словарь, продуктивная деятельность; </a:t>
            </a:r>
            <a:endParaRPr lang="ru-RU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lnSpc>
                <a:spcPct val="110000"/>
              </a:lnSpc>
            </a:pP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Заключительная  часть: 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подведение итогов занятия, рекомендации 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родителям по проведению домашних занятий).</a:t>
            </a:r>
          </a:p>
          <a:p>
            <a:pPr algn="l">
              <a:lnSpc>
                <a:spcPct val="110000"/>
              </a:lnSpc>
            </a:pPr>
            <a:endParaRPr lang="ru-RU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>
              <a:solidFill>
                <a:schemeClr val="accent1">
                  <a:lumMod val="50000"/>
                </a:schemeClr>
              </a:solidFill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4490614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s://avatars.mds.yandex.net/get-pdb/1813431/90ddf3fc-3d5d-426e-b213-6d0a0becbdfa/s1200?webp=false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1999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568388" y="1344705"/>
            <a:ext cx="8099612" cy="336177"/>
          </a:xfrm>
        </p:spPr>
        <p:txBody>
          <a:bodyPr>
            <a:normAutofit fontScale="90000"/>
          </a:bodyPr>
          <a:lstStyle/>
          <a:p>
            <a:r>
              <a:rPr lang="ru-RU" sz="3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Результаты консультационного  </a:t>
            </a:r>
            <a:r>
              <a:rPr lang="ru-RU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пункта:</a:t>
            </a:r>
            <a:r>
              <a:rPr lang="ru-RU" dirty="0">
                <a:solidFill>
                  <a:srgbClr val="002060"/>
                </a:solidFill>
              </a:rPr>
              <a:t/>
            </a:r>
            <a:br>
              <a:rPr lang="ru-RU" dirty="0">
                <a:solidFill>
                  <a:srgbClr val="002060"/>
                </a:solidFill>
              </a:rPr>
            </a:b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62319" y="1855694"/>
            <a:ext cx="10408022" cy="4491318"/>
          </a:xfrm>
        </p:spPr>
        <p:txBody>
          <a:bodyPr>
            <a:normAutofit fontScale="92500"/>
          </a:bodyPr>
          <a:lstStyle/>
          <a:p>
            <a:pPr algn="l">
              <a:buFont typeface="Wingdings" pitchFamily="2" charset="2"/>
              <a:buChar char="ü"/>
            </a:pPr>
            <a:r>
              <a:rPr lang="ru-RU" sz="2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снижение у детей  тревожности по отношению к </a:t>
            </a:r>
            <a:r>
              <a:rPr lang="ru-RU" sz="2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взрослым  и сверстникам; </a:t>
            </a:r>
            <a:endParaRPr lang="ru-RU" sz="26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l">
              <a:buFont typeface="Wingdings" panose="05000000000000000000" pitchFamily="2" charset="2"/>
              <a:buChar char="ü"/>
            </a:pPr>
            <a:r>
              <a:rPr lang="ru-RU" sz="2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повышение </a:t>
            </a:r>
            <a:r>
              <a:rPr lang="ru-RU" sz="2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интереса к занятиям, речевой  активности детей; </a:t>
            </a:r>
          </a:p>
          <a:p>
            <a:pPr algn="l">
              <a:buFont typeface="Wingdings" pitchFamily="2" charset="2"/>
              <a:buChar char="ü"/>
            </a:pPr>
            <a:r>
              <a:rPr lang="ru-RU" sz="2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участие всех детей  в продуктивных видах </a:t>
            </a:r>
          </a:p>
          <a:p>
            <a:pPr algn="l"/>
            <a:r>
              <a:rPr lang="ru-RU" sz="2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деятельности,  различение сенсорные эталоны;</a:t>
            </a:r>
          </a:p>
          <a:p>
            <a:pPr marL="342900" lvl="8" indent="-342900" algn="l">
              <a:spcBef>
                <a:spcPts val="1000"/>
              </a:spcBef>
              <a:buFont typeface="Wingdings" panose="05000000000000000000" pitchFamily="2" charset="2"/>
              <a:buChar char="ü"/>
            </a:pPr>
            <a:r>
              <a:rPr lang="ru-RU" sz="2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совершенствование двигательных навыков;</a:t>
            </a:r>
          </a:p>
          <a:p>
            <a:pPr algn="l">
              <a:buFont typeface="Wingdings" pitchFamily="2" charset="2"/>
              <a:buChar char="ü"/>
            </a:pPr>
            <a:r>
              <a:rPr lang="ru-RU" sz="2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активное участие родителей в совместной игровой </a:t>
            </a:r>
            <a:r>
              <a:rPr lang="ru-RU" sz="2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деятельность  с детьми;</a:t>
            </a:r>
            <a:endParaRPr lang="ru-RU" sz="26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buFont typeface="Wingdings" pitchFamily="2" charset="2"/>
              <a:buChar char="ü"/>
            </a:pPr>
            <a:r>
              <a:rPr lang="ru-RU" sz="2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повышение </a:t>
            </a:r>
            <a:r>
              <a:rPr lang="ru-RU" sz="2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эмоциональной отзывчивости детей </a:t>
            </a:r>
            <a:r>
              <a:rPr lang="ru-RU" sz="2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музыку, игру.</a:t>
            </a:r>
          </a:p>
          <a:p>
            <a:pPr algn="l">
              <a:buFont typeface="Wingdings" pitchFamily="2" charset="2"/>
              <a:buChar char="ü"/>
            </a:pPr>
            <a:endParaRPr lang="ru-RU" dirty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4042909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246</TotalTime>
  <Words>261</Words>
  <Application>Microsoft Office PowerPoint</Application>
  <PresentationFormat>Произвольный</PresentationFormat>
  <Paragraphs>109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Тема Office</vt:lpstr>
      <vt:lpstr>Слайд 1</vt:lpstr>
      <vt:lpstr>Актуальность </vt:lpstr>
      <vt:lpstr>                                           Основные цели                             создания Консультативного пункта:    - обеспечение единства и преемственности семейного и дошкольного воспитания обеспечение;   -доступности дошкольного образования;    - повышение педагогической компетентности родителей (законных представителей), воспитывающих детей дошкольного возраста на дому, в т. ч. детей с ограниченными возможностями здоровья.</vt:lpstr>
      <vt:lpstr>Участники  консультационного  пункта: </vt:lpstr>
      <vt:lpstr>Слайд 5</vt:lpstr>
      <vt:lpstr>Слайд 6</vt:lpstr>
      <vt:lpstr>План мероприятий:</vt:lpstr>
      <vt:lpstr>Структура занятий: </vt:lpstr>
      <vt:lpstr>       Результаты консультационного  пункта: </vt:lpstr>
      <vt:lpstr>Спасибо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Future</cp:lastModifiedBy>
  <cp:revision>23</cp:revision>
  <dcterms:created xsi:type="dcterms:W3CDTF">2020-01-15T12:50:29Z</dcterms:created>
  <dcterms:modified xsi:type="dcterms:W3CDTF">2023-11-09T18:04:31Z</dcterms:modified>
</cp:coreProperties>
</file>