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0" r:id="rId4"/>
    <p:sldId id="271" r:id="rId5"/>
    <p:sldId id="272" r:id="rId6"/>
    <p:sldId id="278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7" r:id="rId15"/>
    <p:sldId id="265" r:id="rId16"/>
    <p:sldId id="264" r:id="rId17"/>
    <p:sldId id="268" r:id="rId18"/>
    <p:sldId id="266" r:id="rId19"/>
    <p:sldId id="269" r:id="rId20"/>
    <p:sldId id="276" r:id="rId21"/>
    <p:sldId id="275" r:id="rId22"/>
    <p:sldId id="274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4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4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285860"/>
            <a:ext cx="69847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latin typeface="Times New Roman"/>
                <a:ea typeface="Times New Roman"/>
              </a:rPr>
              <a:t>Дидактические </a:t>
            </a:r>
            <a:r>
              <a:rPr lang="ru-RU" sz="3200" dirty="0">
                <a:latin typeface="Times New Roman"/>
                <a:ea typeface="Times New Roman"/>
              </a:rPr>
              <a:t>игры </a:t>
            </a:r>
            <a:endParaRPr lang="ru-RU" sz="3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Times New Roman"/>
              </a:rPr>
              <a:t>для </a:t>
            </a:r>
            <a:r>
              <a:rPr lang="ru-RU" sz="3200" dirty="0">
                <a:latin typeface="Times New Roman"/>
                <a:ea typeface="Times New Roman"/>
              </a:rPr>
              <a:t>формирования словаря 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Times New Roman"/>
              </a:rPr>
              <a:t>и развития </a:t>
            </a:r>
            <a:r>
              <a:rPr lang="ru-RU" sz="3200" dirty="0">
                <a:latin typeface="Times New Roman"/>
                <a:ea typeface="Times New Roman"/>
              </a:rPr>
              <a:t>речи детей </a:t>
            </a:r>
            <a:endParaRPr lang="ru-RU" sz="3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Times New Roman"/>
              </a:rPr>
              <a:t>в </a:t>
            </a:r>
            <a:r>
              <a:rPr lang="ru-RU" sz="3200" dirty="0">
                <a:latin typeface="Times New Roman"/>
                <a:ea typeface="Times New Roman"/>
              </a:rPr>
              <a:t>старшем дошкольном возрасте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5275657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Подготовила воспитатель: Дорошина Оксана Рауфовна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№106 «Анютины глазки» комбинированного вида»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Орска.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8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«Летает, а не птица»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Цель: </a:t>
            </a:r>
            <a:r>
              <a:rPr lang="ru-RU" dirty="0">
                <a:latin typeface="Times New Roman"/>
                <a:ea typeface="Times New Roman"/>
              </a:rPr>
              <a:t>дифференциация понятий «птицы» и «насекомые».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834972"/>
            <a:ext cx="36724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В тёмной темнице                          Красные лапки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Красны девицы.                             Щиплют за пятки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Без нитки, без спицы                      (Гусь)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Вяжут </a:t>
            </a:r>
            <a:r>
              <a:rPr lang="ru-RU" sz="900" dirty="0" err="1">
                <a:latin typeface="Times New Roman"/>
                <a:ea typeface="Times New Roman"/>
              </a:rPr>
              <a:t>вязеницы</a:t>
            </a:r>
            <a:r>
              <a:rPr lang="ru-RU" sz="900" dirty="0">
                <a:latin typeface="Times New Roman"/>
                <a:ea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(Пчёлы в улье)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 </a:t>
            </a:r>
            <a:r>
              <a:rPr lang="ru-RU" sz="900" dirty="0" smtClean="0">
                <a:latin typeface="Times New Roman"/>
                <a:ea typeface="Times New Roman"/>
              </a:rPr>
              <a:t>           </a:t>
            </a:r>
            <a:r>
              <a:rPr lang="ru-RU" sz="900" dirty="0">
                <a:latin typeface="Times New Roman"/>
                <a:ea typeface="Times New Roman"/>
              </a:rPr>
              <a:t>***       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Явился в жёлтой шубке                    Чёрный, проворный,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Прощайте, две скорлупки.                Кричит «</a:t>
            </a:r>
            <a:r>
              <a:rPr lang="ru-RU" sz="900" dirty="0" err="1">
                <a:latin typeface="Times New Roman"/>
                <a:ea typeface="Times New Roman"/>
              </a:rPr>
              <a:t>крак</a:t>
            </a:r>
            <a:r>
              <a:rPr lang="ru-RU" sz="900" dirty="0">
                <a:latin typeface="Times New Roman"/>
                <a:ea typeface="Times New Roman"/>
              </a:rPr>
              <a:t>»,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     (Цыплёнок)                                Червякам враг.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                                                              (Грач)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 </a:t>
            </a:r>
            <a:r>
              <a:rPr lang="ru-RU" sz="900" dirty="0" smtClean="0">
                <a:latin typeface="Times New Roman"/>
                <a:ea typeface="Times New Roman"/>
              </a:rPr>
              <a:t>            </a:t>
            </a:r>
            <a:r>
              <a:rPr lang="ru-RU" sz="900" dirty="0">
                <a:latin typeface="Times New Roman"/>
                <a:ea typeface="Times New Roman"/>
              </a:rPr>
              <a:t>***      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Летела </a:t>
            </a:r>
            <a:r>
              <a:rPr lang="ru-RU" sz="900" dirty="0" smtClean="0">
                <a:latin typeface="Times New Roman"/>
                <a:ea typeface="Times New Roman"/>
              </a:rPr>
              <a:t>птица</a:t>
            </a:r>
            <a:endParaRPr lang="ru-RU" sz="9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Не перната, не крылата</a:t>
            </a:r>
            <a:r>
              <a:rPr lang="ru-RU" sz="900" dirty="0" smtClean="0">
                <a:latin typeface="Times New Roman"/>
                <a:ea typeface="Times New Roman"/>
              </a:rPr>
              <a:t>,.</a:t>
            </a:r>
            <a:endParaRPr lang="ru-RU" sz="9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Носик </a:t>
            </a:r>
            <a:r>
              <a:rPr lang="ru-RU" sz="900" dirty="0" smtClean="0">
                <a:latin typeface="Times New Roman"/>
                <a:ea typeface="Times New Roman"/>
              </a:rPr>
              <a:t>долгий.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Кто её убьёт,                                    Спал цветок и вдруг проснулся: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Человечью </a:t>
            </a:r>
            <a:r>
              <a:rPr lang="ru-RU" sz="900" dirty="0">
                <a:latin typeface="Times New Roman"/>
                <a:ea typeface="Times New Roman"/>
              </a:rPr>
              <a:t>кровь                             Больше спать не захотел.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Прольёт.                                           Шевельнулся, встрепенулся, 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(Комар)                                           Взвился вверх и улетел.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                                                              (Бабочка)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 </a:t>
            </a:r>
            <a:r>
              <a:rPr lang="ru-RU" sz="900" dirty="0" smtClean="0">
                <a:latin typeface="Times New Roman"/>
                <a:ea typeface="Times New Roman"/>
              </a:rPr>
              <a:t>       </a:t>
            </a:r>
            <a:r>
              <a:rPr lang="ru-RU" sz="900" dirty="0">
                <a:latin typeface="Times New Roman"/>
                <a:ea typeface="Times New Roman"/>
              </a:rPr>
              <a:t>***           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Много мастеров                                Верещанья, белобока.                                 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Срубили избу без углов.                  А зовут её …. (сорока).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  (Муравьи)                                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 </a:t>
            </a:r>
            <a:r>
              <a:rPr lang="ru-RU" sz="900" dirty="0" smtClean="0">
                <a:latin typeface="Times New Roman"/>
                <a:ea typeface="Times New Roman"/>
              </a:rPr>
              <a:t>        ***                                                   </a:t>
            </a:r>
            <a:r>
              <a:rPr lang="ru-RU" sz="900" dirty="0">
                <a:latin typeface="Times New Roman"/>
                <a:ea typeface="Times New Roman"/>
              </a:rPr>
              <a:t>***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Маленький мальчишка                     </a:t>
            </a:r>
            <a:r>
              <a:rPr lang="ru-RU" sz="900" dirty="0" err="1">
                <a:latin typeface="Times New Roman"/>
                <a:ea typeface="Times New Roman"/>
              </a:rPr>
              <a:t>Жу-жу</a:t>
            </a:r>
            <a:r>
              <a:rPr lang="ru-RU" sz="900" dirty="0">
                <a:latin typeface="Times New Roman"/>
                <a:ea typeface="Times New Roman"/>
              </a:rPr>
              <a:t>, </a:t>
            </a:r>
            <a:r>
              <a:rPr lang="ru-RU" sz="900" dirty="0" err="1">
                <a:latin typeface="Times New Roman"/>
                <a:ea typeface="Times New Roman"/>
              </a:rPr>
              <a:t>жу-жу</a:t>
            </a:r>
            <a:r>
              <a:rPr lang="ru-RU" sz="900" dirty="0">
                <a:latin typeface="Times New Roman"/>
                <a:ea typeface="Times New Roman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В сером </a:t>
            </a:r>
            <a:r>
              <a:rPr lang="ru-RU" sz="900" dirty="0" err="1">
                <a:latin typeface="Times New Roman"/>
                <a:ea typeface="Times New Roman"/>
              </a:rPr>
              <a:t>ярмячишке</a:t>
            </a:r>
            <a:r>
              <a:rPr lang="ru-RU" sz="900" dirty="0">
                <a:latin typeface="Times New Roman"/>
                <a:ea typeface="Times New Roman"/>
              </a:rPr>
              <a:t>                          Я на ветке сижу,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По дворам шныряет,                         Букву Ж все твержу,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Крохи собирает,                                Зная твердо букву эту,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В поле ночует,                                   Я жужжу весной и летом.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Коноплю ворует.                                     (Жук)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(Воробей)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        </a:t>
            </a:r>
            <a:r>
              <a:rPr lang="ru-RU" sz="900" dirty="0">
                <a:latin typeface="Times New Roman"/>
                <a:ea typeface="Times New Roman"/>
              </a:rPr>
              <a:t>***                        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                                   На </a:t>
            </a:r>
            <a:r>
              <a:rPr lang="ru-RU" sz="900" dirty="0">
                <a:latin typeface="Times New Roman"/>
                <a:ea typeface="Times New Roman"/>
              </a:rPr>
              <a:t>шесте дворец,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.                                  </a:t>
            </a:r>
            <a:r>
              <a:rPr lang="ru-RU" sz="900" dirty="0">
                <a:latin typeface="Times New Roman"/>
                <a:ea typeface="Times New Roman"/>
              </a:rPr>
              <a:t>Во дворце певец,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,                                      </a:t>
            </a:r>
            <a:r>
              <a:rPr lang="ru-RU" sz="900" dirty="0">
                <a:latin typeface="Times New Roman"/>
                <a:ea typeface="Times New Roman"/>
              </a:rPr>
              <a:t>А зовут его… (скворец</a:t>
            </a:r>
            <a:r>
              <a:rPr lang="ru-RU" sz="900" dirty="0" smtClean="0">
                <a:latin typeface="Times New Roman"/>
                <a:ea typeface="Times New Roman"/>
              </a:rPr>
              <a:t>).</a:t>
            </a:r>
            <a:endParaRPr lang="ru-RU" sz="900" dirty="0">
              <a:latin typeface="Times New Roman"/>
              <a:ea typeface="Times New Roman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06" t="22106" r="2859" b="7582"/>
          <a:stretch/>
        </p:blipFill>
        <p:spPr bwMode="auto">
          <a:xfrm>
            <a:off x="323528" y="778251"/>
            <a:ext cx="1800199" cy="126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4" t="2812" r="6080" b="4282"/>
          <a:stretch/>
        </p:blipFill>
        <p:spPr bwMode="auto">
          <a:xfrm>
            <a:off x="1169623" y="2153229"/>
            <a:ext cx="1656184" cy="127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5" t="9375" b="17232"/>
          <a:stretch/>
        </p:blipFill>
        <p:spPr bwMode="auto">
          <a:xfrm>
            <a:off x="337761" y="3655512"/>
            <a:ext cx="1930338" cy="871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3672" r="4134" b="6391"/>
          <a:stretch/>
        </p:blipFill>
        <p:spPr bwMode="auto">
          <a:xfrm>
            <a:off x="142789" y="2420333"/>
            <a:ext cx="1054248" cy="1008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429" y="4960142"/>
            <a:ext cx="1798904" cy="1349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1613" y="400707"/>
            <a:ext cx="2095040" cy="1568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68" t="15052" r="11305" b="12170"/>
          <a:stretch/>
        </p:blipFill>
        <p:spPr bwMode="auto">
          <a:xfrm>
            <a:off x="6918385" y="1965300"/>
            <a:ext cx="1977883" cy="1333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721" b="17662"/>
          <a:stretch/>
        </p:blipFill>
        <p:spPr bwMode="auto">
          <a:xfrm>
            <a:off x="6190286" y="3298902"/>
            <a:ext cx="1803988" cy="1321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7" r="4773" b="4560"/>
          <a:stretch/>
        </p:blipFill>
        <p:spPr bwMode="auto">
          <a:xfrm>
            <a:off x="6888719" y="4797152"/>
            <a:ext cx="2056471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9" t="16374" r="2020" b="5357"/>
          <a:stretch/>
        </p:blipFill>
        <p:spPr bwMode="auto">
          <a:xfrm>
            <a:off x="5187206" y="5257173"/>
            <a:ext cx="1632452" cy="1080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268" y="-5317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16632"/>
            <a:ext cx="8368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«Каждому </a:t>
            </a:r>
            <a:r>
              <a:rPr lang="ru-RU" b="1" dirty="0" smtClean="0">
                <a:latin typeface="Times New Roman"/>
                <a:ea typeface="Times New Roman"/>
              </a:rPr>
              <a:t>слогу </a:t>
            </a:r>
            <a:r>
              <a:rPr lang="ru-RU" b="1" dirty="0">
                <a:latin typeface="Times New Roman"/>
                <a:ea typeface="Times New Roman"/>
              </a:rPr>
              <a:t>свою комнату»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Цель:</a:t>
            </a:r>
            <a:r>
              <a:rPr lang="ru-RU" dirty="0">
                <a:latin typeface="Times New Roman"/>
                <a:ea typeface="Times New Roman"/>
              </a:rPr>
              <a:t> научить проводить полный </a:t>
            </a:r>
            <a:r>
              <a:rPr lang="ru-RU" dirty="0" smtClean="0">
                <a:latin typeface="Times New Roman"/>
                <a:ea typeface="Times New Roman"/>
              </a:rPr>
              <a:t>слоговой </a:t>
            </a:r>
            <a:r>
              <a:rPr lang="ru-RU" dirty="0">
                <a:latin typeface="Times New Roman"/>
                <a:ea typeface="Times New Roman"/>
              </a:rPr>
              <a:t>анализ слова с опорой на 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схему и фишки.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766379"/>
            <a:ext cx="1584176" cy="13631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63680" y="1799883"/>
            <a:ext cx="1440160" cy="12961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914124" y="778171"/>
            <a:ext cx="1705336" cy="98820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6791672" y="897368"/>
            <a:ext cx="1584176" cy="914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63344" y="1811768"/>
            <a:ext cx="1536176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767336" y="934272"/>
            <a:ext cx="1728192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59092" y="2133570"/>
            <a:ext cx="6480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93448" y="2185122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96372" y="2185122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005331" y="190497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680920" y="190497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355160" y="2447955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99" b="3114"/>
          <a:stretch/>
        </p:blipFill>
        <p:spPr bwMode="auto">
          <a:xfrm>
            <a:off x="334956" y="3423683"/>
            <a:ext cx="1872208" cy="1438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5675" y="3241754"/>
            <a:ext cx="1513605" cy="1611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2488" y="3276390"/>
            <a:ext cx="13716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7840" y="3267153"/>
            <a:ext cx="1275864" cy="1374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608" y="3276390"/>
            <a:ext cx="1709824" cy="128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81" y="4996164"/>
            <a:ext cx="17526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6545" y="5012054"/>
            <a:ext cx="18049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1605" y="4872756"/>
            <a:ext cx="131445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2" t="2828" r="2583" b="5923"/>
          <a:stretch/>
        </p:blipFill>
        <p:spPr bwMode="auto">
          <a:xfrm>
            <a:off x="5518978" y="4985526"/>
            <a:ext cx="1684683" cy="1249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1781" y="4916922"/>
            <a:ext cx="1787222" cy="1340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63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476" y="35051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«Разгадай ребус»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Цель:</a:t>
            </a:r>
            <a:r>
              <a:rPr lang="ru-RU" dirty="0">
                <a:latin typeface="Times New Roman"/>
                <a:ea typeface="Times New Roman"/>
              </a:rPr>
              <a:t> научить выделять первый слог из слова, составлять слова из слогов.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862" y="1245157"/>
            <a:ext cx="21431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47" y="2789555"/>
            <a:ext cx="1923678" cy="1278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9510"/>
            <a:ext cx="2211125" cy="16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368" y="4183711"/>
            <a:ext cx="19050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57903"/>
            <a:ext cx="1726730" cy="1719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67859"/>
            <a:ext cx="2231823" cy="167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0030" y="1143153"/>
            <a:ext cx="13811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0899" y="4898086"/>
            <a:ext cx="1687140" cy="1618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2234" y="4655151"/>
            <a:ext cx="19621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«Четвёртый лишний»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Цель: учить устанавливать сходство и различие предметов по существенным признакам, закрепление слов-обобщений.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13" b="8585"/>
          <a:stretch/>
        </p:blipFill>
        <p:spPr bwMode="auto">
          <a:xfrm>
            <a:off x="107505" y="1015818"/>
            <a:ext cx="3106354" cy="2336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82" b="5155"/>
          <a:stretch/>
        </p:blipFill>
        <p:spPr bwMode="auto">
          <a:xfrm>
            <a:off x="6012160" y="929251"/>
            <a:ext cx="3020764" cy="2423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0" r="3696" b="5224"/>
          <a:stretch/>
        </p:blipFill>
        <p:spPr bwMode="auto">
          <a:xfrm>
            <a:off x="2982776" y="2276872"/>
            <a:ext cx="3240360" cy="2444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90" r="6521" b="4809"/>
          <a:stretch/>
        </p:blipFill>
        <p:spPr bwMode="auto">
          <a:xfrm>
            <a:off x="195714" y="4108716"/>
            <a:ext cx="3385581" cy="256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31" b="7688"/>
          <a:stretch/>
        </p:blipFill>
        <p:spPr bwMode="auto">
          <a:xfrm>
            <a:off x="5810593" y="4166410"/>
            <a:ext cx="3222331" cy="2538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596" y="285728"/>
            <a:ext cx="9027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«Узнай по описанию или составь рассказ»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1" descr="DSCN01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96975"/>
            <a:ext cx="417671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DSCN01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429000"/>
            <a:ext cx="41878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DSCN01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4584700"/>
            <a:ext cx="3030538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DSCN01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2" y="1052513"/>
            <a:ext cx="3209951" cy="240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57290" y="428604"/>
            <a:ext cx="5715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«Узнай и назови овощи»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активный словарь детей;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</a:rPr>
              <a:t>развивать грамматический строй речи, связную диалогическую речь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упражнять в составлении предложений; учить узнавать и называть овощи.</a:t>
            </a:r>
            <a:endParaRPr lang="ru-RU" sz="2400" dirty="0"/>
          </a:p>
        </p:txBody>
      </p:sp>
      <p:pic>
        <p:nvPicPr>
          <p:cNvPr id="10" name="Picture 9" descr="DSCN03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928934"/>
            <a:ext cx="3779837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SCN0380"/>
          <p:cNvPicPr>
            <a:picLocks noChangeAspect="1" noChangeArrowheads="1"/>
          </p:cNvPicPr>
          <p:nvPr/>
        </p:nvPicPr>
        <p:blipFill>
          <a:blip r:embed="rId4"/>
          <a:srcRect t="22432" r="13996"/>
          <a:stretch>
            <a:fillRect/>
          </a:stretch>
        </p:blipFill>
        <p:spPr bwMode="auto">
          <a:xfrm>
            <a:off x="4714876" y="3000372"/>
            <a:ext cx="4073551" cy="310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6409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Дидактическая игра  </a:t>
            </a:r>
            <a:r>
              <a:rPr lang="ru-RU" b="1" dirty="0" smtClean="0">
                <a:latin typeface="Times New Roman"/>
                <a:ea typeface="Times New Roman"/>
              </a:rPr>
              <a:t>«Сосчитай»</a:t>
            </a:r>
          </a:p>
          <a:p>
            <a:pPr indent="449580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Times New Roman"/>
              </a:rPr>
              <a:t>Цель: согласование существительных с числительным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08300"/>
            <a:ext cx="1869437" cy="114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8219" y="1038105"/>
            <a:ext cx="1708543" cy="114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4565" y="1038392"/>
            <a:ext cx="1892422" cy="114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7685" y="443161"/>
            <a:ext cx="1380332" cy="183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13" y="3005647"/>
            <a:ext cx="1133506" cy="11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729"/>
          <a:stretch/>
        </p:blipFill>
        <p:spPr bwMode="auto">
          <a:xfrm>
            <a:off x="1619672" y="2646831"/>
            <a:ext cx="1905000" cy="120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4545" y="3005647"/>
            <a:ext cx="1848455" cy="120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5857" y="2422103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4" t="12647" r="5176" b="10566"/>
          <a:stretch/>
        </p:blipFill>
        <p:spPr bwMode="auto">
          <a:xfrm>
            <a:off x="7526372" y="2936800"/>
            <a:ext cx="1484420" cy="129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13" y="4497074"/>
            <a:ext cx="1377885" cy="103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273" y="5069813"/>
            <a:ext cx="1732506" cy="129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2490" y="4497074"/>
            <a:ext cx="1659879" cy="127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97073"/>
            <a:ext cx="1751186" cy="171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5807" y="5069813"/>
            <a:ext cx="1411992" cy="129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5852" y="357166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«Один, одна, одно»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2" descr="DSCN02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57562"/>
            <a:ext cx="4103687" cy="304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DSCN02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357563"/>
            <a:ext cx="428624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0034" y="1071546"/>
            <a:ext cx="8286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игры: пополнять и активизировать словарь детей; закреплять умение согласовывать числительное с существительным; развивать навыки количественного счета предметов; закреплять представления детей о понятиях "тяжелее-легче".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1604" y="285728"/>
            <a:ext cx="6557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«Угадай, что за зверь, птица?»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SCN03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000372"/>
            <a:ext cx="6072230" cy="35719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000108"/>
            <a:ext cx="8929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развивать речь, умение отгадывать загадки, логическое мышление; соотносить словесный образ с изображением на картинке; уточнить знания детей о животных, птицах.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892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Дидактические игры «Едем, плывем, летим»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«Одежда, обувь, головные уборы»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МАМА\Фотографии для презинтаций\Игра Едем-плывем-летим.jpg"/>
          <p:cNvPicPr>
            <a:picLocks noChangeAspect="1" noChangeArrowheads="1"/>
          </p:cNvPicPr>
          <p:nvPr/>
        </p:nvPicPr>
        <p:blipFill>
          <a:blip r:embed="rId3" cstate="print"/>
          <a:srcRect r="20944" b="2111"/>
          <a:stretch>
            <a:fillRect/>
          </a:stretch>
        </p:blipFill>
        <p:spPr bwMode="auto">
          <a:xfrm>
            <a:off x="642910" y="1214422"/>
            <a:ext cx="3357586" cy="2357454"/>
          </a:xfrm>
          <a:prstGeom prst="rect">
            <a:avLst/>
          </a:prstGeom>
          <a:noFill/>
        </p:spPr>
      </p:pic>
      <p:pic>
        <p:nvPicPr>
          <p:cNvPr id="10" name="Picture 3" descr="D:\МАМА\Фотографии для презинтаций\Игра Одежда-обувь.jpg"/>
          <p:cNvPicPr>
            <a:picLocks noChangeAspect="1" noChangeArrowheads="1"/>
          </p:cNvPicPr>
          <p:nvPr/>
        </p:nvPicPr>
        <p:blipFill>
          <a:blip r:embed="rId4" cstate="print"/>
          <a:srcRect r="35710"/>
          <a:stretch>
            <a:fillRect/>
          </a:stretch>
        </p:blipFill>
        <p:spPr bwMode="auto">
          <a:xfrm>
            <a:off x="4643438" y="1214422"/>
            <a:ext cx="3357586" cy="242889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2910" y="3571876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Дидактическая игра «Буквоград»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D:\МАМА\Фотографии для презинтаций\P3233202.JPG"/>
          <p:cNvPicPr>
            <a:picLocks noChangeAspect="1" noChangeArrowheads="1"/>
          </p:cNvPicPr>
          <p:nvPr/>
        </p:nvPicPr>
        <p:blipFill>
          <a:blip r:embed="rId5" cstate="print"/>
          <a:srcRect l="8876" t="11834"/>
          <a:stretch>
            <a:fillRect/>
          </a:stretch>
        </p:blipFill>
        <p:spPr bwMode="auto">
          <a:xfrm>
            <a:off x="500034" y="4143380"/>
            <a:ext cx="3429024" cy="2547067"/>
          </a:xfrm>
          <a:prstGeom prst="rect">
            <a:avLst/>
          </a:prstGeom>
          <a:noFill/>
        </p:spPr>
      </p:pic>
      <p:pic>
        <p:nvPicPr>
          <p:cNvPr id="13" name="Picture 3" descr="D:\МАМА\Фотографии для презинтаций\P32332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143380"/>
            <a:ext cx="3738558" cy="2500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" y="32947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42852"/>
            <a:ext cx="8715436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использования пособий и д/игр: 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-обогащение словарного запаса; 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-формирование представлений дошкольников об окружающем мире; 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-развитие творческого мышления и воображения; 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-формирование элементарных математических и экологических представлений. </a:t>
            </a:r>
          </a:p>
        </p:txBody>
      </p:sp>
      <p:pic>
        <p:nvPicPr>
          <p:cNvPr id="8" name="Picture 2" descr="C:\Users\User\Desktop\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28934"/>
            <a:ext cx="4167217" cy="3714752"/>
          </a:xfrm>
          <a:prstGeom prst="rect">
            <a:avLst/>
          </a:prstGeom>
          <a:noFill/>
        </p:spPr>
      </p:pic>
      <p:pic>
        <p:nvPicPr>
          <p:cNvPr id="9" name="Picture 3" descr="C:\Users\User\Desktop\Игры на автоматиз  зву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928934"/>
            <a:ext cx="4071934" cy="3714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08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14290"/>
            <a:ext cx="8501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Дидактическая игра «Логопедическая полянка»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785794"/>
            <a:ext cx="3643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Это своего рода фланелеграф, на котором крепятся насекомые с помощью липучек, пуговиц, крючков. где дети становятся основными действующими лицами своего сочинения.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МАМА\Фотографии для презинтаций\Игра Логопедич. полянка.jpg"/>
          <p:cNvPicPr>
            <a:picLocks noChangeAspect="1" noChangeArrowheads="1"/>
          </p:cNvPicPr>
          <p:nvPr/>
        </p:nvPicPr>
        <p:blipFill>
          <a:blip r:embed="rId4" cstate="print"/>
          <a:srcRect t="27659" r="1598"/>
          <a:stretch>
            <a:fillRect/>
          </a:stretch>
        </p:blipFill>
        <p:spPr bwMode="auto">
          <a:xfrm>
            <a:off x="4286248" y="785794"/>
            <a:ext cx="3786214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357290" y="3286124"/>
            <a:ext cx="7191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Дидактическая игрушка «Капелька»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9190" y="4071942"/>
            <a:ext cx="42148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Данная игрушка предназначена для детей от 3 до 7 лет.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Общаясь с  ней дети легче познают  окружающий мир, приобретают сенсорный опыт.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D:\МАМА\Фотографии для презинтаций\P3233201.JPG"/>
          <p:cNvPicPr>
            <a:picLocks noChangeAspect="1" noChangeArrowheads="1"/>
          </p:cNvPicPr>
          <p:nvPr/>
        </p:nvPicPr>
        <p:blipFill>
          <a:blip r:embed="rId5" cstate="print"/>
          <a:srcRect t="4625" r="20231"/>
          <a:stretch>
            <a:fillRect/>
          </a:stretch>
        </p:blipFill>
        <p:spPr bwMode="auto">
          <a:xfrm>
            <a:off x="785786" y="3929066"/>
            <a:ext cx="3286148" cy="2732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385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142852"/>
            <a:ext cx="4666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«Что лишнее?»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571480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пополнять и активизировать словарь детей; развивать связную речь, мышление, зрительное внимание, умение классифицировать и обобщать предметы по существенному признаку.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2" descr="DSCN02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857628"/>
            <a:ext cx="36718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DSCN02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929066"/>
            <a:ext cx="314327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DSCN0226"/>
          <p:cNvPicPr>
            <a:picLocks noChangeAspect="1" noChangeArrowheads="1"/>
          </p:cNvPicPr>
          <p:nvPr/>
        </p:nvPicPr>
        <p:blipFill>
          <a:blip r:embed="rId6"/>
          <a:srcRect l="12402"/>
          <a:stretch>
            <a:fillRect/>
          </a:stretch>
        </p:blipFill>
        <p:spPr bwMode="auto">
          <a:xfrm>
            <a:off x="3357554" y="2071678"/>
            <a:ext cx="3027359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57166"/>
            <a:ext cx="86439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результате использования  выше перечисленных дидактических игр у детей: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Значительно увеличился словарь;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Возникло желание активно участвовать в  речевом общении и раскрываться;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Сформировалось правильное звукопроизношение, связная речь.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Использование дидактических игр в режимные моменты дает больше возможности для речевого развития ребенка. Они необходимы для снижения психических и физиологических разгрузок. По утрам мною проводится ритуал «Добрые слова», ежедневно 1-3 минуты посвящаем добрым словам, которые знают дети, которые говорят маме, папе. Заучиваем наизусть и выразительно произносим утреннее приветствие.  В своей работе с детьми я использую различные виды дидактических игр, но особое внимание уделяю авторским. В процессе дидактической игры у детей пополняется и активизируется словарь, формируется правильное звукопроизношение, развивается связная речь, умение правильно выражать свои мысли. Стимулирующим фактором для меня является и интерес детей к играм, т.е. дети часто просят поиграть в понравившуюся игру снова и снова.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Для меня важно знать, что моя работа не прошла даром, что моим опытом воспользовались, а самое главное – виден результат работы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Так как игра занимает важное место в развитии ребенка, выбранная мной тема актуальна и на современном этапе.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57166"/>
            <a:ext cx="864399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 smtClean="0"/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357166"/>
            <a:ext cx="5572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Список источников: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1500174"/>
            <a:ext cx="628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Фото из личного архива.</a:t>
            </a:r>
          </a:p>
          <a:p>
            <a:pPr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Личная разработка педагога.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00167" y="4286256"/>
            <a:ext cx="6135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БЛАГОДАРЮ ЗА ВНИМАНИЕ!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2910" y="285728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136339"/>
            <a:ext cx="864399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0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Лэпбуки по лексическим темам:«Дикие и домашние животные»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«Кто где живет?»,  «Перелетные птицы», «Космос» , «Профессии» и т.д..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142984"/>
            <a:ext cx="7858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формировать словарь; упражнять в соотнесении взрослого животного и детёныша, в правильном образовании названия детёнышей, используя суффиксы -онок, -ёнок, -ата, -ята, -ок; развивать логическое мышление, мелкую моторику пальцев рук.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Дикие животны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214686"/>
            <a:ext cx="3786182" cy="3429016"/>
          </a:xfrm>
          <a:prstGeom prst="rect">
            <a:avLst/>
          </a:prstGeom>
          <a:noFill/>
        </p:spPr>
      </p:pic>
      <p:pic>
        <p:nvPicPr>
          <p:cNvPr id="1028" name="Picture 4" descr="C:\Users\User\Desktop\Перелетные птиц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143248"/>
            <a:ext cx="3857652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Осен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4071966" cy="4071966"/>
          </a:xfrm>
          <a:prstGeom prst="rect">
            <a:avLst/>
          </a:prstGeom>
          <a:noFill/>
        </p:spPr>
      </p:pic>
      <p:pic>
        <p:nvPicPr>
          <p:cNvPr id="2050" name="Picture 2" descr="C:\Users\User\Desktop\Зим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571744"/>
            <a:ext cx="4000528" cy="40005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714357"/>
            <a:ext cx="83582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пополнять и активизировать словарь детей;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связную речь, логическое мышление, внимание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уточнять и углублять знания признаков времен года.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Оборудование: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карточки с  изображением примет разных времен года, разрезные картинки, пазлы, лото, загадки, пословицы, приметы, мнемотаблицы, и.т.д..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285728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«ВРЕМЕНА ГОДА» Лэпбуки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Лето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7166"/>
            <a:ext cx="4357718" cy="6215042"/>
          </a:xfrm>
          <a:prstGeom prst="rect">
            <a:avLst/>
          </a:prstGeom>
          <a:noFill/>
        </p:spPr>
      </p:pic>
      <p:pic>
        <p:nvPicPr>
          <p:cNvPr id="3076" name="Picture 4" descr="C:\Users\User\Desktop\Вес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57166"/>
            <a:ext cx="4429124" cy="6286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C:\Users\User\Desktop\IMG_68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42915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IMG_68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66"/>
            <a:ext cx="464343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15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663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«Фрукты – овощи»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Цель игры:</a:t>
            </a:r>
            <a:r>
              <a:rPr lang="ru-RU" dirty="0">
                <a:latin typeface="Times New Roman"/>
                <a:ea typeface="Times New Roman"/>
              </a:rPr>
              <a:t> дифференциация сходных понятий.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Rectangle 2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783112"/>
            <a:ext cx="4251219" cy="2832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123" y="3735765"/>
            <a:ext cx="4385120" cy="2927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74427"/>
            <a:ext cx="6264696" cy="2727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72"/>
          <a:stretch/>
        </p:blipFill>
        <p:spPr bwMode="auto">
          <a:xfrm>
            <a:off x="312260" y="310284"/>
            <a:ext cx="8519477" cy="621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591" y="1"/>
            <a:ext cx="9203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«Вершки-корешки»</a:t>
            </a:r>
            <a:endParaRPr lang="ru-RU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Дидактическая задача:</a:t>
            </a:r>
            <a:r>
              <a:rPr lang="ru-RU" dirty="0">
                <a:latin typeface="Times New Roman"/>
                <a:ea typeface="Times New Roman"/>
              </a:rPr>
              <a:t> Упражнять детей в классификации овощей (по принципу: что у них съедобно – корень или плоды на стебле).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1265"/>
            <a:ext cx="7416824" cy="5303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734</Words>
  <Application>Microsoft Office PowerPoint</Application>
  <PresentationFormat>Экран (4:3)</PresentationFormat>
  <Paragraphs>95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User</cp:lastModifiedBy>
  <cp:revision>27</cp:revision>
  <dcterms:created xsi:type="dcterms:W3CDTF">2013-12-13T12:36:38Z</dcterms:created>
  <dcterms:modified xsi:type="dcterms:W3CDTF">2021-02-11T09:40:45Z</dcterms:modified>
</cp:coreProperties>
</file>