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30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7" r:id="rId31"/>
    <p:sldId id="288" r:id="rId32"/>
    <p:sldId id="295" r:id="rId33"/>
    <p:sldId id="296" r:id="rId34"/>
    <p:sldId id="297" r:id="rId35"/>
    <p:sldId id="298" r:id="rId36"/>
    <p:sldId id="299" r:id="rId37"/>
    <p:sldId id="301" r:id="rId38"/>
    <p:sldId id="302" r:id="rId39"/>
    <p:sldId id="303" r:id="rId40"/>
    <p:sldId id="306" r:id="rId41"/>
  </p:sldIdLst>
  <p:sldSz cx="9144000" cy="6858000" type="screen4x3"/>
  <p:notesSz cx="9144000" cy="6858000"/>
  <p:embeddedFontLs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7092" y="642561"/>
            <a:ext cx="5869887" cy="999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Муниципальное дошкольное образовательное автономное учреждение</a:t>
            </a:r>
          </a:p>
          <a:p>
            <a:pPr marL="181406" marR="0">
              <a:lnSpc>
                <a:spcPts val="1550"/>
              </a:lnSpc>
              <a:spcBef>
                <a:spcPts val="140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«Детский сад № 106 «Анютины глазки» комбинированного вида»</a:t>
            </a:r>
          </a:p>
          <a:p>
            <a:pPr marL="2498013" marR="0">
              <a:lnSpc>
                <a:spcPts val="1550"/>
              </a:lnSpc>
              <a:spcBef>
                <a:spcPts val="140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г. Орска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8728" y="2357430"/>
            <a:ext cx="6428692" cy="1923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6524" marR="0">
              <a:lnSpc>
                <a:spcPts val="428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marL="0" marR="0">
              <a:lnSpc>
                <a:spcPts val="3344"/>
              </a:lnSpc>
              <a:spcBef>
                <a:spcPts val="250"/>
              </a:spcBef>
              <a:spcAft>
                <a:spcPts val="0"/>
              </a:spcAft>
            </a:pPr>
            <a:r>
              <a:rPr sz="3600" b="1" i="1" spc="-388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3600" b="1" i="1" spc="-42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Сенсорное</a:t>
            </a:r>
            <a:r>
              <a:rPr sz="3600" spc="-584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58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3600" b="1" i="1" spc="-446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sz="3600" spc="-58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58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3600" b="1" i="1" spc="-40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3600" spc="-67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67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3600" b="1" i="1" spc="-383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endParaRPr sz="3600" b="1" i="1" spc="-383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75" marR="0">
              <a:lnSpc>
                <a:spcPts val="3272"/>
              </a:lnSpc>
              <a:spcBef>
                <a:spcPts val="103"/>
              </a:spcBef>
              <a:spcAft>
                <a:spcPts val="0"/>
              </a:spcAft>
            </a:pPr>
            <a:r>
              <a:rPr sz="3600" b="1" i="1" spc="-446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sz="3600" spc="-642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64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3600" b="1" i="1" spc="-429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sz="3600" spc="-65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65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3600" b="1" i="1" spc="-43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посредством</a:t>
            </a:r>
            <a:endParaRPr sz="3600" b="1" i="1" spc="-435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8819" marR="0">
              <a:lnSpc>
                <a:spcPts val="349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-326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дидактических</a:t>
            </a:r>
            <a:r>
              <a:rPr sz="3600" spc="-37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37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213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2294" y="5712688"/>
            <a:ext cx="1567891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Выполнила:</a:t>
            </a:r>
          </a:p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i="1" spc="-10" dirty="0" smtClean="0">
                <a:solidFill>
                  <a:srgbClr val="006FC0"/>
                </a:solidFill>
                <a:latin typeface="Times New Roman"/>
                <a:cs typeface="Times New Roman"/>
              </a:rPr>
              <a:t>Дорошина О.Р.</a:t>
            </a:r>
            <a:endParaRPr sz="1800" b="1" i="1" dirty="0">
              <a:solidFill>
                <a:srgbClr val="006F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8979" y="927709"/>
            <a:ext cx="6062427" cy="474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496388"/>
            <a:ext cx="6284083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85135" y="450392"/>
            <a:ext cx="5132400" cy="165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2. Этап –основной (реализация проекта)</a:t>
            </a:r>
          </a:p>
          <a:p>
            <a:pPr marL="70611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Дидактическая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игра</a:t>
            </a:r>
            <a:r>
              <a:rPr sz="1800" b="1" spc="-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«Сложи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узор»</a:t>
            </a:r>
          </a:p>
          <a:p>
            <a:pPr marL="51130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Цель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sz="1800" b="1" spc="-2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логическому</a:t>
            </a:r>
            <a:r>
              <a:rPr sz="18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образному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мышлению,</a:t>
            </a:r>
          </a:p>
          <a:p>
            <a:pPr marL="15760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умению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распознать и построить образ.</a:t>
            </a:r>
            <a:r>
              <a:rPr sz="18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</a:p>
          <a:p>
            <a:pPr marL="122834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конструктивного праксиса. Овладение навыками</a:t>
            </a:r>
          </a:p>
          <a:p>
            <a:pPr marL="67294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пространственного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ориентирования 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9933" y="2092426"/>
            <a:ext cx="317197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пространственного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14372" y="2318410"/>
            <a:ext cx="5423407" cy="4067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9212" y="579932"/>
            <a:ext cx="4533519" cy="783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406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«Палочки</a:t>
            </a:r>
            <a:r>
              <a:rPr sz="1800" b="1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Кюизенера»</a:t>
            </a:r>
          </a:p>
          <a:p>
            <a:pPr marL="0" marR="0">
              <a:lnSpc>
                <a:spcPts val="1993"/>
              </a:lnSpc>
              <a:spcBef>
                <a:spcPts val="16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формирование</a:t>
            </a:r>
            <a:r>
              <a:rPr sz="18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навыка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измерительного</a:t>
            </a:r>
          </a:p>
          <a:p>
            <a:pPr marL="305015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сравнения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длине, ширине и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высоте;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1994" y="1346923"/>
            <a:ext cx="5028630" cy="73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223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 знаний о геометрических фигурах,</a:t>
            </a:r>
          </a:p>
          <a:p>
            <a:pPr marL="0" marR="0">
              <a:lnSpc>
                <a:spcPts val="173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благодаря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выкладыванию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их</a:t>
            </a:r>
            <a:r>
              <a:rPr sz="18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помощи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палочек</a:t>
            </a:r>
          </a:p>
          <a:p>
            <a:pPr marL="1940216" marR="0">
              <a:lnSpc>
                <a:spcPts val="1733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 набора.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432108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Сенсорное развитие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(от лат.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sensus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чувство, ощущение) предполагает формирование у ребенка процессов восприятия и представлений о предметах, объектах и явлениях окружающего мира. Человек рождается на свет с готовыми к функционированию органами чувств. Но это лишь предпосылки для восприятия окружающей действительности. Полноценное сенсорное развитие осуществляется только в процессе сенсорного воспитания, когда у детей целенаправленно формируются эталонные представления о цвете, форме, величине, о признаках и свойствах различных предметов и материалов, их положении в пространстве и др., развиваются все виды восприятия, тем самым закладывается основа для развития умственной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обладающие сенсорной культурой, становятся способны различать широкую гамму красок, звуков, вкусовых ощущений. Сенсорные игры дают ребенку возможность различать и классифицировать предметы по размеру, форме, окраске, степени шероховатости или гладкости, по весу, температуре, вкусу, шуму, звучанию.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 дошкольного детства является периодом интенсивного сенсорного развития ребенка. От его уровня в значительной степени зависит успешность умственного, физического, эстетического воспитания детей. Основное содержание сенсорного воспитания в детском саду – это ознакомление детей с сенсорными эталонами и обогащение способами обследования предметов. Сенсорное воспитание дошкольников направлено на то, чтобы научить детей точно, полно, и расчленено воспринимать предметы, их разнообразные свойства и отношения (цвет, форму, величину, расположение в пространстве).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071116" y="1997938"/>
            <a:ext cx="5918707" cy="443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0644" y="891704"/>
            <a:ext cx="6708614" cy="838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2904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«Разложи по</a:t>
            </a:r>
            <a:r>
              <a:rPr sz="18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цвету»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различать основные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цвета,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зрительное</a:t>
            </a:r>
          </a:p>
          <a:p>
            <a:pPr marL="1766062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071116" y="1997938"/>
            <a:ext cx="5918707" cy="443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0644" y="891704"/>
            <a:ext cx="6708614" cy="838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2904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«Разложи по</a:t>
            </a:r>
            <a:r>
              <a:rPr sz="18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цвету»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различать основные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цвета,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зрительное</a:t>
            </a:r>
          </a:p>
          <a:p>
            <a:pPr marL="1766062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моторику.</a:t>
            </a:r>
          </a:p>
        </p:txBody>
      </p:sp>
      <p:sp>
        <p:nvSpPr>
          <p:cNvPr id="5" name="object 1"/>
          <p:cNvSpPr/>
          <p:nvPr/>
        </p:nvSpPr>
        <p:spPr>
          <a:xfrm>
            <a:off x="152400" y="152400"/>
            <a:ext cx="914400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86000" y="2624569"/>
            <a:ext cx="5215128" cy="3912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05250" y="765036"/>
            <a:ext cx="1503883" cy="294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«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Матрешка»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9665" y="1036853"/>
            <a:ext cx="4488942" cy="165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научить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различать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предметы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</a:p>
          <a:p>
            <a:pPr marL="36448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величине. Учить простым действиям</a:t>
            </a:r>
          </a:p>
          <a:p>
            <a:pPr marL="364489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(вкладывать и вынимать предметы,</a:t>
            </a:r>
          </a:p>
          <a:p>
            <a:pPr marL="36448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открывать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 закрывать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матрёшку).</a:t>
            </a:r>
          </a:p>
          <a:p>
            <a:pPr marL="31750" marR="0">
              <a:lnSpc>
                <a:spcPts val="1993"/>
              </a:lnSpc>
              <a:spcBef>
                <a:spcPts val="18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Обогащать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сенсорный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опыт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знакомстве</a:t>
            </a:r>
          </a:p>
          <a:p>
            <a:pPr marL="1543685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 величиной.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14372" y="2212225"/>
            <a:ext cx="5205985" cy="390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1216" y="562787"/>
            <a:ext cx="250126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«Перебери</a:t>
            </a:r>
            <a:r>
              <a:rPr sz="1800" b="1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зёрнышки»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8294" y="837081"/>
            <a:ext cx="6183519" cy="1112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403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 и развитие мелкой моторики, массаж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пальцев рук, повышение чувствительности пальцев. Развитие</a:t>
            </a:r>
          </a:p>
          <a:p>
            <a:pPr marL="23973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классификации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различным признакам, формирование</a:t>
            </a:r>
          </a:p>
          <a:p>
            <a:pPr marL="1494231" marR="0">
              <a:lnSpc>
                <a:spcPts val="1993"/>
              </a:lnSpc>
              <a:spcBef>
                <a:spcPts val="17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основных</a:t>
            </a:r>
            <a:r>
              <a:rPr sz="18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18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эталонов.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642616" y="2782557"/>
            <a:ext cx="4712714" cy="353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9340" y="777417"/>
            <a:ext cx="92643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«Бусы»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6567" y="1051712"/>
            <a:ext cx="6893163" cy="138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зрительно-моторной</a:t>
            </a:r>
          </a:p>
          <a:p>
            <a:pPr marL="23942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координации,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различение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</a:t>
            </a:r>
            <a:r>
              <a:rPr sz="18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цвету,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величине.</a:t>
            </a:r>
          </a:p>
          <a:p>
            <a:pPr marL="292773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концентрации внимания, усидчивости, аккуратности,</a:t>
            </a:r>
          </a:p>
          <a:p>
            <a:pPr marL="45770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творческого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воображения.</a:t>
            </a:r>
            <a:r>
              <a:rPr sz="18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Обучение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приемам</a:t>
            </a:r>
            <a:r>
              <a:rPr sz="18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образцам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152445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создание собственного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произведения.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57884" y="1784337"/>
            <a:ext cx="3634771" cy="456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1872" y="1784337"/>
            <a:ext cx="3636292" cy="456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3333" y="837094"/>
            <a:ext cx="6157494" cy="840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8812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«Переплети ленты»</a:t>
            </a:r>
          </a:p>
          <a:p>
            <a:pPr marL="0" marR="0">
              <a:lnSpc>
                <a:spcPts val="1993"/>
              </a:lnSpc>
              <a:spcBef>
                <a:spcPts val="12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моторики,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конструктивного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праксиса,</a:t>
            </a:r>
          </a:p>
          <a:p>
            <a:pPr marL="2454135" marR="0">
              <a:lnSpc>
                <a:spcPts val="1993"/>
              </a:lnSpc>
              <a:spcBef>
                <a:spcPts val="21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0359" y="1571612"/>
            <a:ext cx="5191937" cy="4090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8317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Тип</a:t>
            </a:r>
            <a:r>
              <a:rPr sz="22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  <a:p>
            <a:pPr marL="1125270" marR="0">
              <a:lnSpc>
                <a:spcPts val="2436"/>
              </a:lnSpc>
              <a:spcBef>
                <a:spcPts val="25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познавательно-игровой,</a:t>
            </a:r>
          </a:p>
          <a:p>
            <a:pPr>
              <a:lnSpc>
                <a:spcPts val="2436"/>
              </a:lnSpc>
              <a:spcBef>
                <a:spcPts val="153"/>
              </a:spcBef>
            </a:pPr>
            <a:r>
              <a:rPr sz="2200" dirty="0" err="1">
                <a:solidFill>
                  <a:srgbClr val="000000"/>
                </a:solidFill>
                <a:latin typeface="Times New Roman"/>
                <a:cs typeface="Times New Roman"/>
              </a:rPr>
              <a:t>краткосрочный</a:t>
            </a:r>
            <a:r>
              <a:rPr sz="22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9.01.202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2200" spc="-12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22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31.03.202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</a:t>
            </a:r>
            <a:r>
              <a:rPr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.)</a:t>
            </a:r>
            <a:endParaRPr lang="ru-RU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657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</a:p>
          <a:p>
            <a:pPr>
              <a:lnSpc>
                <a:spcPts val="2657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Участники</a:t>
            </a:r>
            <a:r>
              <a:rPr lang="ru-RU" sz="2000" b="1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  <a:p>
            <a:pPr>
              <a:lnSpc>
                <a:spcPts val="2657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Дети</a:t>
            </a:r>
            <a:r>
              <a:rPr lang="ru-RU" sz="2000" spc="-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средней</a:t>
            </a:r>
            <a:r>
              <a:rPr lang="ru-RU" sz="2000" spc="-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группы;</a:t>
            </a:r>
          </a:p>
          <a:p>
            <a:pPr>
              <a:lnSpc>
                <a:spcPts val="2657"/>
              </a:lnSpc>
            </a:pPr>
            <a:r>
              <a:rPr lang="ru-RU"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Родители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</a:p>
          <a:p>
            <a:pPr>
              <a:lnSpc>
                <a:spcPts val="2657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Педагоги.</a:t>
            </a:r>
          </a:p>
          <a:p>
            <a:pPr marL="794702" marR="0">
              <a:lnSpc>
                <a:spcPts val="2657"/>
              </a:lnSpc>
              <a:spcBef>
                <a:spcPts val="171"/>
              </a:spcBef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436"/>
              </a:lnSpc>
              <a:spcBef>
                <a:spcPts val="153"/>
              </a:spcBef>
            </a:pPr>
            <a:endParaRPr lang="ru-RU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2436"/>
              </a:lnSpc>
              <a:spcBef>
                <a:spcPts val="153"/>
              </a:spcBef>
              <a:spcAft>
                <a:spcPts val="0"/>
              </a:spcAft>
            </a:pPr>
            <a:endParaRPr lang="ru-RU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2436"/>
              </a:lnSpc>
              <a:spcBef>
                <a:spcPts val="153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57884" y="2355240"/>
            <a:ext cx="3500306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0244" y="2355240"/>
            <a:ext cx="3853885" cy="4210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0715" y="908849"/>
            <a:ext cx="237896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«Весёлые</a:t>
            </a:r>
            <a:r>
              <a:rPr sz="18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прищепки»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9685" y="1183144"/>
            <a:ext cx="6360262" cy="111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рук,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</a:p>
          <a:p>
            <a:pPr marL="42986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навыков и пространственных представлений, развитие</a:t>
            </a:r>
          </a:p>
          <a:p>
            <a:pPr marL="232016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воображения,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памяти,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речи,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способствовать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расширению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1756257" marR="0">
              <a:lnSpc>
                <a:spcPts val="2010"/>
              </a:lnSpc>
              <a:spcBef>
                <a:spcPts val="1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активизации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словаря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42744" y="1927149"/>
            <a:ext cx="5425437" cy="4067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907" y="647242"/>
            <a:ext cx="89222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«Лото»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5998" y="921537"/>
            <a:ext cx="6438706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закрепить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представления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геометрических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формах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89115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спектральных цветах ; учить ориентироваться на два признака</a:t>
            </a:r>
          </a:p>
          <a:p>
            <a:pPr marL="1672958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одновременно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(цвет и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форму}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284666"/>
            <a:ext cx="6141983" cy="371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4497" y="861859"/>
            <a:ext cx="6183096" cy="111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244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«Подбери</a:t>
            </a:r>
            <a:r>
              <a:rPr sz="1800" b="1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b="1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цвету</a:t>
            </a:r>
            <a:r>
              <a:rPr sz="1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цвет,</a:t>
            </a:r>
            <a:r>
              <a:rPr sz="1800" b="1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форма)»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</a:t>
            </a:r>
            <a:r>
              <a:rPr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сравнивать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форму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изображенного</a:t>
            </a:r>
          </a:p>
          <a:p>
            <a:pPr marL="162026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предмета с геометрической фигурой ; закрепить знания об</a:t>
            </a:r>
          </a:p>
          <a:p>
            <a:pPr marL="146763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основных цветах и их оттенках.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76628" y="1927758"/>
            <a:ext cx="6083663" cy="413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32987" y="790104"/>
            <a:ext cx="292897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«Шнуровка(</a:t>
            </a:r>
            <a:r>
              <a:rPr sz="18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цвет,</a:t>
            </a:r>
            <a:r>
              <a:rPr sz="1800" b="1" spc="-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форма)»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1428" y="1064399"/>
            <a:ext cx="5834037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08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мелкую моторику рук; закрепить знания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цвете;-</a:t>
            </a:r>
            <a:r>
              <a:rPr sz="18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подбирать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форме;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</a:p>
          <a:p>
            <a:pPr marL="80996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самостоятельность;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мышление.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9488" y="2137626"/>
            <a:ext cx="5778223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6186" y="480237"/>
            <a:ext cx="1294953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«Мозаика»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55800" y="754531"/>
            <a:ext cx="6544513" cy="138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364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 детей восприятие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цвета.</a:t>
            </a:r>
          </a:p>
          <a:p>
            <a:pPr marL="76009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 детей группировать детали по цвету. Учить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выкладыванию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деталей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мозаики. Развитие речевой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деятельности.</a:t>
            </a:r>
          </a:p>
          <a:p>
            <a:pPr marL="92087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рук.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мышление,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2337739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общую</a:t>
            </a:r>
            <a:r>
              <a:rPr sz="1800" spc="-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моторику.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1786115"/>
            <a:ext cx="3421855" cy="456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1786115"/>
            <a:ext cx="3564813" cy="456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91817" y="641527"/>
            <a:ext cx="6329438" cy="84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0062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«Угадай,</a:t>
            </a:r>
            <a:r>
              <a:rPr sz="1800" b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где</a:t>
            </a:r>
            <a:r>
              <a:rPr sz="18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звенит»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слухового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внимания,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умения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ориентироваться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</a:p>
          <a:p>
            <a:pPr marL="1344815" marR="0">
              <a:lnSpc>
                <a:spcPts val="1993"/>
              </a:lnSpc>
              <a:spcBef>
                <a:spcPts val="12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 закрытыми</a:t>
            </a:r>
            <a:r>
              <a:rPr sz="1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глазами.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42744" y="2140166"/>
            <a:ext cx="5500115" cy="412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6693" y="647242"/>
            <a:ext cx="115298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«Формы»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3072" y="921537"/>
            <a:ext cx="6478220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упражнять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умении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подбирать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предметы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форме,</a:t>
            </a:r>
          </a:p>
          <a:p>
            <a:pPr marL="117424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закреплять название геометрических фигур и форм. Развивать</a:t>
            </a:r>
          </a:p>
          <a:p>
            <a:pPr marL="1691423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внимание, память, мышление.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134857"/>
            <a:ext cx="578456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45114" y="873743"/>
            <a:ext cx="167925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«Вкладыши»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2353" y="1179153"/>
            <a:ext cx="6146803" cy="925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96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2000" b="1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закрепить знания</a:t>
            </a:r>
            <a:r>
              <a:rPr sz="20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 геометрических фигурах, об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основных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цветах;</a:t>
            </a:r>
            <a:r>
              <a:rPr sz="2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20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20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создавать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образ</a:t>
            </a:r>
          </a:p>
          <a:p>
            <a:pPr marL="2433865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предмета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9488" y="2069604"/>
            <a:ext cx="5638800" cy="422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35004" y="682802"/>
            <a:ext cx="141450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«Лабиринт»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3467" y="951381"/>
            <a:ext cx="6295568" cy="84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24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логическое мышление у детей дошкольного</a:t>
            </a:r>
          </a:p>
          <a:p>
            <a:pPr marL="0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памяти,</a:t>
            </a:r>
            <a:r>
              <a:rPr sz="18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внимание, зрительного восприятия,</a:t>
            </a:r>
          </a:p>
          <a:p>
            <a:pPr marL="1575968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 пальцев рук.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433445" y="5303456"/>
            <a:ext cx="59690" cy="2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0677" y="1093441"/>
            <a:ext cx="4276346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Практическая</a:t>
            </a:r>
            <a:r>
              <a:rPr sz="20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значимость</a:t>
            </a:r>
            <a:r>
              <a:rPr sz="20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5940" y="1702672"/>
            <a:ext cx="6236207" cy="3665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Данный проект позволит создать систему работы,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направленную</a:t>
            </a:r>
            <a:r>
              <a:rPr sz="20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20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20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способностей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среднего</a:t>
            </a:r>
            <a:r>
              <a:rPr sz="20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</a:t>
            </a:r>
            <a:r>
              <a:rPr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посредствам</a:t>
            </a:r>
          </a:p>
          <a:p>
            <a:pPr marL="0" marR="0">
              <a:lnSpc>
                <a:spcPts val="2214"/>
              </a:lnSpc>
              <a:spcBef>
                <a:spcPts val="20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дидактической</a:t>
            </a:r>
            <a:r>
              <a:rPr sz="20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игры.</a:t>
            </a:r>
            <a:r>
              <a:rPr sz="20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Благодаря</a:t>
            </a:r>
            <a:r>
              <a:rPr sz="20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предлагаемому</a:t>
            </a:r>
            <a:r>
              <a:rPr sz="20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проекту,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у дошкольников сформируются сенсорные эталоны,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разовьются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познавательные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способности,</a:t>
            </a:r>
          </a:p>
          <a:p>
            <a:pPr marL="0" marR="0">
              <a:lnSpc>
                <a:spcPts val="2214"/>
              </a:lnSpc>
              <a:spcBef>
                <a:spcPts val="19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аналитическое восприятие, что поспособствует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интеллектуальному развитию детей.</a:t>
            </a:r>
          </a:p>
          <a:p>
            <a:pPr marL="635635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Проект</a:t>
            </a:r>
            <a:r>
              <a:rPr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20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полезен</a:t>
            </a:r>
            <a:r>
              <a:rPr sz="2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родителям</a:t>
            </a:r>
            <a:r>
              <a:rPr sz="2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воспитанников</a:t>
            </a:r>
          </a:p>
          <a:p>
            <a:pPr marL="0" marR="0">
              <a:lnSpc>
                <a:spcPts val="2214"/>
              </a:lnSpc>
              <a:spcBef>
                <a:spcPts val="18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ДОУ,</a:t>
            </a:r>
            <a:r>
              <a:rPr sz="2000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поскольку</a:t>
            </a:r>
            <a:r>
              <a:rPr sz="20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поспособствует</a:t>
            </a:r>
            <a:r>
              <a:rPr sz="20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повышению</a:t>
            </a:r>
          </a:p>
          <a:p>
            <a:pPr marL="0" marR="0">
              <a:lnSpc>
                <a:spcPts val="2214"/>
              </a:lnSpc>
              <a:spcBef>
                <a:spcPts val="18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компетенции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родителей</a:t>
            </a:r>
            <a:r>
              <a:rPr sz="20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20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сфере</a:t>
            </a:r>
            <a:r>
              <a:rPr sz="2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</a:t>
            </a:r>
            <a:r>
              <a:rPr sz="20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воспитания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570480" y="1968881"/>
            <a:ext cx="4500356" cy="445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9865" y="777417"/>
            <a:ext cx="229849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«Забавные</a:t>
            </a:r>
            <a:r>
              <a:rPr sz="1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колечки»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4266" y="1110676"/>
            <a:ext cx="5647780" cy="88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6052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9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19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19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9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</a:t>
            </a:r>
            <a:r>
              <a:rPr sz="19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цвета.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9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9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группировать</a:t>
            </a:r>
            <a:r>
              <a:rPr sz="19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детали</a:t>
            </a:r>
            <a:r>
              <a:rPr sz="19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9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цвету.</a:t>
            </a:r>
            <a:r>
              <a:rPr sz="19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</a:p>
          <a:p>
            <a:pPr marL="702703" marR="0">
              <a:lnSpc>
                <a:spcPts val="2104"/>
              </a:lnSpc>
              <a:spcBef>
                <a:spcPts val="162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мышление,</a:t>
            </a:r>
            <a:r>
              <a:rPr sz="19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  <a:r>
              <a:rPr sz="19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9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общую моторику.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2356040"/>
            <a:ext cx="3571927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2356040"/>
            <a:ext cx="3643548" cy="414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23893" y="689152"/>
            <a:ext cx="226649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«Сенсорный</a:t>
            </a:r>
            <a:r>
              <a:rPr sz="1800" b="1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домик»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86166" y="963447"/>
            <a:ext cx="6538112" cy="838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7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работу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сенсорному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развитию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,знаний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временах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года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времени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суток.</a:t>
            </a:r>
          </a:p>
          <a:p>
            <a:pPr marL="1197330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знаний</a:t>
            </a:r>
            <a:r>
              <a:rPr sz="1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 о геометрических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79901" y="1778736"/>
            <a:ext cx="315511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фигура,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слухового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восприятия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496858"/>
            <a:ext cx="6139323" cy="384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89276" y="705662"/>
            <a:ext cx="4528683" cy="165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611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«Повтори</a:t>
            </a:r>
            <a:r>
              <a:rPr sz="18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ряд»</a:t>
            </a:r>
          </a:p>
          <a:p>
            <a:pPr marL="605269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способствовать развитию</a:t>
            </a:r>
          </a:p>
          <a:p>
            <a:pPr marL="35706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зрительного и слухового восприятия;</a:t>
            </a:r>
          </a:p>
          <a:p>
            <a:pPr marL="15113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конкретизировать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представления</a:t>
            </a:r>
            <a:r>
              <a:rPr sz="18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</a:t>
            </a:r>
          </a:p>
          <a:p>
            <a:pPr marL="0" marR="0">
              <a:lnSpc>
                <a:spcPts val="1993"/>
              </a:lnSpc>
              <a:spcBef>
                <a:spcPts val="17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предметов;</a:t>
            </a:r>
            <a:r>
              <a:rPr sz="18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продолжать</a:t>
            </a:r>
            <a:r>
              <a:rPr sz="1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1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</a:p>
          <a:p>
            <a:pPr marL="470281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действовать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заданному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образцу.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1996668"/>
            <a:ext cx="3499725" cy="442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756" y="1996668"/>
            <a:ext cx="3406239" cy="4352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1572" y="491667"/>
            <a:ext cx="258859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«Мягкий</a:t>
            </a:r>
            <a:r>
              <a:rPr sz="18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конструктор»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2218" y="765962"/>
            <a:ext cx="5865342" cy="1109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Закреплять</a:t>
            </a:r>
            <a:r>
              <a:rPr sz="18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знания</a:t>
            </a:r>
            <a:r>
              <a:rPr sz="1800" spc="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геометрических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фигурах-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круг,</a:t>
            </a:r>
          </a:p>
          <a:p>
            <a:pPr marL="25191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квадрат, треугольник, количестве сторон, количестве</a:t>
            </a:r>
          </a:p>
          <a:p>
            <a:pPr marL="266700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углов.Развивать мелкую моторику, глазомер, умение</a:t>
            </a:r>
          </a:p>
          <a:p>
            <a:pPr marL="124364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ориентироваться в пространстве.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27988" y="2284564"/>
            <a:ext cx="3429914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2284564"/>
            <a:ext cx="3587764" cy="4276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95064" y="777417"/>
            <a:ext cx="110754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«Тетрис»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14041" y="1045997"/>
            <a:ext cx="4467682" cy="1112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676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мелкой моторики,</a:t>
            </a:r>
          </a:p>
          <a:p>
            <a:pPr marL="0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внимательности,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воображения,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логического,</a:t>
            </a:r>
          </a:p>
          <a:p>
            <a:pPr marL="276910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пространственного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конструктивного</a:t>
            </a:r>
          </a:p>
          <a:p>
            <a:pPr marL="145110" marR="0">
              <a:lnSpc>
                <a:spcPts val="1993"/>
              </a:lnSpc>
              <a:spcBef>
                <a:spcPts val="9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мышления,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комбинаторные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способности.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2213813"/>
            <a:ext cx="3500305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2213813"/>
            <a:ext cx="3594785" cy="414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5861" y="849159"/>
            <a:ext cx="148902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«Шнуровка»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1227" y="1123454"/>
            <a:ext cx="6334466" cy="83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ориентировки</a:t>
            </a:r>
            <a:r>
              <a:rPr sz="1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 пространстве,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</a:p>
          <a:p>
            <a:pPr marL="41009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рук,</a:t>
            </a:r>
            <a:r>
              <a:rPr sz="18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глазомера,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самостоятельности,</a:t>
            </a:r>
          </a:p>
          <a:p>
            <a:pPr marL="1866353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усидчивости,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усваивание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24568" y="1946338"/>
            <a:ext cx="453306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понятия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«выше»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«ниже»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«правее»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«левее»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86256" y="2195601"/>
            <a:ext cx="3856558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756" y="2195601"/>
            <a:ext cx="3571621" cy="428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5055" y="705662"/>
            <a:ext cx="273786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«Волшебные</a:t>
            </a:r>
            <a:r>
              <a:rPr sz="1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резиночки»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79181" y="1254569"/>
            <a:ext cx="6110173" cy="826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:закрепление основных цветов и знаний разнообразных</a:t>
            </a:r>
          </a:p>
          <a:p>
            <a:pPr marL="101307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видов геометрических фигур, линий. Учить дошкольников</a:t>
            </a:r>
          </a:p>
          <a:p>
            <a:pPr marL="2233092" marR="0">
              <a:lnSpc>
                <a:spcPts val="2010"/>
              </a:lnSpc>
              <a:spcBef>
                <a:spcPts val="9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фантазировать</a:t>
            </a: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14500" y="1785632"/>
            <a:ext cx="6285992" cy="471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62272" y="705662"/>
            <a:ext cx="130276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«Полянка»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6469" y="979956"/>
            <a:ext cx="5455707" cy="832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57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мелкой моторики, закрепление</a:t>
            </a:r>
          </a:p>
          <a:p>
            <a:pPr marL="0" marR="0">
              <a:lnSpc>
                <a:spcPts val="1993"/>
              </a:lnSpc>
              <a:spcBef>
                <a:spcPts val="13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 эталонов, развивать зрительно – моторную</a:t>
            </a:r>
          </a:p>
          <a:p>
            <a:pPr marL="1684464" marR="0">
              <a:lnSpc>
                <a:spcPts val="1993"/>
              </a:lnSpc>
              <a:spcBef>
                <a:spcPts val="18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координацию, цвет.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9488" y="2354618"/>
            <a:ext cx="5848853" cy="4029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4276" y="419912"/>
            <a:ext cx="146707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«Динг</a:t>
            </a:r>
            <a:r>
              <a:rPr sz="1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Ринг»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3014" y="694841"/>
            <a:ext cx="6624523" cy="165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73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Цель:Совершенствуют общую и мелкую моторику, тактильный и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зрительный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анализаторы,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классифицировать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заданному</a:t>
            </a:r>
          </a:p>
          <a:p>
            <a:pPr marL="66192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принципу . Развивать зрительно-моторные координации, умение</a:t>
            </a:r>
          </a:p>
          <a:p>
            <a:pPr marL="166992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выполнять задание по схеме и по описанию на слух. Развивать</a:t>
            </a:r>
          </a:p>
          <a:p>
            <a:pPr marL="192785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воображение, логическое мышление, произвольное внимание,</a:t>
            </a:r>
          </a:p>
          <a:p>
            <a:pPr marL="323303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зрительное и слуховое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восприятие,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творческую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активность.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14372" y="2426563"/>
            <a:ext cx="5284722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3633" y="705662"/>
            <a:ext cx="6023534" cy="1378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6209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«Сенсорный</a:t>
            </a:r>
            <a:r>
              <a:rPr sz="18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коврик»</a:t>
            </a:r>
          </a:p>
          <a:p>
            <a:pPr marL="44246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у детей тактильное восприятие;обогащать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активный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словарь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новыми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словами,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память,</a:t>
            </a:r>
          </a:p>
          <a:p>
            <a:pPr marL="322948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внимание, воображение,образное</a:t>
            </a:r>
            <a:r>
              <a:rPr sz="18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мышление;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</a:p>
          <a:p>
            <a:pPr marL="2439708" marR="0">
              <a:lnSpc>
                <a:spcPts val="1993"/>
              </a:lnSpc>
              <a:spcBef>
                <a:spcPts val="15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8000" y="489955"/>
            <a:ext cx="1524496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Актуальность: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8140" y="782665"/>
            <a:ext cx="6882621" cy="1236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219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Одним</a:t>
            </a:r>
            <a:r>
              <a:rPr sz="1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из</a:t>
            </a:r>
            <a:r>
              <a:rPr sz="16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приоритетных направлений</a:t>
            </a:r>
            <a:r>
              <a:rPr sz="1600" spc="8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 возраста является</a:t>
            </a:r>
          </a:p>
          <a:p>
            <a:pPr marL="0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воспитание сенсорной культуры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  <a:r>
              <a:rPr sz="1600" spc="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Актуальность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</a:t>
            </a:r>
            <a:r>
              <a:rPr sz="16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</a:p>
          <a:p>
            <a:pPr marL="237489" marR="0">
              <a:lnSpc>
                <a:spcPts val="1771"/>
              </a:lnSpc>
              <a:spcBef>
                <a:spcPts val="14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дошкольном</a:t>
            </a:r>
            <a:r>
              <a:rPr sz="16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детстве</a:t>
            </a:r>
            <a:r>
              <a:rPr sz="16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трудно</a:t>
            </a:r>
            <a:r>
              <a:rPr sz="1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переоценить,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именно</a:t>
            </a:r>
            <a:r>
              <a:rPr sz="1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этот</a:t>
            </a:r>
            <a:r>
              <a:rPr sz="16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</a:t>
            </a:r>
            <a:r>
              <a:rPr sz="16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наиболее</a:t>
            </a:r>
          </a:p>
          <a:p>
            <a:pPr marL="249554" marR="0">
              <a:lnSpc>
                <a:spcPts val="1771"/>
              </a:lnSpc>
              <a:spcBef>
                <a:spcPts val="1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благоприятен для совершенствования деятельности органов чувств. Без</a:t>
            </a:r>
          </a:p>
          <a:p>
            <a:pPr marL="81914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обогащения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 опыта, без сформированности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системы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</a:t>
            </a:r>
            <a:r>
              <a:rPr sz="16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8942" y="2048169"/>
            <a:ext cx="7053885" cy="74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78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перцептивных</a:t>
            </a:r>
            <a:r>
              <a:rPr sz="16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действий и системы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эталонов у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детей, не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может</a:t>
            </a:r>
          </a:p>
          <a:p>
            <a:pPr marL="0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происходить</a:t>
            </a:r>
            <a:r>
              <a:rPr sz="16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полноценное</a:t>
            </a:r>
            <a:r>
              <a:rPr sz="16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окружающего</a:t>
            </a:r>
            <a:r>
              <a:rPr sz="16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мира,</a:t>
            </a:r>
            <a:r>
              <a:rPr sz="16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которое</a:t>
            </a:r>
            <a:r>
              <a:rPr sz="16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необходимо</a:t>
            </a:r>
          </a:p>
          <a:p>
            <a:pPr marL="2289632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умственного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5399" y="2827453"/>
            <a:ext cx="7061638" cy="99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071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Именно поэтому так</a:t>
            </a:r>
            <a:r>
              <a:rPr sz="1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важно,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чтобы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сенсорное воспитание</a:t>
            </a:r>
            <a:r>
              <a:rPr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планомерно</a:t>
            </a:r>
            <a:r>
              <a:rPr sz="1600" spc="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160388" marR="0">
              <a:lnSpc>
                <a:spcPts val="1771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систематически включалось во все моменты жизни ребёнка, прежде всего в</a:t>
            </a:r>
          </a:p>
          <a:p>
            <a:pPr marL="0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процессы познания окружающей жизни: исследование предметов, их свойств и</a:t>
            </a:r>
          </a:p>
          <a:p>
            <a:pPr marL="3101073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качеств.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3403" y="3849283"/>
            <a:ext cx="7305014" cy="1236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Наблюдая</a:t>
            </a:r>
            <a:r>
              <a:rPr sz="1600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6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анализируя сенсомоторную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игровую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деятельность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моей</a:t>
            </a:r>
            <a:r>
              <a:rPr sz="1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группы</a:t>
            </a:r>
          </a:p>
          <a:p>
            <a:pPr marL="278663" marR="0">
              <a:lnSpc>
                <a:spcPts val="1771"/>
              </a:lnSpc>
              <a:spcBef>
                <a:spcPts val="1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 процессе совместной образовательной деятельности, сделала вывод, что у</a:t>
            </a:r>
          </a:p>
          <a:p>
            <a:pPr marL="344716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многих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воспитанников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наблюдается недостаточность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освоения</a:t>
            </a:r>
            <a:r>
              <a:rPr sz="16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</a:p>
          <a:p>
            <a:pPr marL="38036" marR="0">
              <a:lnSpc>
                <a:spcPts val="1771"/>
              </a:lnSpc>
              <a:spcBef>
                <a:spcPts val="14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эталонов, сформированности познавательной мотивации, способов обследования</a:t>
            </a:r>
          </a:p>
          <a:p>
            <a:pPr marL="1551965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предметов,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</a:t>
            </a:r>
            <a:r>
              <a:rPr sz="16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способностей.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2994" y="5115422"/>
            <a:ext cx="7348905" cy="1237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решения</a:t>
            </a:r>
            <a:r>
              <a:rPr sz="16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этих</a:t>
            </a:r>
            <a:r>
              <a:rPr sz="1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проблем</a:t>
            </a:r>
            <a:r>
              <a:rPr sz="16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необходимы</a:t>
            </a:r>
            <a:r>
              <a:rPr sz="16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новые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эффективные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подходы,</a:t>
            </a:r>
            <a:r>
              <a:rPr sz="160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которые</a:t>
            </a:r>
            <a:r>
              <a:rPr sz="16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бы</a:t>
            </a:r>
          </a:p>
          <a:p>
            <a:pPr marL="661505" marR="0">
              <a:lnSpc>
                <a:spcPts val="1771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способствовали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развитию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 способностей</a:t>
            </a:r>
            <a:r>
              <a:rPr sz="16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дошкольников,</a:t>
            </a:r>
          </a:p>
          <a:p>
            <a:pPr marL="200291" marR="0">
              <a:lnSpc>
                <a:spcPts val="1771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соответствовали</a:t>
            </a:r>
            <a:r>
              <a:rPr sz="16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современным</a:t>
            </a:r>
            <a:r>
              <a:rPr sz="16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требованиям,</a:t>
            </a:r>
            <a:r>
              <a:rPr sz="1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представляли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собой</a:t>
            </a:r>
            <a:r>
              <a:rPr sz="16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комплексное</a:t>
            </a:r>
          </a:p>
          <a:p>
            <a:pPr marL="446252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решение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вопросов,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создавали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основу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формирования благоприятного</a:t>
            </a:r>
          </a:p>
          <a:p>
            <a:pPr marL="1976666" marR="0">
              <a:lnSpc>
                <a:spcPts val="1771"/>
              </a:lnSpc>
              <a:spcBef>
                <a:spcPts val="10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микроклимата</a:t>
            </a:r>
            <a:r>
              <a:rPr sz="16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6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детском</a:t>
            </a:r>
            <a:r>
              <a:rPr sz="160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коллективе.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6285" y="1253868"/>
            <a:ext cx="6045101" cy="324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3663" marR="0">
              <a:lnSpc>
                <a:spcPts val="797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СПАСИБО</a:t>
            </a:r>
          </a:p>
          <a:p>
            <a:pPr marL="2375166" marR="0">
              <a:lnSpc>
                <a:spcPts val="7973"/>
              </a:lnSpc>
              <a:spcBef>
                <a:spcPts val="616"/>
              </a:spcBef>
              <a:spcAft>
                <a:spcPts val="0"/>
              </a:spcAft>
            </a:pP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</a:p>
          <a:p>
            <a:pPr marL="0" marR="0">
              <a:lnSpc>
                <a:spcPts val="7973"/>
              </a:lnSpc>
              <a:spcBef>
                <a:spcPts val="631"/>
              </a:spcBef>
              <a:spcAft>
                <a:spcPts val="0"/>
              </a:spcAft>
            </a:pP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42460" y="1290763"/>
            <a:ext cx="81282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7904" y="1565058"/>
            <a:ext cx="6961937" cy="56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Создание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системы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 по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сенсорному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воспитанию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среднего</a:t>
            </a:r>
          </a:p>
          <a:p>
            <a:pPr marL="61565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посредством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дидактической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игры.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72432" y="2776880"/>
            <a:ext cx="95410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Задачи: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7690" y="3106419"/>
            <a:ext cx="6120270" cy="83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Создать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развивающую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предметно-пространственную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среду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</a:p>
          <a:p>
            <a:pPr marL="371741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группе,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способствующую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обогащению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 накоплению</a:t>
            </a:r>
          </a:p>
          <a:p>
            <a:pPr marL="1348778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опыта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07349" y="3982668"/>
            <a:ext cx="5880387" cy="56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Сформировать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сенсорные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эталоны,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обучая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способам</a:t>
            </a:r>
          </a:p>
          <a:p>
            <a:pPr marL="162775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обследования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73859" y="4585258"/>
            <a:ext cx="5546182" cy="565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познавательные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способности,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аналитическое</a:t>
            </a:r>
          </a:p>
          <a:p>
            <a:pPr marL="58916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5231" y="5189092"/>
            <a:ext cx="584472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Воспитывать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познавательный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интерес,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любознательность;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5153" y="5517997"/>
            <a:ext cx="6086141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Повышать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компетентность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родителей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3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</a:p>
          <a:p>
            <a:pPr marL="232473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 сенсорному воспитанию дошкольников посредством</a:t>
            </a:r>
          </a:p>
          <a:p>
            <a:pPr marL="1941309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дидактической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игры.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3179" y="1048038"/>
            <a:ext cx="4603244" cy="929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Формы</a:t>
            </a:r>
            <a:r>
              <a:rPr sz="2000" b="1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методы</a:t>
            </a:r>
            <a:r>
              <a:rPr sz="20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реализации</a:t>
            </a:r>
            <a:r>
              <a:rPr sz="20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  <a:p>
            <a:pPr marL="1717547" marR="0">
              <a:lnSpc>
                <a:spcPts val="2214"/>
              </a:lnSpc>
              <a:spcBef>
                <a:spcPts val="2585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Методы: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8410" y="2262971"/>
            <a:ext cx="549732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2000" spc="4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игровой,</a:t>
            </a:r>
            <a:r>
              <a:rPr sz="2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словесный, наглядный,</a:t>
            </a:r>
            <a:r>
              <a:rPr sz="20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практический.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8650" y="2876064"/>
            <a:ext cx="109474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Формы: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2750" y="3180838"/>
            <a:ext cx="6658058" cy="92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- совместная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предметная</a:t>
            </a:r>
            <a:r>
              <a:rPr sz="20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деятельность воспитателя</a:t>
            </a:r>
            <a:r>
              <a:rPr sz="2000" spc="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детей;</a:t>
            </a:r>
          </a:p>
          <a:p>
            <a:pPr marL="411479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игровые занятия, дидактические игры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,наблюдение,</a:t>
            </a:r>
          </a:p>
          <a:p>
            <a:pPr marL="2326208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рассматривание;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30679" y="4094197"/>
            <a:ext cx="592023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выполнение</a:t>
            </a:r>
            <a:r>
              <a:rPr sz="20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самостоятельных предметных действий.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6941" y="1342970"/>
            <a:ext cx="6809525" cy="927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058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Предполагаемый</a:t>
            </a:r>
            <a:r>
              <a:rPr sz="2000" b="1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результат:</a:t>
            </a:r>
          </a:p>
          <a:p>
            <a:pPr marL="0" marR="0">
              <a:lnSpc>
                <a:spcPts val="2214"/>
              </a:lnSpc>
              <a:spcBef>
                <a:spcPts val="18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Овладение детьми сенсорными эталонами и развитие мелкой</a:t>
            </a:r>
          </a:p>
          <a:p>
            <a:pPr marL="2772854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8996" y="2256329"/>
            <a:ext cx="6844832" cy="244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Родители</a:t>
            </a:r>
            <a:r>
              <a:rPr sz="20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расширяют</a:t>
            </a:r>
            <a:r>
              <a:rPr sz="2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возможности</a:t>
            </a:r>
            <a:r>
              <a:rPr sz="2000" spc="-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сотрудничества</a:t>
            </a:r>
            <a:r>
              <a:rPr sz="20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со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своими</a:t>
            </a:r>
          </a:p>
          <a:p>
            <a:pPr marL="40868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детьми,</a:t>
            </a:r>
            <a:r>
              <a:rPr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подготавливают</a:t>
            </a:r>
            <a:r>
              <a:rPr sz="20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материал</a:t>
            </a:r>
            <a:r>
              <a:rPr sz="20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обучения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своих</a:t>
            </a:r>
            <a:r>
              <a:rPr sz="2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</a:p>
          <a:p>
            <a:pPr marL="210667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Педагоги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продолжают</a:t>
            </a:r>
            <a:r>
              <a:rPr sz="20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освоение</a:t>
            </a:r>
            <a:r>
              <a:rPr sz="2000" spc="-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метода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проектирования</a:t>
            </a:r>
            <a:r>
              <a:rPr sz="2000" spc="-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  <a:p>
            <a:pPr marL="34784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метод организации насыщенной детской деятельности,</a:t>
            </a:r>
          </a:p>
          <a:p>
            <a:pPr marL="342569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который дает возможность расширять образовательное</a:t>
            </a:r>
          </a:p>
          <a:p>
            <a:pPr marL="399745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пространство, придать ему новые формы, эффективно</a:t>
            </a:r>
          </a:p>
          <a:p>
            <a:pPr marL="610742" marR="0">
              <a:lnSpc>
                <a:spcPts val="2214"/>
              </a:lnSpc>
              <a:spcBef>
                <a:spcPts val="12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20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творческое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познавательное</a:t>
            </a:r>
            <a:r>
              <a:rPr sz="20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</a:t>
            </a:r>
          </a:p>
          <a:p>
            <a:pPr marL="2521927" marR="0">
              <a:lnSpc>
                <a:spcPts val="2214"/>
              </a:lnSpc>
              <a:spcBef>
                <a:spcPts val="26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2244" y="229492"/>
            <a:ext cx="401096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Этапы</a:t>
            </a:r>
            <a:r>
              <a:rPr sz="24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реализации</a:t>
            </a:r>
            <a:r>
              <a:rPr sz="2400" b="1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1890" y="833907"/>
            <a:ext cx="297240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8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</a:t>
            </a:r>
            <a:r>
              <a:rPr sz="18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-подготовительный.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6515" y="1108201"/>
            <a:ext cx="7089140" cy="2210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288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1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первом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подготовительном</a:t>
            </a:r>
            <a:r>
              <a:rPr sz="1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этапе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18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подобрана</a:t>
            </a:r>
            <a:r>
              <a:rPr sz="18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изучена</a:t>
            </a:r>
          </a:p>
          <a:p>
            <a:pPr marL="8788" marR="0">
              <a:lnSpc>
                <a:spcPts val="1993"/>
              </a:lnSpc>
              <a:spcBef>
                <a:spcPts val="17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методическая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справочная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литература</a:t>
            </a:r>
            <a:r>
              <a:rPr sz="18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сенсорному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развитию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</a:p>
          <a:p>
            <a:pPr marL="1995728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Проведена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диагностика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</a:p>
          <a:p>
            <a:pPr marL="34941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конце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данного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этапа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разработан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план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детьми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52514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родителями,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так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же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создана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предметно-развивающая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среда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группе.</a:t>
            </a:r>
          </a:p>
          <a:p>
            <a:pPr marL="36769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создании</a:t>
            </a:r>
            <a:r>
              <a:rPr sz="18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предметно-развивающей</a:t>
            </a:r>
            <a:r>
              <a:rPr sz="18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среды</a:t>
            </a:r>
            <a:r>
              <a:rPr sz="18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будут</a:t>
            </a:r>
            <a:r>
              <a:rPr sz="1800" spc="-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соблюдены</a:t>
            </a:r>
          </a:p>
          <a:p>
            <a:pPr marL="88264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санитарно-гигиенические, педагогические, эстетические требования: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достаточная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освещённость,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целесообразность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размещения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материала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2988" y="3302583"/>
            <a:ext cx="6026276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доступность,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соответствие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возрастным</a:t>
            </a:r>
            <a:r>
              <a:rPr sz="18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особенностям детей,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5399" y="3548887"/>
            <a:ext cx="5746004" cy="106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0546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эстетичность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1863991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8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</a:t>
            </a:r>
            <a:r>
              <a:rPr sz="18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–основной.</a:t>
            </a:r>
          </a:p>
          <a:p>
            <a:pPr marL="0" marR="0">
              <a:lnSpc>
                <a:spcPts val="1993"/>
              </a:lnSpc>
              <a:spcBef>
                <a:spcPts val="19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1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втором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основном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этапе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проекта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осуществляться</a:t>
            </a:r>
          </a:p>
          <a:p>
            <a:pPr marL="254761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деятельность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 реализации плана работы с</a:t>
            </a:r>
            <a:r>
              <a:rPr sz="18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детьми.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60966" y="4633315"/>
            <a:ext cx="280758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</a:t>
            </a:r>
            <a:r>
              <a:rPr sz="1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–заключительный.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48435" y="4907609"/>
            <a:ext cx="6172780" cy="826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 третьем заключительном этапе будет проведена работа с</a:t>
            </a:r>
          </a:p>
          <a:p>
            <a:pPr marL="0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родителями.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Подведены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итоги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реализации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проекта,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выявлены</a:t>
            </a:r>
          </a:p>
          <a:p>
            <a:pPr marL="0" marR="0">
              <a:lnSpc>
                <a:spcPts val="2010"/>
              </a:lnSpc>
              <a:spcBef>
                <a:spcPts val="9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достижения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 недостатки,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определены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перспективы</a:t>
            </a: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14120" y="2113813"/>
            <a:ext cx="3001009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4600" y="1900453"/>
            <a:ext cx="2857499" cy="420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2355" y="2113813"/>
            <a:ext cx="2715894" cy="400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43885" y="1172984"/>
            <a:ext cx="29851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01820" y="1172984"/>
            <a:ext cx="280328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Этап</a:t>
            </a:r>
            <a:r>
              <a:rPr sz="18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b="1" spc="-7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подготовительный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1648</Words>
  <Application>Microsoft Office PowerPoint</Application>
  <PresentationFormat>Экран (4:3)</PresentationFormat>
  <Paragraphs>244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Liberation Sans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root</dc:creator>
  <cp:lastModifiedBy>Future</cp:lastModifiedBy>
  <cp:revision>6</cp:revision>
  <dcterms:modified xsi:type="dcterms:W3CDTF">2026-03-27T16:43:37Z</dcterms:modified>
</cp:coreProperties>
</file>