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88" r:id="rId10"/>
    <p:sldId id="264" r:id="rId11"/>
    <p:sldId id="266" r:id="rId12"/>
    <p:sldId id="267" r:id="rId13"/>
    <p:sldId id="269" r:id="rId14"/>
    <p:sldId id="273" r:id="rId15"/>
    <p:sldId id="274" r:id="rId16"/>
    <p:sldId id="276" r:id="rId17"/>
    <p:sldId id="265" r:id="rId18"/>
    <p:sldId id="277" r:id="rId19"/>
    <p:sldId id="278" r:id="rId20"/>
    <p:sldId id="279" r:id="rId21"/>
    <p:sldId id="280" r:id="rId22"/>
    <p:sldId id="282" r:id="rId23"/>
    <p:sldId id="283" r:id="rId24"/>
    <p:sldId id="285" r:id="rId25"/>
    <p:sldId id="290" r:id="rId26"/>
    <p:sldId id="286" r:id="rId27"/>
    <p:sldId id="291" r:id="rId28"/>
    <p:sldId id="293" r:id="rId29"/>
    <p:sldId id="295" r:id="rId30"/>
    <p:sldId id="296" r:id="rId31"/>
    <p:sldId id="298" r:id="rId32"/>
    <p:sldId id="299" r:id="rId33"/>
    <p:sldId id="29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BF9327-4D32-475F-9E36-30BF11D3A93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87"/>
            <p14:sldId id="288"/>
            <p14:sldId id="264"/>
            <p14:sldId id="266"/>
            <p14:sldId id="267"/>
            <p14:sldId id="269"/>
            <p14:sldId id="273"/>
            <p14:sldId id="274"/>
            <p14:sldId id="276"/>
            <p14:sldId id="265"/>
            <p14:sldId id="277"/>
            <p14:sldId id="278"/>
            <p14:sldId id="279"/>
            <p14:sldId id="280"/>
            <p14:sldId id="282"/>
            <p14:sldId id="283"/>
            <p14:sldId id="285"/>
            <p14:sldId id="290"/>
            <p14:sldId id="286"/>
            <p14:sldId id="291"/>
            <p14:sldId id="293"/>
            <p14:sldId id="295"/>
            <p14:sldId id="296"/>
            <p14:sldId id="298"/>
            <p14:sldId id="299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1B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6" autoAdjust="0"/>
    <p:restoredTop sz="94655" autoAdjust="0"/>
  </p:normalViewPr>
  <p:slideViewPr>
    <p:cSldViewPr snapToGrid="0">
      <p:cViewPr varScale="1">
        <p:scale>
          <a:sx n="65" d="100"/>
          <a:sy n="65" d="100"/>
        </p:scale>
        <p:origin x="89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83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E84DE-59B0-4F09-9325-6081F5F726BD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CE4C2-0CAD-4521-8C21-973BD998C4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9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CE4C2-0CAD-4521-8C21-973BD998C41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16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CE4C2-0CAD-4521-8C21-973BD998C41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47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CE4C2-0CAD-4521-8C21-973BD998C41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56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CE4C2-0CAD-4521-8C21-973BD998C41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40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6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90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1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66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82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65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61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1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61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83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AD1FC7E-9EE2-49ED-A4AD-9DCC6244FF78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1ED132-C52D-4F76-9512-3FCF368DB96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83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3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ova.netboard.me/c8uiv3r4mpzmzxf/?link=axp2Kqro-ds3GOQPM-xErxoE5S" TargetMode="External"/><Relationship Id="rId2" Type="http://schemas.openxmlformats.org/officeDocument/2006/relationships/hyperlink" Target="https://markova.netboard.me/p41jky497o20odg/?link=3BSuVKO2-U52Fsm0D-dSQSVaid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markova.netboard.me/ricxn19yeszin2w/?link=1Ae7NHYt-P6Lmg57N-FPJm2Opw" TargetMode="External"/><Relationship Id="rId4" Type="http://schemas.openxmlformats.org/officeDocument/2006/relationships/hyperlink" Target="http://frutonyanya.r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C4137-D3FE-43E0-8876-902814FFD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906" y="1474838"/>
            <a:ext cx="11687909" cy="4574269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br>
              <a:rPr lang="ru-RU" b="1" dirty="0">
                <a:highlight>
                  <a:srgbClr val="FFFFFF"/>
                </a:highlight>
              </a:rPr>
            </a:br>
            <a:r>
              <a:rPr lang="ru-RU" b="1" dirty="0">
                <a:highlight>
                  <a:srgbClr val="FFFFFF"/>
                </a:highlight>
              </a:rPr>
              <a:t>Проект </a:t>
            </a:r>
            <a:br>
              <a:rPr lang="ru-RU" b="1" dirty="0">
                <a:highlight>
                  <a:srgbClr val="FFFFFF"/>
                </a:highlight>
              </a:rPr>
            </a:br>
            <a:r>
              <a:rPr lang="ru-RU" b="1" dirty="0">
                <a:highlight>
                  <a:srgbClr val="FFFFFF"/>
                </a:highlight>
              </a:rPr>
              <a:t>«</a:t>
            </a:r>
            <a:r>
              <a:rPr lang="ru-RU" b="1" dirty="0">
                <a:solidFill>
                  <a:schemeClr val="tx1"/>
                </a:solidFill>
                <a:highlight>
                  <a:srgbClr val="FFFFFF"/>
                </a:highlight>
              </a:rPr>
              <a:t>волшебные крышечки</a:t>
            </a:r>
            <a:r>
              <a:rPr lang="ru-RU" b="1" dirty="0">
                <a:highlight>
                  <a:srgbClr val="FFFFFF"/>
                </a:highlight>
              </a:rPr>
              <a:t>»</a:t>
            </a:r>
            <a:br>
              <a:rPr lang="ru-RU" b="1" dirty="0">
                <a:highlight>
                  <a:srgbClr val="FFFFFF"/>
                </a:highlight>
              </a:rPr>
            </a:br>
            <a:br>
              <a:rPr lang="ru-RU" b="1" dirty="0">
                <a:highlight>
                  <a:srgbClr val="FFFFFF"/>
                </a:highlight>
              </a:rPr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r>
              <a:rPr lang="ru-RU" b="1" dirty="0"/>
              <a:t>                                       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Подготовила: учитель-дефектолог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Дорошина Оксана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Рауфовна</a:t>
            </a:r>
            <a:br>
              <a:rPr lang="ru-RU" sz="1800" b="1" dirty="0"/>
            </a:br>
            <a:br>
              <a:rPr lang="ru-RU" b="1" dirty="0"/>
            </a:br>
            <a:endParaRPr lang="ru-RU" b="1" dirty="0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338127" y="-340785"/>
            <a:ext cx="951574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effectLst/>
              <a:latin typeface="Georgia" pitchFamily="18" charset="0"/>
              <a:ea typeface="Times New Roman" pitchFamily="18" charset="0"/>
              <a:cs typeface="Microsoft Sans Serif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atin typeface="Georgia" pitchFamily="18" charset="0"/>
              <a:ea typeface="Times New Roman" pitchFamily="18" charset="0"/>
              <a:cs typeface="Microsoft Sans Serif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highlight>
                  <a:srgbClr val="FFFFFF"/>
                </a:highlight>
                <a:latin typeface="Georgia" pitchFamily="18" charset="0"/>
                <a:ea typeface="Times New Roman" pitchFamily="18" charset="0"/>
                <a:cs typeface="Microsoft Sans Serif" pitchFamily="34" charset="0"/>
              </a:rPr>
              <a:t>Муниципальное дошкольное образовательное автономное учреждение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highlight>
                  <a:srgbClr val="FFFFFF"/>
                </a:highlight>
                <a:latin typeface="Georgia" pitchFamily="18" charset="0"/>
                <a:ea typeface="Times New Roman" pitchFamily="18" charset="0"/>
                <a:cs typeface="Microsoft Sans Serif" pitchFamily="34" charset="0"/>
              </a:rPr>
              <a:t> «Детский сад № 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highlight>
                  <a:srgbClr val="FFFFFF"/>
                </a:highligh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106 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highlight>
                  <a:srgbClr val="FFFFFF"/>
                </a:highlight>
                <a:latin typeface="Georgia" pitchFamily="18" charset="0"/>
                <a:ea typeface="Times New Roman" pitchFamily="18" charset="0"/>
                <a:cs typeface="Microsoft Sans Serif" pitchFamily="34" charset="0"/>
              </a:rPr>
              <a:t>«Анютины глазки» комбинированного вида» г. Орска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highlight>
                <a:srgbClr val="FFFFFF"/>
              </a:highligh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D5A722-948C-1B5E-E6CB-6EEC3664A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2000"/>
            <a:ext cx="3657600" cy="2286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73086C-D740-3060-16C7-13867AA14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1" y="4572000"/>
            <a:ext cx="277269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05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7055-A641-455C-8BB3-2C5FE898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296" y="113268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Сортировка крышек </a:t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по цвету на столе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29B9EA1-DF9C-4BF6-9D3E-A48A8D2F14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26"/>
          <a:stretch>
            <a:fillRect/>
          </a:stretch>
        </p:blipFill>
        <p:spPr>
          <a:xfrm>
            <a:off x="2754983" y="1344011"/>
            <a:ext cx="3704432" cy="250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DE34DD-43A8-4F5D-9BDC-13B3C9BCCF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87"/>
          <a:stretch>
            <a:fillRect/>
          </a:stretch>
        </p:blipFill>
        <p:spPr>
          <a:xfrm>
            <a:off x="9374572" y="449946"/>
            <a:ext cx="2255395" cy="2770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56F6F1-B877-421B-89A0-D010D0CB6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018" y="3638022"/>
            <a:ext cx="3428949" cy="2990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258CA5-8C4A-4F6F-984F-8E49DBD13D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59" y="4152850"/>
            <a:ext cx="3027580" cy="2335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1F4834-2E2C-A61B-5C54-D4170C1BC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82" y="934888"/>
            <a:ext cx="2219879" cy="29598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F2CC8D-2FA1-37C0-94A3-0DCAF12C3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817" y="4012704"/>
            <a:ext cx="3878826" cy="26153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0F54AF-0423-61A0-DF34-59EB79BE9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785" y="1321888"/>
            <a:ext cx="2315345" cy="27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4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4E1141-C8F2-4667-B4AA-A9609A626E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42"/>
          <a:stretch/>
        </p:blipFill>
        <p:spPr>
          <a:xfrm>
            <a:off x="374630" y="3608439"/>
            <a:ext cx="4705368" cy="2909592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F2CA76-0F81-44C4-A899-61C1FF4DCE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92"/>
          <a:stretch>
            <a:fillRect/>
          </a:stretch>
        </p:blipFill>
        <p:spPr>
          <a:xfrm>
            <a:off x="432617" y="122903"/>
            <a:ext cx="4647381" cy="319472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4C8901-4C77-400A-A80F-147BC91FA4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77805" y="-2378383"/>
            <a:ext cx="1706872" cy="646363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39771C-7661-2619-6A13-E6185E514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574" y="1873044"/>
            <a:ext cx="6027174" cy="45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9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09E10-A52A-4F7C-B533-5610B8E2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«Сухой бассейн»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6B761-2E6B-435A-BDF8-F79E9C318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418" y="953728"/>
            <a:ext cx="6638347" cy="5874775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60000"/>
              </a:lnSpc>
            </a:pPr>
            <a:r>
              <a:rPr lang="ru-RU" sz="5300" b="1" dirty="0"/>
              <a:t>«Сухой бассейн» </a:t>
            </a:r>
            <a:r>
              <a:rPr lang="ru-RU" sz="5300" dirty="0"/>
              <a:t>- набор крышек, собранных в пластмассовом тазике или коробке (любой ёмкости). Можно предложить ребёнку в любое время, когда у него плохое настроение, или наоборот, он слишком возбуждён. Главная ценность этого пособия в том, что ребёнок не будет бояться что-то сломать или потерять.</a:t>
            </a:r>
          </a:p>
          <a:p>
            <a:pPr algn="just">
              <a:lnSpc>
                <a:spcPct val="160000"/>
              </a:lnSpc>
            </a:pPr>
            <a:r>
              <a:rPr lang="ru-RU" sz="5300" b="1" i="1" u="sng" dirty="0"/>
              <a:t>Цель игры</a:t>
            </a:r>
            <a:r>
              <a:rPr lang="ru-RU" sz="5300" b="1" i="1" dirty="0"/>
              <a:t>: </a:t>
            </a:r>
            <a:r>
              <a:rPr lang="ru-RU" sz="5300" dirty="0"/>
              <a:t>снятие напряжения, усталости; расслабление мышц спины, плечевого пояса.   Развитие   восприятия, внимания, памяти, мышления, воображения, творческих способностей, мелкой моторики рук.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B9BC3C-D555-4A7D-9372-9BD6FCCE1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474" y="953727"/>
            <a:ext cx="4406081" cy="587477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49809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CA7BB-4F16-46EE-BA38-81EEE009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9720072" cy="125852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«Купание» рук в «сухом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бассейне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- погружение в крышки кистей рук, рук по локоть, по плечи, шуршание крышками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799E77-2B77-4FB7-A069-DD53FA0D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89"/>
          <a:stretch/>
        </p:blipFill>
        <p:spPr>
          <a:xfrm>
            <a:off x="6563682" y="1229030"/>
            <a:ext cx="5628318" cy="48552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855849-59C4-4326-BEE1-E68BF187D9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454"/>
          <a:stretch/>
        </p:blipFill>
        <p:spPr>
          <a:xfrm>
            <a:off x="-1" y="1229030"/>
            <a:ext cx="6508373" cy="48786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75236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09E10-A52A-4F7C-B533-5610B8E2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Игра «составь картинку»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6B761-2E6B-435A-BDF8-F79E9C318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103" y="1032389"/>
            <a:ext cx="5586839" cy="5584532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ЦЕЛЬ:</a:t>
            </a:r>
            <a:r>
              <a:rPr lang="ru-R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Научить детей быстро ориентироваться; делить изображение предмета на составные части и воссоздать сложную форму из частей, развивать внимание, зрительное восприятие, воспитывать усидчивость.</a:t>
            </a:r>
            <a:endParaRPr lang="ru-RU" sz="24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ХОД ИГРЫ:</a:t>
            </a:r>
            <a:endParaRPr lang="ru-RU" sz="24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Детям раздаются наборы крышек, и предлагается собрать изображение.</a:t>
            </a:r>
            <a:endParaRPr lang="ru-RU" sz="24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C80994-D3C3-4AD1-9AA0-7FDDD5027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4974" y="785446"/>
            <a:ext cx="3041768" cy="28458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43" name="Picture 3" descr="C:\Users\Future\Desktop\Волшебные крышки\de09745ef24d13e37901eb1c022c848fe3e07a4c.jpg"/>
          <p:cNvPicPr>
            <a:picLocks noChangeAspect="1" noChangeArrowheads="1"/>
          </p:cNvPicPr>
          <p:nvPr/>
        </p:nvPicPr>
        <p:blipFill>
          <a:blip r:embed="rId3" cstate="print"/>
          <a:srcRect l="12986" r="11345"/>
          <a:stretch>
            <a:fillRect/>
          </a:stretch>
        </p:blipFill>
        <p:spPr bwMode="auto">
          <a:xfrm>
            <a:off x="7256585" y="3485807"/>
            <a:ext cx="3352800" cy="3209902"/>
          </a:xfrm>
          <a:prstGeom prst="rect">
            <a:avLst/>
          </a:prstGeom>
          <a:noFill/>
        </p:spPr>
      </p:pic>
      <p:pic>
        <p:nvPicPr>
          <p:cNvPr id="10244" name="Picture 4" descr="C:\Users\Future\Desktop\Волшебные крышки\a10cb64229f9c17017c56092206fab99068b5024.jpg"/>
          <p:cNvPicPr>
            <a:picLocks noChangeAspect="1" noChangeArrowheads="1"/>
          </p:cNvPicPr>
          <p:nvPr/>
        </p:nvPicPr>
        <p:blipFill>
          <a:blip r:embed="rId4" cstate="print"/>
          <a:srcRect l="21695" t="10216" r="8714"/>
          <a:stretch>
            <a:fillRect/>
          </a:stretch>
        </p:blipFill>
        <p:spPr bwMode="auto">
          <a:xfrm>
            <a:off x="6494584" y="1195754"/>
            <a:ext cx="2465487" cy="2385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787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alphaModFix amt="2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4EF90B-268B-424E-82B2-B9CCBD09B5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79"/>
          <a:stretch>
            <a:fillRect/>
          </a:stretch>
        </p:blipFill>
        <p:spPr>
          <a:xfrm>
            <a:off x="6332587" y="69646"/>
            <a:ext cx="5039031" cy="601463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C53CC3-DEBC-4750-9B71-45152CD4FE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11"/>
          <a:stretch>
            <a:fillRect/>
          </a:stretch>
        </p:blipFill>
        <p:spPr>
          <a:xfrm>
            <a:off x="820383" y="69645"/>
            <a:ext cx="5039031" cy="6167032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393593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09E10-A52A-4F7C-B533-5610B8E2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«строительство и конструирование»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6B761-2E6B-435A-BDF8-F79E9C318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103" y="1032389"/>
            <a:ext cx="6459794" cy="5584532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27000"/>
          </a:effectLst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ЦЕЛЬ:</a:t>
            </a:r>
            <a:r>
              <a:rPr lang="ru-R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100" dirty="0">
                <a:solidFill>
                  <a:srgbClr val="111111"/>
                </a:solidFill>
                <a:latin typeface="Arial" panose="020B0604020202020204" pitchFamily="34" charset="0"/>
              </a:rPr>
              <a:t>Развитие  мышления, воображения, творческих способностей, мелкой моторики рук; развитие у ребёнка образного и наглядно-схематического мышления, формирование представления о целостности образа предмета.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ХОД ИГРЫ:</a:t>
            </a:r>
            <a:endParaRPr lang="ru-RU" sz="24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100" dirty="0">
                <a:solidFill>
                  <a:srgbClr val="111111"/>
                </a:solidFill>
                <a:latin typeface="Arial" panose="020B0604020202020204" pitchFamily="34" charset="0"/>
              </a:rPr>
              <a:t>Детям раздаются </a:t>
            </a:r>
            <a:r>
              <a:rPr lang="ru-RU" sz="2100" dirty="0" err="1">
                <a:solidFill>
                  <a:srgbClr val="111111"/>
                </a:solidFill>
                <a:latin typeface="Arial" panose="020B0604020202020204" pitchFamily="34" charset="0"/>
              </a:rPr>
              <a:t>фрутокрышки</a:t>
            </a:r>
            <a:r>
              <a:rPr lang="ru-RU" sz="2100" dirty="0">
                <a:solidFill>
                  <a:srgbClr val="111111"/>
                </a:solidFill>
                <a:latin typeface="Arial" panose="020B0604020202020204" pitchFamily="34" charset="0"/>
              </a:rPr>
              <a:t> (от детских пюре). На крышках есть насечки, с помощью которых их можно соединять друг с другом, и предлагается что-нибудь сконструировать.</a:t>
            </a:r>
          </a:p>
        </p:txBody>
      </p:sp>
      <p:pic>
        <p:nvPicPr>
          <p:cNvPr id="11267" name="Picture 3" descr="C:\Users\Future\Desktop\Фото гр 9\0-02-05-ae1ea63de7df8b1fb03e888a39017db2ea802cc567fe5fe22e62f36dbf15fdac_324b08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1101970"/>
            <a:ext cx="3763108" cy="5424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7273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uture\Desktop\Волшебные крышки\dwaefVgZ4PAojltai6I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12721" y="977462"/>
            <a:ext cx="2401694" cy="1366564"/>
          </a:xfrm>
          <a:prstGeom prst="rect">
            <a:avLst/>
          </a:prstGeom>
          <a:noFill/>
        </p:spPr>
      </p:pic>
      <p:pic>
        <p:nvPicPr>
          <p:cNvPr id="1027" name="Picture 3" descr="C:\Users\Future\Desktop\Волшебные крышки\ad327038829167a75f41945b67e92f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8809" y="851338"/>
            <a:ext cx="3358359" cy="2520950"/>
          </a:xfrm>
          <a:prstGeom prst="rect">
            <a:avLst/>
          </a:prstGeom>
          <a:noFill/>
        </p:spPr>
      </p:pic>
      <p:pic>
        <p:nvPicPr>
          <p:cNvPr id="1028" name="Picture 4" descr="C:\Users\Future\Desktop\Волшебные крышки\qs1o2DNaYT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7507671" y="3519589"/>
            <a:ext cx="3780440" cy="2522380"/>
          </a:xfrm>
          <a:prstGeom prst="rect">
            <a:avLst/>
          </a:prstGeom>
          <a:noFill/>
        </p:spPr>
      </p:pic>
      <p:pic>
        <p:nvPicPr>
          <p:cNvPr id="1029" name="Picture 5" descr="C:\Users\Future\Desktop\Волшебные крышки\a10cb64229f9c17017c56092206fab99068b5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034" y="3121572"/>
            <a:ext cx="4165600" cy="3124200"/>
          </a:xfrm>
          <a:prstGeom prst="rect">
            <a:avLst/>
          </a:prstGeom>
          <a:noFill/>
        </p:spPr>
      </p:pic>
      <p:pic>
        <p:nvPicPr>
          <p:cNvPr id="1030" name="Picture 6" descr="C:\Users\Future\Desktop\Волшебные крышки\de09745ef24d13e37901eb1c022c848fe3e07a4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3934" y="840139"/>
            <a:ext cx="3393363" cy="2458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3599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2EC05E-2C1C-4DF5-A69C-DE83F4799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913" y="207486"/>
            <a:ext cx="3333135" cy="626314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387B3-1FEB-4CA8-A9C3-2CE9293588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554" y="371610"/>
            <a:ext cx="4151617" cy="624758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12864" b="30142"/>
          <a:stretch>
            <a:fillRect/>
          </a:stretch>
        </p:blipFill>
        <p:spPr bwMode="auto">
          <a:xfrm>
            <a:off x="4325815" y="515815"/>
            <a:ext cx="4091309" cy="581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3118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5EEA63-7234-489F-9823-62EB301B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08" y="307258"/>
            <a:ext cx="3961479" cy="62434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6A35A4-D07B-4DD1-9956-661061F74B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745" y="283811"/>
            <a:ext cx="4011465" cy="62434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2362F1-C0DA-41D3-A738-254753E37C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467" y="307258"/>
            <a:ext cx="2684206" cy="62434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C:\Users\Future\Desktop\Фото гр 9\0-02-05-dbb31914ed2c34488d6bf8a948c99a22ef2af581b5f70ed4bbb347dd7c7cbead_37d8c41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4233" y="480646"/>
            <a:ext cx="3253605" cy="6013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478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3B365-3716-4743-90CE-5B67D964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57" y="543829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Проект «волшебные крышечки»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3BD896-8BD2-4BBB-8683-4A5433F3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143" y="1684421"/>
            <a:ext cx="10703293" cy="4860758"/>
          </a:xfrm>
        </p:spPr>
        <p:txBody>
          <a:bodyPr>
            <a:normAutofit fontScale="62500" lnSpcReduction="20000"/>
          </a:bodyPr>
          <a:lstStyle/>
          <a:p>
            <a:endParaRPr lang="ru-RU" sz="3400" b="1" u="sng" dirty="0"/>
          </a:p>
          <a:p>
            <a:pPr marL="0" indent="0" algn="ctr">
              <a:buNone/>
            </a:pPr>
            <a:r>
              <a:rPr lang="ru-RU" sz="3400" b="1" u="sng" dirty="0"/>
              <a:t>    </a:t>
            </a:r>
            <a:r>
              <a:rPr lang="ru-RU" sz="3800" b="1" u="sng" dirty="0" err="1"/>
              <a:t>Фрутокрышки</a:t>
            </a:r>
            <a:r>
              <a:rPr lang="ru-RU" sz="3800" b="1" u="sng" dirty="0"/>
              <a:t> - это очень полезный и интересный материал для развития детей, начиная с того момента, как они начинают держать в руках предметы и до школьного возраста.</a:t>
            </a:r>
          </a:p>
          <a:p>
            <a:r>
              <a:rPr lang="ru-RU" sz="3400" b="1" u="sng" dirty="0"/>
              <a:t>Тип проекта:</a:t>
            </a:r>
            <a:r>
              <a:rPr lang="ru-RU" sz="3400" b="1" dirty="0"/>
              <a:t> </a:t>
            </a:r>
            <a:r>
              <a:rPr lang="ru-RU" sz="2900" dirty="0"/>
              <a:t>экологический, коллективный, творческий, исследовательско–игровой.</a:t>
            </a:r>
            <a:endParaRPr lang="ru-RU" sz="3400" b="1" u="sng" dirty="0"/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400" b="1" u="sng" dirty="0"/>
              <a:t>Актуальность:</a:t>
            </a:r>
            <a:r>
              <a:rPr lang="ru-RU" sz="2900" b="1" u="sng" dirty="0"/>
              <a:t> </a:t>
            </a:r>
            <a:endParaRPr lang="ru-RU" sz="2900" b="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9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ru-RU" sz="2900" b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Сейчас стало модным говорить об экологии, о новых способах использования мусора для всеобщего блага. Каждый день мы выбрасываем пластиковые бутылки, одноразовую посуду, упаковки от продуктов, трубочки, старые фломастеры, пробки и т.д. И вряд ли задумываемся о том, что многое из этого мусора может стать основой для оригинальной детской поделки или увлекательной игрушки.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9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ru-RU" sz="2900" b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Созданные из бросового материала игры и пособия могут служить как для развития творческих способностей детей, так и для развития познавательной активности дошкольников.</a:t>
            </a:r>
            <a:endParaRPr lang="ru-RU" sz="29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sz="2400" b="1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6EAF15A-3D12-4CE5-ACA2-43179E2E691C}"/>
              </a:ext>
            </a:extLst>
          </p:cNvPr>
          <p:cNvGrpSpPr/>
          <p:nvPr/>
        </p:nvGrpSpPr>
        <p:grpSpPr>
          <a:xfrm>
            <a:off x="-52807" y="111067"/>
            <a:ext cx="12244807" cy="966961"/>
            <a:chOff x="-52807" y="111067"/>
            <a:chExt cx="12244807" cy="96696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7824C5E-C1CB-4768-B072-04EB0AEF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1231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959B5E9-829B-4535-8273-C0286574A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28009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9748C54-4184-4399-B7BE-86F6FA1D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743703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77B91AB-694E-4FDC-BB42-961F960B8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10480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6D83F38-7B63-4B67-BB42-E0BB159EB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259917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3548278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DD9EFB-795F-41DB-9D6B-EAFFA1CAAF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588" y="0"/>
            <a:ext cx="3904929" cy="25946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3C3A9-41C3-4D5C-A572-C235260D4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123" y="2344603"/>
            <a:ext cx="4325292" cy="43655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AE3D00-7C0B-44EF-ACB5-7D17D0CE3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73707" cy="374608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DA5AC0-D527-4262-A9E8-129E90B6BB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7431"/>
            <a:ext cx="4149215" cy="31119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2" descr="C:\Users\Future\Desktop\Фото гр 9\0-02-05-50ba9670f5fc64df849bf4bcebefddafb32be33e068267166a5ace1e7910f910_cd023fdb.jpg"/>
          <p:cNvPicPr>
            <a:picLocks noChangeAspect="1" noChangeArrowheads="1"/>
          </p:cNvPicPr>
          <p:nvPr/>
        </p:nvPicPr>
        <p:blipFill>
          <a:blip r:embed="rId7" cstate="print"/>
          <a:srcRect l="17711" r="8166" b="30792"/>
          <a:stretch>
            <a:fillRect/>
          </a:stretch>
        </p:blipFill>
        <p:spPr bwMode="auto">
          <a:xfrm>
            <a:off x="4279656" y="257908"/>
            <a:ext cx="3633421" cy="6013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89191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BA68BA-D48F-4360-8F0C-CB38875D3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6202" y="1876856"/>
            <a:ext cx="3634154" cy="340908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2290" name="Picture 2" descr="C:\Users\Future\Desktop\Фото гр 9\0-02-05-df4c6c35c6e789e1b39d42a77c2bd04cb9256bbed6d7f42230488bb1e2c79754_8ebebdd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450" y="630850"/>
            <a:ext cx="3342054" cy="5924550"/>
          </a:xfrm>
          <a:prstGeom prst="rect">
            <a:avLst/>
          </a:prstGeom>
          <a:noFill/>
        </p:spPr>
      </p:pic>
      <p:pic>
        <p:nvPicPr>
          <p:cNvPr id="12291" name="Picture 3" descr="C:\Users\Future\Desktop\Фото гр 9\0-02-05-cf6a4209fccde86e4a357d84f82ab276f7347da7b5eb6bf8ad862cfc44bdaa03_8772839f.jpg"/>
          <p:cNvPicPr>
            <a:picLocks noChangeAspect="1" noChangeArrowheads="1"/>
          </p:cNvPicPr>
          <p:nvPr/>
        </p:nvPicPr>
        <p:blipFill>
          <a:blip r:embed="rId5" cstate="print"/>
          <a:srcRect b="30200"/>
          <a:stretch>
            <a:fillRect/>
          </a:stretch>
        </p:blipFill>
        <p:spPr bwMode="auto">
          <a:xfrm>
            <a:off x="527538" y="586154"/>
            <a:ext cx="4116484" cy="5990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66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09E10-A52A-4F7C-B533-5610B8E2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9720072" cy="1499616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«юный рыболов»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6B761-2E6B-435A-BDF8-F79E9C318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0450" y="1380891"/>
            <a:ext cx="4531100" cy="4096217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27000"/>
          </a:effectLst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ЦЕЛЬ:</a:t>
            </a:r>
            <a:r>
              <a:rPr lang="ru-R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</a:rPr>
              <a:t>Развитие мелкой моторики рук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ХОД ИГРЫ:</a:t>
            </a:r>
            <a:endParaRPr lang="ru-RU" sz="24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Из емкости с водой вылавливать крышки ложкой или удочкой.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D06116-AC09-4B9B-B705-FDBB67BFF3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02"/>
          <a:stretch>
            <a:fillRect/>
          </a:stretch>
        </p:blipFill>
        <p:spPr>
          <a:xfrm>
            <a:off x="98320" y="1124712"/>
            <a:ext cx="3786650" cy="461959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1ECA6C-C5E5-4F6B-923F-37C7272783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64"/>
          <a:stretch>
            <a:fillRect/>
          </a:stretch>
        </p:blipFill>
        <p:spPr>
          <a:xfrm>
            <a:off x="8375513" y="1124712"/>
            <a:ext cx="3628492" cy="44671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65660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2A7B03-CAB3-40A4-9D52-8CF318F8FF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024" y="3553900"/>
            <a:ext cx="4405466" cy="3304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CCA573-4474-4AC0-A091-C336D25F55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831" y="612531"/>
            <a:ext cx="3825362" cy="588273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9A115D-7482-4ABB-9576-E052EDC9C5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43152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44624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09E10-A52A-4F7C-B533-5610B8E2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«Рисование крышечками»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6B761-2E6B-435A-BDF8-F79E9C318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102" y="988240"/>
            <a:ext cx="5515897" cy="2064774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27000"/>
          </a:effectLst>
        </p:spPr>
        <p:txBody>
          <a:bodyPr>
            <a:normAutofit/>
          </a:bodyPr>
          <a:lstStyle/>
          <a:p>
            <a:pPr marL="0" lvl="0" indent="0" algn="just">
              <a:lnSpc>
                <a:spcPct val="140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Макнуть крышку в гуашь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Способом «штампа» на белый или цветной картон нанести несколько разноцветных кружков и получается интересный, сказочный, волшебный рисунок. Можно рисунки, которые получились, дорисовать кистью.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835270-32A7-47BF-9977-323D11531A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14"/>
          <a:stretch>
            <a:fillRect/>
          </a:stretch>
        </p:blipFill>
        <p:spPr>
          <a:xfrm>
            <a:off x="5948516" y="1269471"/>
            <a:ext cx="6243484" cy="48499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883272-08A8-432A-A146-02D395FC4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18"/>
          <a:stretch/>
        </p:blipFill>
        <p:spPr>
          <a:xfrm>
            <a:off x="580102" y="2958076"/>
            <a:ext cx="5270092" cy="3442724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785417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6B469-294D-4076-B421-0C95F267C4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659" y="348225"/>
            <a:ext cx="4621162" cy="61615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F511F5-B7A9-4427-8CC9-9092BB3AE5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79" y="348225"/>
            <a:ext cx="4621162" cy="61615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78470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2A7AA8-1C8E-4712-B892-B909248141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76"/>
          <a:stretch>
            <a:fillRect/>
          </a:stretch>
        </p:blipFill>
        <p:spPr>
          <a:xfrm>
            <a:off x="3031312" y="587323"/>
            <a:ext cx="4850376" cy="59189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F1AA22-4F89-4D4D-A058-AAA88AD961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135" y="606273"/>
            <a:ext cx="4128380" cy="56454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6A3A9E-C4F3-49F7-9D15-2D7E2428E9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53"/>
          <a:stretch/>
        </p:blipFill>
        <p:spPr>
          <a:xfrm>
            <a:off x="158485" y="820174"/>
            <a:ext cx="2700623" cy="50413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45467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081974-F564-4604-A186-7AA6CD4B61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131" y="3605054"/>
            <a:ext cx="2700624" cy="32529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8975FE-0943-4E89-927F-FF8286E525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224" y="-5530"/>
            <a:ext cx="3197179" cy="39869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97AA00-E1B0-48D2-8E16-158C83DF74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3187" y="3995581"/>
            <a:ext cx="4758813" cy="28624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C18ECA-0825-4652-BDA0-1A27A53D6F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9" y="0"/>
            <a:ext cx="4230244" cy="28710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E9FD20-C704-4095-A73F-BC588160F4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331" y="0"/>
            <a:ext cx="3081579" cy="36996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6A4F82-E7EB-4B05-A7B6-E83EBC2924A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72" y="2871018"/>
            <a:ext cx="2816945" cy="39869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8081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09E10-A52A-4F7C-B533-5610B8E2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9720072" cy="1499616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tx1"/>
                </a:solidFill>
              </a:rPr>
              <a:t>Массаж ног, закаливание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6B761-2E6B-435A-BDF8-F79E9C318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102" y="988240"/>
            <a:ext cx="10913808" cy="1086366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63500"/>
          </a:effectLst>
        </p:spPr>
        <p:txBody>
          <a:bodyPr>
            <a:noAutofit/>
          </a:bodyPr>
          <a:lstStyle/>
          <a:p>
            <a:pPr marL="0" lvl="0" indent="0" algn="just">
              <a:lnSpc>
                <a:spcPct val="140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2400" b="1" i="0" u="sng" dirty="0">
                <a:solidFill>
                  <a:srgbClr val="333333"/>
                </a:solidFill>
                <a:effectLst/>
                <a:latin typeface="YS Text"/>
              </a:rPr>
              <a:t>Цель: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оздоровление организма ребенка при</a:t>
            </a:r>
            <a:r>
              <a:rPr lang="ru-RU" sz="2400" i="0" dirty="0">
                <a:solidFill>
                  <a:srgbClr val="333333"/>
                </a:solidFill>
                <a:effectLst/>
                <a:latin typeface="YS Text"/>
              </a:rPr>
              <a:t> помощи 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массажных дорожек, посредством воздействия на биологически активные точки стопы.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05F32A-180F-4C8F-A557-373046B2B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1563">
            <a:off x="1421398" y="2479043"/>
            <a:ext cx="9144000" cy="374237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604393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70A3E7-CC90-4203-BADF-55661B4D4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162" y="382872"/>
            <a:ext cx="4365522" cy="61266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D0F6A-0625-46D4-91E4-AA65D913CA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957051" y="1978645"/>
            <a:ext cx="6277900" cy="29007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04A0ED-E81C-4DC0-A79A-5E82E604E1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17" y="398203"/>
            <a:ext cx="4365522" cy="6096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691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B3BD896-8BD2-4BBB-8683-4A5433F3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819" y="1725562"/>
            <a:ext cx="9040763" cy="401156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>
            <a:normAutofit fontScale="40000" lnSpcReduction="20000"/>
          </a:bodyPr>
          <a:lstStyle/>
          <a:p>
            <a:r>
              <a:rPr lang="ru-RU" sz="11200" b="1" u="sng" dirty="0"/>
              <a:t>Цель проекта:</a:t>
            </a:r>
          </a:p>
          <a:p>
            <a:endParaRPr lang="ru-RU" sz="11200" b="1" u="sng" dirty="0"/>
          </a:p>
          <a:p>
            <a:pPr marL="0" lv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Пополнение развивающей образовательно-интеллектуальной среды в условиях группы</a:t>
            </a:r>
            <a:r>
              <a:rPr lang="ru-RU" sz="6700" dirty="0">
                <a:solidFill>
                  <a:srgbClr val="000000"/>
                </a:solidFill>
                <a:ea typeface="Times New Roman" panose="02020603050405020304" pitchFamily="18" charset="0"/>
              </a:rPr>
              <a:t> детского сада</a:t>
            </a:r>
            <a:r>
              <a:rPr lang="ru-RU" sz="6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стимулирующая игровую и познавательную активность детей.</a:t>
            </a:r>
            <a:endParaRPr lang="ru-RU" sz="6700" dirty="0">
              <a:effectLst/>
              <a:ea typeface="Times New Roman" panose="02020603050405020304" pitchFamily="18" charset="0"/>
            </a:endParaRPr>
          </a:p>
          <a:p>
            <a:endParaRPr lang="ru-RU" sz="2400" b="1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0E46D74-30CC-4C33-B783-5DBE951DEEF8}"/>
              </a:ext>
            </a:extLst>
          </p:cNvPr>
          <p:cNvGrpSpPr/>
          <p:nvPr/>
        </p:nvGrpSpPr>
        <p:grpSpPr>
          <a:xfrm>
            <a:off x="-52807" y="111067"/>
            <a:ext cx="12244807" cy="966961"/>
            <a:chOff x="-52807" y="111067"/>
            <a:chExt cx="12244807" cy="96696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4CF0207-9838-4B1B-B7E1-343AF8D31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1231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D774C23-A2EB-461B-8530-2059C9C10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28009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0F80AE3-CDDD-4525-BD65-6792D54F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743703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B82D913-FBBE-414A-9192-D03388FAB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10480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8A8A4B0-9DFA-441E-93B4-BE5994938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259917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1548714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C4DE4F-AD9E-4057-97BE-39BBC2A94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70" y="152401"/>
            <a:ext cx="5152103" cy="386407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484DF9-22AA-4D7A-BEB3-46ACED8A2B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38"/>
          <a:stretch>
            <a:fillRect/>
          </a:stretch>
        </p:blipFill>
        <p:spPr>
          <a:xfrm>
            <a:off x="7526797" y="1101969"/>
            <a:ext cx="4505633" cy="51341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425436-DAD2-49EA-BE9D-043B64D756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368" y="3136490"/>
            <a:ext cx="4962013" cy="37215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10721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4FBEC0-C8CA-407E-BF96-7DF9E2BAFCFA}"/>
              </a:ext>
            </a:extLst>
          </p:cNvPr>
          <p:cNvSpPr txBox="1"/>
          <p:nvPr/>
        </p:nvSpPr>
        <p:spPr>
          <a:xfrm>
            <a:off x="226143" y="257568"/>
            <a:ext cx="11729884" cy="61131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</a:gradFill>
          <a:effectLst>
            <a:softEdge rad="190500"/>
          </a:effectLst>
        </p:spPr>
        <p:txBody>
          <a:bodyPr wrap="square" lIns="288000" tIns="360000" rIns="288000" bIns="36000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Итоги проектной деятельности</a:t>
            </a:r>
          </a:p>
          <a:p>
            <a:pPr algn="just"/>
            <a:endParaRPr lang="ru-RU" sz="2400" dirty="0"/>
          </a:p>
          <a:p>
            <a:pPr algn="just"/>
            <a:r>
              <a:rPr lang="ru-RU" sz="2600" dirty="0"/>
              <a:t>		</a:t>
            </a:r>
            <a:r>
              <a:rPr lang="ru-RU" sz="2400" dirty="0"/>
              <a:t>Опыт работы по проекту показывает, что детское экспериментирование  с крышками имеет огромный развивающий потенциал. Главное достоинство детского экспериментирования с нетрадиционным материалом (крышка) заключается в том, что оно дает детям реальные представления о различных сторонах изучаемого объекта, о его необычном использовании в игре. </a:t>
            </a:r>
          </a:p>
          <a:p>
            <a:pPr algn="just"/>
            <a:r>
              <a:rPr lang="ru-RU" sz="2400" dirty="0"/>
              <a:t>		В процессе эксперимента с крышками у детей активизировались мыслительные процессы, обогатилась память, возникла необходимость совершать операции анализа и синтеза, сравнения и классификации, дети научились обобщать и искать правильные решения, делать элементарные выводы. Родители активно сотрудничали с нами, благодаря совместным усилиям мы собрали большое количество крышек, с которыми дети с удовольствием играют; участвовали совместно с детьми в конкурсе работ «Волшебные крышечки». </a:t>
            </a:r>
          </a:p>
        </p:txBody>
      </p:sp>
    </p:spTree>
    <p:extLst>
      <p:ext uri="{BB962C8B-B14F-4D97-AF65-F5344CB8AC3E}">
        <p14:creationId xmlns:p14="http://schemas.microsoft.com/office/powerpoint/2010/main" val="979408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E050D1-620E-4AC3-9A76-F0508504F867}"/>
              </a:ext>
            </a:extLst>
          </p:cNvPr>
          <p:cNvSpPr txBox="1"/>
          <p:nvPr/>
        </p:nvSpPr>
        <p:spPr>
          <a:xfrm>
            <a:off x="635995" y="458956"/>
            <a:ext cx="11070077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Список использованной литературы</a:t>
            </a:r>
          </a:p>
          <a:p>
            <a:pPr algn="just"/>
            <a:r>
              <a:rPr lang="ru-RU" sz="2000" dirty="0"/>
              <a:t>1.	Куликовская, И. Э. Детское экспериментирование. / И. Э. Куликовская. – М.: Педагогическое общество России, 2005. – 80 с.</a:t>
            </a:r>
          </a:p>
          <a:p>
            <a:pPr algn="just"/>
            <a:r>
              <a:rPr lang="ru-RU" sz="2000" dirty="0"/>
              <a:t>2.	Савенков, А. Исследовательские методы обучения в дошкольном образовании [Текст] / А. Савенков // Дошкольное воспитание. -  2006. - №1. – С. 21 – 30; №4. – С. 10 – 20; №12. – С. 21 – 30.</a:t>
            </a:r>
          </a:p>
          <a:p>
            <a:pPr algn="just"/>
            <a:r>
              <a:rPr lang="ru-RU" sz="2000" dirty="0"/>
              <a:t>3.	</a:t>
            </a:r>
            <a:r>
              <a:rPr lang="ru-RU" sz="2000" dirty="0" err="1"/>
              <a:t>Шатокина</a:t>
            </a:r>
            <a:r>
              <a:rPr lang="ru-RU" sz="2000" dirty="0"/>
              <a:t>, Е. К. Я – экспериментатор: Игры и забавы для светлой головы [Текст] / Е. К. </a:t>
            </a:r>
            <a:r>
              <a:rPr lang="ru-RU" sz="2000" dirty="0" err="1"/>
              <a:t>Шатокина</a:t>
            </a:r>
            <a:r>
              <a:rPr lang="ru-RU" sz="2000" dirty="0"/>
              <a:t>// Детский сад со всех сторон. -   2007. - №17. – С. 3 – 12; №18. – С. 2 – 8.</a:t>
            </a:r>
          </a:p>
          <a:p>
            <a:pPr algn="just"/>
            <a:r>
              <a:rPr lang="ru-RU" sz="2000" dirty="0"/>
              <a:t>4.	Шапиро, А. И. Секреты знакомых предметов. Пузырек воздуха [Текст] / А. И. Шапиро. – СПб.: </a:t>
            </a:r>
            <a:r>
              <a:rPr lang="ru-RU" sz="2000" dirty="0" err="1"/>
              <a:t>Агенство</a:t>
            </a:r>
            <a:r>
              <a:rPr lang="ru-RU" sz="2000" dirty="0"/>
              <a:t> образовательного сотрудничества, 2007. – 48 с.</a:t>
            </a:r>
          </a:p>
          <a:p>
            <a:pPr algn="just"/>
            <a:r>
              <a:rPr lang="ru-RU" sz="2000" dirty="0"/>
              <a:t>5.	</a:t>
            </a:r>
            <a:r>
              <a:rPr lang="ru-RU" sz="2000" dirty="0" err="1"/>
              <a:t>Тугушева</a:t>
            </a:r>
            <a:r>
              <a:rPr lang="ru-RU" sz="2000" dirty="0"/>
              <a:t> Г. П. Экспериментальная деятельность детей среднего и старшего дошкольного возраста [Текст] / Г. П. </a:t>
            </a:r>
            <a:r>
              <a:rPr lang="ru-RU" sz="2000" dirty="0" err="1"/>
              <a:t>Тугушева</a:t>
            </a:r>
            <a:r>
              <a:rPr lang="ru-RU" sz="2000" dirty="0"/>
              <a:t>, А. Е. Чистякова. – С. - П. : ДЕТСТВО-ПРЕСС, 2009. – 126 с.</a:t>
            </a:r>
          </a:p>
          <a:p>
            <a:pPr algn="just"/>
            <a:r>
              <a:rPr lang="ru-RU" sz="2000" dirty="0"/>
              <a:t>6.	Тит, Т. Научные забавы [Текст] / Т. Тит. – М.: Издательский дом Мещерякова, 2008 – 223 с.</a:t>
            </a:r>
          </a:p>
          <a:p>
            <a:pPr algn="just"/>
            <a:r>
              <a:rPr lang="ru-RU" sz="2000" dirty="0"/>
              <a:t>7.	[Электронный ресурс] - Режим доступа:</a:t>
            </a:r>
          </a:p>
          <a:p>
            <a:pPr algn="just"/>
            <a:r>
              <a:rPr lang="ru-RU" sz="2000" dirty="0"/>
              <a:t> </a:t>
            </a:r>
            <a:r>
              <a:rPr lang="en-US" sz="2000" dirty="0">
                <a:hlinkClick r:id="rId2"/>
              </a:rPr>
              <a:t>https://markova.netboard.me/p41jky497o20odg/?link=3BSuVKO2-U52Fsm0D-dSQSVaid</a:t>
            </a:r>
            <a:r>
              <a:rPr lang="ru-RU" sz="2000" dirty="0"/>
              <a:t> </a:t>
            </a:r>
          </a:p>
          <a:p>
            <a:pPr marL="457200" indent="-457200" algn="just">
              <a:buAutoNum type="arabicPeriod" startAt="8"/>
            </a:pPr>
            <a:r>
              <a:rPr lang="ru-RU" sz="2000" dirty="0"/>
              <a:t>[Электронный ресурс] - Режим доступа: </a:t>
            </a:r>
          </a:p>
          <a:p>
            <a:pPr algn="just"/>
            <a:r>
              <a:rPr lang="en-US" sz="2000" dirty="0">
                <a:hlinkClick r:id="rId3"/>
              </a:rPr>
              <a:t>https://markova.netboard.me/c8uiv3r4mpzmzxf/?link=axp2Kqro-ds3GOQPM-xErxoE5S</a:t>
            </a:r>
            <a:r>
              <a:rPr lang="ru-RU" sz="2000" dirty="0"/>
              <a:t>  </a:t>
            </a:r>
          </a:p>
          <a:p>
            <a:pPr algn="just"/>
            <a:r>
              <a:rPr lang="ru-RU" sz="2000" dirty="0"/>
              <a:t>9.	[Электронный ресурс] - Режим доступа: </a:t>
            </a:r>
            <a:r>
              <a:rPr lang="ru-RU" sz="2000" dirty="0">
                <a:hlinkClick r:id="rId4"/>
              </a:rPr>
              <a:t>http://frutonyanya.ru/</a:t>
            </a:r>
            <a:r>
              <a:rPr lang="ru-RU" sz="2000" dirty="0"/>
              <a:t> </a:t>
            </a:r>
          </a:p>
          <a:p>
            <a:pPr algn="just"/>
            <a:r>
              <a:rPr lang="ru-RU" sz="2000" dirty="0"/>
              <a:t>10.	 [Электронный ресурс] – Режим доступа: </a:t>
            </a:r>
          </a:p>
          <a:p>
            <a:pPr algn="just"/>
            <a:r>
              <a:rPr lang="en-US" sz="2000" dirty="0">
                <a:hlinkClick r:id="rId5"/>
              </a:rPr>
              <a:t>https://markova.netboard.me/ricxn19yeszin2w/?link=1Ae7NHYt-P6Lmg57N-FPJm2Opw</a:t>
            </a:r>
            <a:r>
              <a:rPr lang="ru-RU" sz="200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87399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3364D3-B43A-404F-B339-2A8D3D3DD817}"/>
              </a:ext>
            </a:extLst>
          </p:cNvPr>
          <p:cNvSpPr/>
          <p:nvPr/>
        </p:nvSpPr>
        <p:spPr>
          <a:xfrm>
            <a:off x="317769" y="4170079"/>
            <a:ext cx="11361905" cy="11387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Помните: маленькая крышечка может сделать большое дело!</a:t>
            </a:r>
          </a:p>
          <a:p>
            <a:pPr algn="ctr"/>
            <a:r>
              <a:rPr lang="ru-RU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2ECA66-63A1-4CAE-A585-36FC42571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37" y="510046"/>
            <a:ext cx="5971751" cy="3403193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A321EA-4329-40C5-800B-3B1420C5A2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603" y="510048"/>
            <a:ext cx="3275344" cy="3403191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D27DC67-69C9-46F6-89E4-6A1A63E57C25}"/>
              </a:ext>
            </a:extLst>
          </p:cNvPr>
          <p:cNvGrpSpPr/>
          <p:nvPr/>
        </p:nvGrpSpPr>
        <p:grpSpPr>
          <a:xfrm>
            <a:off x="-26404" y="5565693"/>
            <a:ext cx="12244807" cy="966961"/>
            <a:chOff x="-52807" y="111067"/>
            <a:chExt cx="12244807" cy="96696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C266FDD-F077-4BBC-83B0-2497E8FD2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1231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E4E0E2C-2B49-4452-8113-BF731E2BE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28009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59FAE7E-2C8F-4FDA-A55E-240AED3F9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743703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AE411AC-27DC-4310-BD01-E45E68FBD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10480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510038C-B1E2-41E6-9AC3-8022C2136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259917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2741209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B3BD896-8BD2-4BBB-8683-4A5433F3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68" y="1193156"/>
            <a:ext cx="10539663" cy="555377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635000"/>
          </a:effectLst>
        </p:spPr>
        <p:txBody>
          <a:bodyPr>
            <a:normAutofit fontScale="32500" lnSpcReduction="20000"/>
          </a:bodyPr>
          <a:lstStyle/>
          <a:p>
            <a:r>
              <a:rPr lang="ru-RU" sz="12800" b="1" u="sng" dirty="0"/>
              <a:t>Задачи:</a:t>
            </a: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изготовление дидактических игр и пособий;</a:t>
            </a: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составление картотеки игр;</a:t>
            </a: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7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создание руководства по изготовлению игрового оборудования из крышек;</a:t>
            </a:r>
            <a:endParaRPr lang="ru-RU" sz="7200" b="1" dirty="0"/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7200" dirty="0"/>
              <a:t>развитие мелкой моторики рук, зрительного восприятия, сообразительности, воображения, фантазии, внимания, памяти детей; </a:t>
            </a: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7200" dirty="0"/>
              <a:t>развитие творческих способностей, коммуникативных навыков дошкольников;</a:t>
            </a: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7200" dirty="0"/>
              <a:t>привлечение родителей к активному сотрудничеству.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D564F0E-B14B-48D9-84E3-1478B1D9BC0F}"/>
              </a:ext>
            </a:extLst>
          </p:cNvPr>
          <p:cNvGrpSpPr/>
          <p:nvPr/>
        </p:nvGrpSpPr>
        <p:grpSpPr>
          <a:xfrm>
            <a:off x="-52807" y="111067"/>
            <a:ext cx="12244807" cy="966961"/>
            <a:chOff x="-52807" y="111067"/>
            <a:chExt cx="12244807" cy="96696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1C575D1-BACB-4D49-B26F-59A3DCDC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1231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0D16614-5126-4B89-AC42-D864F69EF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28009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8D0F16D-D83A-46F6-9842-053B2C79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743703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6AD1918-3DD5-4E26-91DB-4DBBBA0D5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10480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0B89329-B750-467D-B700-B7DD21A18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259917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396981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3B365-3716-4743-90CE-5B67D964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56" y="543829"/>
            <a:ext cx="10490815" cy="14996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Этапы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3BD896-8BD2-4BBB-8683-4A5433F3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27" y="1501541"/>
            <a:ext cx="10799545" cy="5082139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   </a:t>
            </a:r>
            <a:r>
              <a:rPr lang="ru-RU" sz="2800" b="1" u="sng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ПОДГОТОВИТЕЛЬНЫЙ ЭТАП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Беседы с детьми о назначении крышек и способах нетрадиционного использования их. 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Составление объявления для родителей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 (активное пополнение коллекции </a:t>
            </a:r>
            <a:r>
              <a:rPr lang="ru-RU" dirty="0" err="1">
                <a:solidFill>
                  <a:srgbClr val="000000"/>
                </a:solidFill>
                <a:ea typeface="Times New Roman" panose="02020603050405020304" pitchFamily="18" charset="0"/>
              </a:rPr>
              <a:t>фрутокрышек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Подготовка схем-моделей, подбор, игр, изготовление дидактических материала, сухого бассейна.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Чтение художественной литературы о волшебстве, о превращениях и т.д. («Колёса» </a:t>
            </a:r>
            <a:r>
              <a:rPr lang="ru-RU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В.Сутеева</a:t>
            </a: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и др.)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Консультация для родителей по теме: «Всё дело в … крышке»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Выставка детского творчества.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endParaRPr lang="ru-RU" sz="2400" b="1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1A5BBC-B30D-4A17-AE28-C12187C6F622}"/>
              </a:ext>
            </a:extLst>
          </p:cNvPr>
          <p:cNvGrpSpPr/>
          <p:nvPr/>
        </p:nvGrpSpPr>
        <p:grpSpPr>
          <a:xfrm>
            <a:off x="-52807" y="111067"/>
            <a:ext cx="12244807" cy="966961"/>
            <a:chOff x="-52807" y="111067"/>
            <a:chExt cx="12244807" cy="96696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9D1C99C-6738-4FEF-B953-1DC6F7310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1231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7A4457D-7614-4309-B3B8-CBF38054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28009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DD9A8A3-8750-48EC-A0F4-A9A3F0E3F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743703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B9AD833-E48A-400F-8E19-E72D61733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10480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1DD1CB4-2FD2-4D8F-98A1-02D7A4840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259917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123948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3B365-3716-4743-90CE-5B67D964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57" y="543829"/>
            <a:ext cx="10506858" cy="14996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Этапы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3BD896-8BD2-4BBB-8683-4A5433F3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17" y="1501541"/>
            <a:ext cx="10895798" cy="5082139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ОСНОВНОЙ ЭТАП</a:t>
            </a: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Дети, играя, знакомятся со свойствами крышек в играх, опытах и экспериментах: «Тонет – не тонет», «Печатки», «Чудесный сундучок»; д</a:t>
            </a:r>
            <a:r>
              <a:rPr lang="ru-RU" dirty="0">
                <a:effectLst/>
                <a:ea typeface="Times New Roman" panose="02020603050405020304" pitchFamily="18" charset="0"/>
              </a:rPr>
              <a:t>ети учатся скреплять крышки между собой.</a:t>
            </a:r>
            <a:endParaRPr lang="ru-RU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Цикл дидактических игр: «Собери букет», «Укрась салфеточку», «Что лишнее?», «Создай свою картинку», «Мозаика», «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Спрячь цифру</a:t>
            </a: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» и др.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Рассматривание иллюстраций с изображением различных видов крышек, изготовление поделок детьми совместно с родителями, обсуждение детского творчества.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Чтение сказок,</a:t>
            </a: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заучивание стихов, загадок о превращениях, волшебстве и т.д.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endParaRPr lang="ru-RU" sz="2400" b="1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5519C97-A302-4CEE-A564-CA1A63C6B1B8}"/>
              </a:ext>
            </a:extLst>
          </p:cNvPr>
          <p:cNvGrpSpPr/>
          <p:nvPr/>
        </p:nvGrpSpPr>
        <p:grpSpPr>
          <a:xfrm>
            <a:off x="-52807" y="111067"/>
            <a:ext cx="12244807" cy="966961"/>
            <a:chOff x="-52807" y="111067"/>
            <a:chExt cx="12244807" cy="96696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FA6C9B8-D2B2-457F-84D1-A7E86AE5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1231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E5213C7-DD10-4C40-A35E-542053EC0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28009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8D9A45B-8EE8-4319-A5E9-992467A58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743703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C840E20-36F1-46B9-B935-407D5D0E1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104804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F63909E-284D-4FBD-81E8-83DFE3DF6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259917" y="-854054"/>
              <a:ext cx="966961" cy="2897204"/>
            </a:xfrm>
            <a:prstGeom prst="rect">
              <a:avLst/>
            </a:prstGeom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288877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3B365-3716-4743-90CE-5B67D964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56" y="543829"/>
            <a:ext cx="10490815" cy="9684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Этапы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3BD896-8BD2-4BBB-8683-4A5433F3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27" y="1501541"/>
            <a:ext cx="10799545" cy="508213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   </a:t>
            </a:r>
            <a:r>
              <a:rPr lang="ru-RU" sz="2800" b="1" u="sng" dirty="0">
                <a:solidFill>
                  <a:srgbClr val="C00000"/>
                </a:solidFill>
                <a:ea typeface="Times New Roman" panose="02020603050405020304" pitchFamily="18" charset="0"/>
              </a:rPr>
              <a:t>ЗАКЛЮЧИТЕЛЬНЫЙ</a:t>
            </a:r>
            <a:r>
              <a:rPr lang="ru-RU" sz="2800" b="1" u="sng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ЭТАП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Выставка работ «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Волшебные 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крышечки»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33375" algn="l"/>
              </a:tabLst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Обобщение опыта работы. 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E4224E-46E5-4287-8163-7BD2EE030C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623" y="0"/>
            <a:ext cx="2086377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Picture 2" descr="C:\Users\Future\Desktop\Волшебные крышки\5af6f9a993800012bc655713.jpg"/>
          <p:cNvPicPr>
            <a:picLocks noChangeAspect="1" noChangeArrowheads="1"/>
          </p:cNvPicPr>
          <p:nvPr/>
        </p:nvPicPr>
        <p:blipFill>
          <a:blip r:embed="rId4" cstate="print"/>
          <a:srcRect b="6568"/>
          <a:stretch>
            <a:fillRect/>
          </a:stretch>
        </p:blipFill>
        <p:spPr bwMode="auto">
          <a:xfrm>
            <a:off x="6667830" y="3102173"/>
            <a:ext cx="3437793" cy="3211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177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F1FFC-9C96-4DFB-B2BC-0910546F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99" y="221423"/>
            <a:ext cx="10292801" cy="1499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Отчетный конкурс - выставка</a:t>
            </a:r>
            <a:br>
              <a:rPr lang="ru-RU" sz="3600" b="1" dirty="0"/>
            </a:br>
            <a:r>
              <a:rPr lang="ru-RU" sz="3600" b="1" dirty="0"/>
              <a:t>«Волшебные крышечки» 2024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FE58F2-65F3-4B37-A676-C06D9A88E2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319"/>
          <a:stretch>
            <a:fillRect/>
          </a:stretch>
        </p:blipFill>
        <p:spPr>
          <a:xfrm>
            <a:off x="304801" y="2450123"/>
            <a:ext cx="4000500" cy="41968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098" name="Picture 2" descr="C:\Users\Future\Desktop\Волшебные крышки\76e963e1849c73adfd7a890141b937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0523" y="1842478"/>
            <a:ext cx="3878384" cy="3878384"/>
          </a:xfrm>
          <a:prstGeom prst="rect">
            <a:avLst/>
          </a:prstGeom>
          <a:noFill/>
        </p:spPr>
      </p:pic>
      <p:pic>
        <p:nvPicPr>
          <p:cNvPr id="4099" name="Picture 3" descr="C:\Users\Future\Desktop\Волшебные крышки\podelki-iz-probok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8215" y="1395046"/>
            <a:ext cx="3516924" cy="2297724"/>
          </a:xfrm>
          <a:prstGeom prst="rect">
            <a:avLst/>
          </a:prstGeom>
          <a:noFill/>
        </p:spPr>
      </p:pic>
      <p:pic>
        <p:nvPicPr>
          <p:cNvPr id="4100" name="Picture 4" descr="C:\Users\Future\Desktop\Волшебные крышки\qs1o2DNaY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4009292"/>
            <a:ext cx="3636686" cy="2426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93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uture\Desktop\Волшебные крышки\kak-sdelat-shmelja-iz-kryshek-videourok.jpg"/>
          <p:cNvPicPr>
            <a:picLocks noChangeAspect="1" noChangeArrowheads="1"/>
          </p:cNvPicPr>
          <p:nvPr/>
        </p:nvPicPr>
        <p:blipFill>
          <a:blip r:embed="rId2" cstate="print"/>
          <a:srcRect l="13333" r="14476"/>
          <a:stretch>
            <a:fillRect/>
          </a:stretch>
        </p:blipFill>
        <p:spPr bwMode="auto">
          <a:xfrm>
            <a:off x="6260125" y="175846"/>
            <a:ext cx="4571998" cy="3549893"/>
          </a:xfrm>
          <a:prstGeom prst="rect">
            <a:avLst/>
          </a:prstGeom>
          <a:noFill/>
        </p:spPr>
      </p:pic>
      <p:pic>
        <p:nvPicPr>
          <p:cNvPr id="5124" name="Picture 4" descr="C:\Users\Future\Desktop\Волшебные крышки\mozaika-iz-kryshek-frutonyan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030" y="468924"/>
            <a:ext cx="5580184" cy="5580184"/>
          </a:xfrm>
          <a:prstGeom prst="rect">
            <a:avLst/>
          </a:prstGeom>
          <a:noFill/>
        </p:spPr>
      </p:pic>
      <p:pic>
        <p:nvPicPr>
          <p:cNvPr id="5125" name="Picture 5" descr="C:\Users\Future\Desktop\Волшебные крышки\59ca3c7f2075fab5bfc826b9745edc43.jpg"/>
          <p:cNvPicPr>
            <a:picLocks noChangeAspect="1" noChangeArrowheads="1"/>
          </p:cNvPicPr>
          <p:nvPr/>
        </p:nvPicPr>
        <p:blipFill>
          <a:blip r:embed="rId4" cstate="print"/>
          <a:srcRect l="5897" t="20684" r="6752" b="16410"/>
          <a:stretch>
            <a:fillRect/>
          </a:stretch>
        </p:blipFill>
        <p:spPr bwMode="auto">
          <a:xfrm>
            <a:off x="6166337" y="3912159"/>
            <a:ext cx="4466494" cy="2465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2262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825</TotalTime>
  <Words>1296</Words>
  <Application>Microsoft Office PowerPoint</Application>
  <PresentationFormat>Широкоэкранный</PresentationFormat>
  <Paragraphs>89</Paragraphs>
  <Slides>33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Calibri</vt:lpstr>
      <vt:lpstr>Cambria</vt:lpstr>
      <vt:lpstr>Georgia</vt:lpstr>
      <vt:lpstr>Symbol</vt:lpstr>
      <vt:lpstr>Times New Roman</vt:lpstr>
      <vt:lpstr>Tw Cen MT</vt:lpstr>
      <vt:lpstr>Tw Cen MT Condensed</vt:lpstr>
      <vt:lpstr>Wingdings 3</vt:lpstr>
      <vt:lpstr>YS Text</vt:lpstr>
      <vt:lpstr>Интеграл</vt:lpstr>
      <vt:lpstr>  Проект  «волшебные крышечки»                                              Подготовила: учитель-дефектолог                                                                                                  Дорошина Оксана Рауфовна  </vt:lpstr>
      <vt:lpstr>Проект «волшебные крышечки»</vt:lpstr>
      <vt:lpstr>Презентация PowerPoint</vt:lpstr>
      <vt:lpstr>Презентация PowerPoint</vt:lpstr>
      <vt:lpstr>Этапы реализации проекта</vt:lpstr>
      <vt:lpstr>Этапы реализации проекта</vt:lpstr>
      <vt:lpstr>Этапы реализации проекта</vt:lpstr>
      <vt:lpstr>Отчетный конкурс - выставка «Волшебные крышечки» 2024</vt:lpstr>
      <vt:lpstr>Презентация PowerPoint</vt:lpstr>
      <vt:lpstr>Сортировка крышек  по цвету на столе</vt:lpstr>
      <vt:lpstr>Презентация PowerPoint</vt:lpstr>
      <vt:lpstr>«Сухой бассейн»</vt:lpstr>
      <vt:lpstr>«Купание» рук в «сухом бассейне» - погружение в крышки кистей рук, рук по локоть, по плечи, шуршание крышками</vt:lpstr>
      <vt:lpstr>Игра «составь картинку»</vt:lpstr>
      <vt:lpstr>Презентация PowerPoint</vt:lpstr>
      <vt:lpstr> «строительство и конструирование»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«юный рыболов»</vt:lpstr>
      <vt:lpstr>Презентация PowerPoint</vt:lpstr>
      <vt:lpstr> «Рисование крышечками»</vt:lpstr>
      <vt:lpstr>Презентация PowerPoint</vt:lpstr>
      <vt:lpstr>Презентация PowerPoint</vt:lpstr>
      <vt:lpstr>Презентация PowerPoint</vt:lpstr>
      <vt:lpstr> Массаж ног, закаливание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 «волшебные крышечки»</dc:title>
  <dc:creator>Skorohod</dc:creator>
  <cp:lastModifiedBy>Дорошина О.Р.</cp:lastModifiedBy>
  <cp:revision>103</cp:revision>
  <dcterms:created xsi:type="dcterms:W3CDTF">2021-12-17T08:09:55Z</dcterms:created>
  <dcterms:modified xsi:type="dcterms:W3CDTF">2025-10-10T10:24:25Z</dcterms:modified>
</cp:coreProperties>
</file>