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  <p:sldMasterId id="2147484044" r:id="rId34"/>
    <p:sldMasterId id="2147484056" r:id="rId35"/>
    <p:sldMasterId id="2147484068" r:id="rId36"/>
    <p:sldMasterId id="2147484080" r:id="rId37"/>
    <p:sldMasterId id="2147484092" r:id="rId38"/>
    <p:sldMasterId id="2147484104" r:id="rId39"/>
    <p:sldMasterId id="2147484116" r:id="rId40"/>
    <p:sldMasterId id="2147484128" r:id="rId41"/>
    <p:sldMasterId id="2147484140" r:id="rId42"/>
    <p:sldMasterId id="2147484152" r:id="rId43"/>
    <p:sldMasterId id="2147484164" r:id="rId44"/>
    <p:sldMasterId id="2147484176" r:id="rId45"/>
  </p:sldMasterIdLst>
  <p:sldIdLst>
    <p:sldId id="256" r:id="rId46"/>
    <p:sldId id="313" r:id="rId47"/>
    <p:sldId id="257" r:id="rId48"/>
    <p:sldId id="259" r:id="rId49"/>
    <p:sldId id="263" r:id="rId50"/>
    <p:sldId id="268" r:id="rId51"/>
    <p:sldId id="264" r:id="rId52"/>
    <p:sldId id="312" r:id="rId53"/>
    <p:sldId id="260" r:id="rId54"/>
    <p:sldId id="261" r:id="rId55"/>
    <p:sldId id="262" r:id="rId56"/>
    <p:sldId id="265" r:id="rId57"/>
    <p:sldId id="266" r:id="rId58"/>
    <p:sldId id="267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82" r:id="rId73"/>
    <p:sldId id="283" r:id="rId74"/>
    <p:sldId id="284" r:id="rId75"/>
    <p:sldId id="285" r:id="rId76"/>
    <p:sldId id="306" r:id="rId77"/>
    <p:sldId id="286" r:id="rId78"/>
    <p:sldId id="287" r:id="rId79"/>
    <p:sldId id="288" r:id="rId80"/>
    <p:sldId id="289" r:id="rId81"/>
    <p:sldId id="290" r:id="rId82"/>
    <p:sldId id="307" r:id="rId83"/>
    <p:sldId id="308" r:id="rId84"/>
    <p:sldId id="309" r:id="rId85"/>
    <p:sldId id="310" r:id="rId86"/>
    <p:sldId id="291" r:id="rId87"/>
    <p:sldId id="292" r:id="rId88"/>
    <p:sldId id="293" r:id="rId89"/>
    <p:sldId id="294" r:id="rId90"/>
    <p:sldId id="295" r:id="rId91"/>
    <p:sldId id="296" r:id="rId92"/>
    <p:sldId id="297" r:id="rId93"/>
    <p:sldId id="311" r:id="rId94"/>
    <p:sldId id="298" r:id="rId95"/>
    <p:sldId id="299" r:id="rId96"/>
    <p:sldId id="300" r:id="rId97"/>
    <p:sldId id="301" r:id="rId98"/>
    <p:sldId id="302" r:id="rId99"/>
    <p:sldId id="303" r:id="rId100"/>
    <p:sldId id="304" r:id="rId101"/>
    <p:sldId id="305" r:id="rId10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66" Type="http://schemas.openxmlformats.org/officeDocument/2006/relationships/slide" Target="slides/slide21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87" Type="http://schemas.openxmlformats.org/officeDocument/2006/relationships/slide" Target="slides/slide42.xml"/><Relationship Id="rId102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56" Type="http://schemas.openxmlformats.org/officeDocument/2006/relationships/slide" Target="slides/slide11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77" Type="http://schemas.openxmlformats.org/officeDocument/2006/relationships/slide" Target="slides/slide32.xml"/><Relationship Id="rId100" Type="http://schemas.openxmlformats.org/officeDocument/2006/relationships/slide" Target="slides/slide55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93" Type="http://schemas.openxmlformats.org/officeDocument/2006/relationships/slide" Target="slides/slide48.xml"/><Relationship Id="rId98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slide" Target="slides/slide54.xml"/><Relationship Id="rId101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slide" Target="slides/slide52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96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22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879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89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922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24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306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206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72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464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81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03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777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1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175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227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7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273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6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117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295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756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464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4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742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66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541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717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66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75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54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789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591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778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198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217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41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568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808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214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2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18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665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531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860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246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140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011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133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60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578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7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040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19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935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95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005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374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826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304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087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104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498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195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85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178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999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402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118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770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992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11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6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64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742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59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437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178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797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43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008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808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35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84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357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674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460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37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217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84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30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24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717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6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704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007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225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736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486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908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843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737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332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562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4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315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32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918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46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350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986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833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999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744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9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241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743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0463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97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699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405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999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646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8714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746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44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667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110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306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607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315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993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120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0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903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2169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65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071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5120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2259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659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485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7168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7547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930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715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63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329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762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834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31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5741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005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1265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07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020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472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0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614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975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02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8884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985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2273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147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904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013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0873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82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16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4070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3270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734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6348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2901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295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0012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338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48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25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9676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0812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2640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595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83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5988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4675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6447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71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1989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4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4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516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0228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3832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0624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2108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7976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1795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690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0973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7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03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54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4072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9777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4700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585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5604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053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161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7066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0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189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44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789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835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2156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5846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9699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722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972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6878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34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6415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1111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5285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421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2881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3209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7975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4987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826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152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6595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890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0493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2390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990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3641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8766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4274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8032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2441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85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6970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3338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3589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2310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0959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2460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827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309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3795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527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20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6873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3141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6607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3584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737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1265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5198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6918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9291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9774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74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401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3485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234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2583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703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363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0713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0175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489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4085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0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5955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2362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7091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8227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9067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6636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086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537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032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8389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03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107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4365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347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645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1577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4043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4855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5635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2219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1440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95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9665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0884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948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739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7069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38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7935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1971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4057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8221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4966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3978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4570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7418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594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5321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5992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421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2575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6149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4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64811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9875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2675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1731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1570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4138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1017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3545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1023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5261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2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5195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9844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660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6167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2680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611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83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124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6030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2519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0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6845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6579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615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0402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2031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6523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9552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3222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4360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8213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2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3409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9595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4139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389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30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3179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7380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7193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6453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364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13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486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5559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3139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6763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0846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8752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7605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6736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54216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0865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96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143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7891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7300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2702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6543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4851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242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9656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9238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9705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92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957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1847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47573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9275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3628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6166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652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621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1806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8056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97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665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217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668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46380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2357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1871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8829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565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2357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7606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2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8139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5506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6315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005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59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8485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6901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3298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34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901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13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1545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725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766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9606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0518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1911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7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44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11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6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83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70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5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64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25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66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2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60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18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40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13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27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42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85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61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66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6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74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67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70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82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94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23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14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80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31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4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988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8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73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3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99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57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39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360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3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15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17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278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830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959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386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09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977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56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0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9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9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8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8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0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7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0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3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3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2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1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5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6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4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4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4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2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7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5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2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6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13.11.2020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3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8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9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7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060848"/>
            <a:ext cx="3744416" cy="15121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541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 учреждение 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«Анютины глазки» комбинированного вида» г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532441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Булатова Регина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Равильевна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5"/>
          <a:stretch/>
        </p:blipFill>
        <p:spPr bwMode="auto">
          <a:xfrm>
            <a:off x="763651" y="1874254"/>
            <a:ext cx="3040917" cy="3474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1008112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«Подбери по цвету»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4751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1716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63272" cy="864096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«Подбери по цвету»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6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8143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435280" cy="1195536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«Подбери по цвету»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4751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9250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435280" cy="907504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«Подбери по цвету»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702" y="1905699"/>
            <a:ext cx="3091136" cy="4121515"/>
          </a:xfrm>
        </p:spPr>
      </p:pic>
    </p:spTree>
    <p:extLst>
      <p:ext uri="{BB962C8B-B14F-4D97-AF65-F5344CB8AC3E}">
        <p14:creationId xmlns:p14="http://schemas.microsoft.com/office/powerpoint/2010/main" val="609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008112"/>
          </a:xfrm>
        </p:spPr>
        <p:txBody>
          <a:bodyPr/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«Подбери по цвету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6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329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352"/>
            <a:ext cx="8964488" cy="116205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«Павлин»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24128" y="1916832"/>
            <a:ext cx="3152329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закрепление умения соотносить предметы по цвету.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16205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«Маленький цветочек»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</a:rPr>
            </a:b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2816"/>
            <a:ext cx="4995862" cy="374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3851920" cy="457200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моторику, учить составлять целый предмет из частей, закреплять знания о цвете, совершенствовать навыки ориентировки на плоскости.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872208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«Чудесный мешочек»</a:t>
            </a:r>
            <a:b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на ощупь определить предмет и назвать его признаки: карандаш длинный; карандаш короткий;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пуговица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большая-маленькая. (игрушки, геометрические фигуры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пластмассовые буквы и цифры и др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10249"/>
          <a:stretch/>
        </p:blipFill>
        <p:spPr>
          <a:xfrm>
            <a:off x="4788024" y="2348880"/>
            <a:ext cx="3996439" cy="426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2492896"/>
            <a:ext cx="3960440" cy="388843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/>
              </a:rPr>
              <a:t>Цель игры: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азвивать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тактильные ощущения, зрительное восприятие,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 наглядно-образное </a:t>
            </a:r>
            <a:r>
              <a:rPr lang="ru-RU" sz="2000" b="1" dirty="0">
                <a:solidFill>
                  <a:srgbClr val="002060"/>
                </a:solidFill>
                <a:latin typeface="Times New Roman"/>
              </a:rPr>
              <a:t>мышление, речь. Воспитывать интерес к совместным играм, умение выслушивать собеседника.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94" y="24867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МЫШЛЕНИЯ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836712"/>
            <a:ext cx="90689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дошкольном возрасте тесно взаимодействуют три основные формы мышления: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</a:rPr>
              <a:t>наглядно-действенное, наглядно-образное и словесно-логическое. </a:t>
            </a:r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Данные формы мышления образуют тот единый процесс познания реального мира, в котором в различные моменты может преобладать то одна, то другая форма мышления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Содержание  коррекционно-педагогической  работы  по  формированию  мышления направлено на развитие ориентировочной деятельности, на укрепление взаимосвязи между основными компонентами мыслительной деятельности: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</a:rPr>
              <a:t>действием, словом и образом.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Эти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важные задачи решаются в процессе проведения дидактических игр. </a:t>
            </a:r>
          </a:p>
        </p:txBody>
      </p:sp>
    </p:spTree>
    <p:extLst>
      <p:ext uri="{BB962C8B-B14F-4D97-AF65-F5344CB8AC3E}">
        <p14:creationId xmlns:p14="http://schemas.microsoft.com/office/powerpoint/2010/main" val="2780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«Рукавички»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0"/>
          <a:stretch/>
        </p:blipFill>
        <p:spPr>
          <a:xfrm>
            <a:off x="683568" y="1556792"/>
            <a:ext cx="4032447" cy="389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36096" y="1700808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логического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Рабочая зона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937774" cy="39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2993"/>
            <a:ext cx="2858608" cy="384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43" y="2132856"/>
            <a:ext cx="2791924" cy="372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4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«Построим из палочек»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636" y="1256708"/>
            <a:ext cx="3528696" cy="470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1772816"/>
            <a:ext cx="3600400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наглядно-образного мышления,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работать по образцу,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9704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«Сложи картинку»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360515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4048" y="1484784"/>
            <a:ext cx="3744416" cy="4896544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наглядно-образного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работать по образцу,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внимания.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5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отличия»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96136" y="1700808"/>
            <a:ext cx="3008313" cy="3687763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к анализу и синтезу,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зрительного восприятия, внимания, логического мышления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1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134672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«Паровозик»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940152" y="1844824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логическое мышление, память, речь,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обобщать, обосновывать.</a:t>
            </a:r>
          </a:p>
        </p:txBody>
      </p:sp>
    </p:spTree>
    <p:extLst>
      <p:ext uri="{BB962C8B-B14F-4D97-AF65-F5344CB8AC3E}">
        <p14:creationId xmlns:p14="http://schemas.microsoft.com/office/powerpoint/2010/main" val="39839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лишний»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5341" y="1417340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4499992" cy="4572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словесно-логическое мышление, умение классифицировать, сравнивать, обобщать, устанавливать причинно-следственные, пространственно-временные, логические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65799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«Путешествия»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5" r="270" b="10624"/>
          <a:stretch/>
        </p:blipFill>
        <p:spPr>
          <a:xfrm>
            <a:off x="683568" y="3403191"/>
            <a:ext cx="4608512" cy="231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124744"/>
            <a:ext cx="9036496" cy="1080120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наглядно-образное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восприятие,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концентрировать и распределять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664296" cy="3555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6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1955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24" y="1484784"/>
            <a:ext cx="8856984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основе формирования элементарных математических представлений лежит познание детьми дошкольного возраста количественных и качественных отношений между предметами.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отношения могут быть поняты детьми только тогда, когда они научатся сравнивать, сопоставлять между собой предметы и группы предметов (множества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).</a:t>
            </a:r>
          </a:p>
          <a:p>
            <a:pPr algn="just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Задачей дидактических игр по ФЭМП  является обучение детей умениям сопоставлять, сравнивать, устанавливать соответствие между различными множествами и элементами множеств.</a:t>
            </a: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87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626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772816"/>
            <a:ext cx="4170025" cy="34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1700808"/>
            <a:ext cx="3816424" cy="35283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счете до 10;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память.</a:t>
            </a:r>
          </a:p>
        </p:txBody>
      </p:sp>
    </p:spTree>
    <p:extLst>
      <p:ext uri="{BB962C8B-B14F-4D97-AF65-F5344CB8AC3E}">
        <p14:creationId xmlns:p14="http://schemas.microsoft.com/office/powerpoint/2010/main" val="338837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4352"/>
            <a:ext cx="8208912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44824"/>
            <a:ext cx="489914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2060848"/>
            <a:ext cx="3008313" cy="368776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счете предметов по названному числу, учить находить равное количество предметов,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счете; развивать внимание,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«Поиграем, посчитаем»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21945" r="5766" b="15127"/>
          <a:stretch/>
        </p:blipFill>
        <p:spPr bwMode="auto">
          <a:xfrm>
            <a:off x="827584" y="1772816"/>
            <a:ext cx="4568329" cy="374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24128" y="2204864"/>
            <a:ext cx="3008313" cy="3687763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 до 10;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соотносить количество предметов с числом и цифрой.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6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036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работе использую игры по следующим направлениям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енсорная интеграция;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13490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«Сосчитай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b="17250"/>
          <a:stretch/>
        </p:blipFill>
        <p:spPr bwMode="auto">
          <a:xfrm>
            <a:off x="683568" y="1772816"/>
            <a:ext cx="4868223" cy="40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68144" y="1988840"/>
            <a:ext cx="3008313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счете и отсчете предметов в пределах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развивать внимание, мелкую моторику.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«Помоги сосчитать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 b="24008"/>
          <a:stretch/>
        </p:blipFill>
        <p:spPr bwMode="auto">
          <a:xfrm>
            <a:off x="323528" y="2222938"/>
            <a:ext cx="5014439" cy="285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96136" y="2276872"/>
            <a:ext cx="3008313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порядковом счете до 10; </a:t>
            </a:r>
            <a:r>
              <a:rPr lang="ru-RU" sz="2400" b="1" dirty="0">
                <a:solidFill>
                  <a:srgbClr val="2F589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соотносить количество предметов с числом и цифрой.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75240" cy="1339552"/>
          </a:xfrm>
        </p:spPr>
        <p:txBody>
          <a:bodyPr/>
          <a:lstStyle/>
          <a:p>
            <a:r>
              <a:rPr lang="ru-RU" sz="3600" dirty="0" smtClean="0"/>
              <a:t>Игра «</a:t>
            </a:r>
            <a:r>
              <a:rPr lang="ru-RU" sz="3600" dirty="0" err="1" smtClean="0"/>
              <a:t>Поиграем.Посчитаем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2060848"/>
            <a:ext cx="4949747" cy="3744415"/>
          </a:xfrm>
        </p:spPr>
      </p:pic>
      <p:sp>
        <p:nvSpPr>
          <p:cNvPr id="5" name="Прямоугольник 4"/>
          <p:cNvSpPr/>
          <p:nvPr/>
        </p:nvSpPr>
        <p:spPr>
          <a:xfrm>
            <a:off x="5868144" y="1988840"/>
            <a:ext cx="300608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 algn="ctr">
              <a:lnSpc>
                <a:spcPct val="125000"/>
              </a:lnSpc>
              <a:spcBef>
                <a:spcPct val="20000"/>
              </a:spcBef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порядковом счете до 10; </a:t>
            </a:r>
            <a:r>
              <a:rPr lang="ru-RU" sz="2400" b="1" dirty="0">
                <a:solidFill>
                  <a:srgbClr val="2F589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соотносить количество предметов с числом и цифрой.</a:t>
            </a:r>
            <a:endParaRPr lang="ru-RU" sz="1600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585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90656" cy="83969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«Встань на свое место</a:t>
            </a:r>
            <a:r>
              <a:rPr lang="ru-RU" sz="3200" b="1" i="1" dirty="0" smtClean="0">
                <a:solidFill>
                  <a:srgbClr val="C00000"/>
                </a:solidFill>
                <a:effectLst/>
              </a:rPr>
              <a:t>»</a:t>
            </a:r>
            <a:endParaRPr lang="ru-RU" sz="32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995862" cy="3947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652120" y="2060848"/>
            <a:ext cx="3008313" cy="280831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georgia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georgia"/>
              </a:rPr>
              <a:t>пражнять </a:t>
            </a:r>
            <a:r>
              <a:rPr lang="ru-RU" sz="2400" b="1" dirty="0">
                <a:solidFill>
                  <a:srgbClr val="002060"/>
                </a:solidFill>
                <a:latin typeface="georgia"/>
              </a:rPr>
              <a:t>в порядковом счете, в счете по </a:t>
            </a:r>
            <a:r>
              <a:rPr lang="ru-RU" sz="2400" b="1" dirty="0" smtClean="0">
                <a:solidFill>
                  <a:srgbClr val="002060"/>
                </a:solidFill>
                <a:latin typeface="georgia"/>
              </a:rPr>
              <a:t>осязанию.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«Математические </a:t>
            </a:r>
            <a:r>
              <a:rPr lang="ru-RU" sz="36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i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/>
              </a:rPr>
            </a:br>
            <a:endParaRPr lang="ru-RU" sz="36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0"/>
          <a:stretch/>
        </p:blipFill>
        <p:spPr bwMode="auto">
          <a:xfrm>
            <a:off x="251520" y="1844824"/>
            <a:ext cx="5063670" cy="384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1988840"/>
            <a:ext cx="3779912" cy="3687763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истематизировать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чисел от 1 до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закреплять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счета в пределах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развивать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внимание, логическое мышление, речь, творческие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2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342584" cy="69567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«Разложи по порядку»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5" y="2071587"/>
            <a:ext cx="4308919" cy="357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44008" y="1844824"/>
            <a:ext cx="4499992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умение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высоте и раскладывать их в убывающем и возрастающем порядке, результаты сравнения обозначать словами: самый высокий, ниже, еще ниже… самый низкий (и наоборот).</a:t>
            </a:r>
          </a:p>
        </p:txBody>
      </p:sp>
    </p:spTree>
    <p:extLst>
      <p:ext uri="{BB962C8B-B14F-4D97-AF65-F5344CB8AC3E}">
        <p14:creationId xmlns:p14="http://schemas.microsoft.com/office/powerpoint/2010/main" val="28178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98568" cy="69567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«Построй цифру из </a:t>
            </a: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8840"/>
            <a:ext cx="4608512" cy="345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1628800"/>
            <a:ext cx="4427984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омогает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формировать, развивать, закреплять счет (прямой и обратный), соотносить с количеством, учить цифры, выкладывать числовой ряд, формировать, закреплять представления о цвете.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70576" cy="623666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«Мышки»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044" y="1273324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80112" y="1916832"/>
            <a:ext cx="3008313" cy="3687763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счете и отсчете предметов в пределах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5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074242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25000"/>
              </a:lnSpc>
              <a:spcBef>
                <a:spcPct val="20000"/>
              </a:spcBef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« Поиграем , посчитаем»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игры: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упражнять в счете и отсчете предметов в пределах 10, развивать внимание, мелкую моторику.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264" y="2125299"/>
            <a:ext cx="3000648" cy="40008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256490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532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/>
                </a:solidFill>
                <a:latin typeface="Times New Roman"/>
                <a:ea typeface="Calibri"/>
              </a:rPr>
              <a:t>Игры «Подбери фигуры»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chemeClr val="tx2"/>
                </a:solidFill>
                <a:latin typeface="Times New Roman"/>
                <a:ea typeface="Calibri"/>
              </a:rPr>
              <a:t>Цель: закреплять </a:t>
            </a:r>
            <a:r>
              <a:rPr lang="ru-RU" sz="2200" dirty="0">
                <a:solidFill>
                  <a:schemeClr val="tx2"/>
                </a:solidFill>
                <a:latin typeface="Times New Roman"/>
                <a:ea typeface="Calibri"/>
              </a:rPr>
              <a:t>представления о геометрических фигурах (треугольник, квадрат, прямоугольник, круг, овал) и их основных признаках;</a:t>
            </a:r>
            <a:endParaRPr lang="ru-RU" sz="2200" dirty="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0450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 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коррекционной работе с  детьми с ОВЗ имеет ряд преимуществ, которые делают их использование максимально востребованным: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возможность заинтересовать дошкольников, пробудить в них любознательность, завоевать их доверие, и найти такой угол зрения, при котором даже обыденное становится удивительным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аждое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использованием элементов сенсорной интеграции  вызывает у детей эмоциональный подъём, даже малоактивные дети принимают активное участие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оборудования позволяет раскрыть резервные возможности каждого ребенка, является действенным средством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вторичных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используемые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коррекционной работе приемы сенсорной интеграции способствуют удовлетворению потребности ребенка в осознании себя, а так же окружающего предметного мира, обеспечивают развитие моторных, речевых, коммуникативных, познавательных, сенсорных умений и благотворно влияют на развитие ребенка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2604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ФЭМП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занятий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64" y="2029288"/>
            <a:ext cx="3072656" cy="40968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0816" y="1966088"/>
            <a:ext cx="3160849" cy="4214465"/>
          </a:xfrm>
        </p:spPr>
      </p:pic>
    </p:spTree>
    <p:extLst>
      <p:ext uri="{BB962C8B-B14F-4D97-AF65-F5344CB8AC3E}">
        <p14:creationId xmlns:p14="http://schemas.microsoft.com/office/powerpoint/2010/main" val="126315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ФЭМП</a:t>
            </a:r>
            <a:br>
              <a:rPr lang="ru-RU" sz="3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занятий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148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476672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82341"/>
            <a:ext cx="903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 направлено на формирование у детей целостного восприятия и представлений о различных предметах и явлениях окружающей действительности, а также представления о человеке, видах его деятельности и взаимоотношениях с природой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дидактические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аправленные на ознакомление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явлениями социальной жизни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предметным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миром, созданным человеком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природой  и явлениями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18648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«Времена года»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02" y="2159025"/>
            <a:ext cx="4480687" cy="335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907252" y="1340768"/>
            <a:ext cx="4211960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знание  времен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называть их в определенной последовательности;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данному времени года картинки;  развивать зрительную память, внимание,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«Собираемся на прогулку»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84784"/>
            <a:ext cx="3596952" cy="39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556792"/>
            <a:ext cx="4608512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 времен года и называть их в определенной последовательности;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соответствующую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данному времени года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одежду;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зрительную память, внимание, речь.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6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«Кто, где живет»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44824"/>
            <a:ext cx="4261473" cy="319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556792"/>
            <a:ext cx="4716016" cy="3687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асширять представления о диких и домашних животных, знакомить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местом их обитания; расширять словарный запас у детей; развивать зрительную память; пробуждать положительные эмоции у детей и желание помогать друг другу в процессе игры.</a:t>
            </a:r>
          </a:p>
        </p:txBody>
      </p:sp>
    </p:spTree>
    <p:extLst>
      <p:ext uri="{BB962C8B-B14F-4D97-AF65-F5344CB8AC3E}">
        <p14:creationId xmlns:p14="http://schemas.microsoft.com/office/powerpoint/2010/main" val="37551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4664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«Магазин»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28800"/>
            <a:ext cx="3888432" cy="435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1844824"/>
            <a:ext cx="4520481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пражнять в классификации предметов по признаку, закреплять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речи обобщающие понятия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«продукты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мышление, память,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19641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Лото «Животные»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1772816"/>
            <a:ext cx="4032448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диких и домашних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животных;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словарный запас у детей; развивать зрительную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46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58608" cy="695674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«Разрезные картинки»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2"/>
          <a:stretch/>
        </p:blipFill>
        <p:spPr>
          <a:xfrm>
            <a:off x="323528" y="1772816"/>
            <a:ext cx="3960440" cy="350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0" y="1700808"/>
            <a:ext cx="4464496" cy="36877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представление о целостном образе предмета, учить соотносить образ представления с целостным образом реального предмета, правильно собирать изображение предмета из отдельных частей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560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931224" cy="12675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/>
              <a:t>Картотека </a:t>
            </a:r>
            <a:br>
              <a:rPr lang="ru-RU" sz="2400" dirty="0" smtClean="0"/>
            </a:br>
            <a:r>
              <a:rPr lang="ru-RU" sz="2400" dirty="0" smtClean="0"/>
              <a:t>Материал для занятий                                               </a:t>
            </a:r>
            <a:br>
              <a:rPr lang="ru-RU" sz="2400" dirty="0" smtClean="0"/>
            </a:br>
            <a:r>
              <a:rPr lang="ru-RU" sz="2400" dirty="0" smtClean="0"/>
              <a:t>  по лексическим темам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8" y="1600200"/>
            <a:ext cx="7800063" cy="4525963"/>
          </a:xfrm>
        </p:spPr>
      </p:pic>
    </p:spTree>
    <p:extLst>
      <p:ext uri="{BB962C8B-B14F-4D97-AF65-F5344CB8AC3E}">
        <p14:creationId xmlns:p14="http://schemas.microsoft.com/office/powerpoint/2010/main" val="13604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1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сыпучими </a:t>
            </a:r>
            <a:r>
              <a:rPr lang="ru-RU" sz="31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                                                                                 </a:t>
            </a:r>
            <a:r>
              <a:rPr lang="ru-RU" sz="22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разнообразие ощущений, активизирует развитие сенсорной системы детей</a:t>
            </a: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манипуляции с сыпучими материалами: пересыпание, перебирание, закапывание мелких предметов – позволяют значительно уменьшить </a:t>
            </a: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внутреннюю тревогу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преодолеть</a:t>
            </a:r>
            <a:b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негативизм, снять напряжение.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2913601" cy="388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708920"/>
            <a:ext cx="3174519" cy="387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2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92" y="289248"/>
            <a:ext cx="9023920" cy="11955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17" y="1628800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и формирование коммуникативных способностей у детей происходит во всех видах детской деятельности, в повседневной жизни в процессе общения с членами семьи, а также на специальных занятиях по развитию речи. 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дидактических играх по развитию речи систематизируется и обобщается речевой материал, приобретенный детьми в процессе других видов деятельности, расширяется и уточняется словарь, активизируется  связная  речь. 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 того,  решаются  специфические  коррекционные  задачи: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 основные  функции  речи - фиксирующая,  сопровождающая,  познавательная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регулирующая и коммуникативная;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коррекции звукопроизношения у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4" y="404664"/>
            <a:ext cx="9144000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гостях 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куклы Кати»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/>
          <a:stretch/>
        </p:blipFill>
        <p:spPr>
          <a:xfrm>
            <a:off x="179512" y="1916832"/>
            <a:ext cx="4733940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148064" y="1772816"/>
            <a:ext cx="3995936" cy="36877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со сверстниками и взрослыми,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запаса, расширение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закрепление знаний по ведению хозяйства (приготовление еды, сервировка стола).</a:t>
            </a:r>
          </a:p>
        </p:txBody>
      </p:sp>
    </p:spTree>
    <p:extLst>
      <p:ext uri="{BB962C8B-B14F-4D97-AF65-F5344CB8AC3E}">
        <p14:creationId xmlns:p14="http://schemas.microsoft.com/office/powerpoint/2010/main" val="7613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9694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Игра-этюд: «Поиграем с собачкой»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995862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93234" y="1844824"/>
            <a:ext cx="3563888" cy="36877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азвивать воображение,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диалогическую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речь, учить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интонационно выразительно проговаривать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фразы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918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260648"/>
            <a:ext cx="8928992" cy="62366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«В гостях у сказки»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" b="337"/>
          <a:stretch/>
        </p:blipFill>
        <p:spPr>
          <a:xfrm>
            <a:off x="179512" y="1340768"/>
            <a:ext cx="3744884" cy="490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139952" y="1052736"/>
            <a:ext cx="4896544" cy="3687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 воображение, диалогическую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учить интонационно выразительно проговаривать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фразы;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62" y="476672"/>
            <a:ext cx="5148064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сказку</a:t>
            </a: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20245" b="10248"/>
          <a:stretch/>
        </p:blipFill>
        <p:spPr>
          <a:xfrm>
            <a:off x="251520" y="1700808"/>
            <a:ext cx="4083997" cy="37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391472" y="476672"/>
            <a:ext cx="4752528" cy="56166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диалогическую речь, учить интонационно выразительно проговаривать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фразы;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Clr>
                <a:srgbClr val="0BD0D9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пересказывать знакомую сказку последовательно и выразительно; развивать умение располагать в правильной последовательности картинки, развивать внимание, усидчивость, мышление, память, 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0018" y="836712"/>
            <a:ext cx="9144000" cy="2232248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/>
              </a:rPr>
              <a:t>Цель игры: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связной речи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через использование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элементов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мнемотехники, обогащение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словарного запаса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детей, совершенствование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грамматического строя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речи, упражнение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детей в пересказе, составлении рассказов, загадок, заучивании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стихотворений.</a:t>
            </a:r>
            <a:endParaRPr lang="ru-RU" sz="2400" b="1" dirty="0">
              <a:solidFill>
                <a:srgbClr val="002060"/>
              </a:solidFill>
              <a:latin typeface="Calibri"/>
            </a:endParaRPr>
          </a:p>
          <a:p>
            <a:endParaRPr lang="ru-RU" sz="20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9278" r="3852" b="6561"/>
          <a:stretch/>
        </p:blipFill>
        <p:spPr>
          <a:xfrm>
            <a:off x="4139952" y="3426516"/>
            <a:ext cx="449880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980">
            <a:off x="230157" y="3244111"/>
            <a:ext cx="41732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«Варим суп»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3" b="18786"/>
          <a:stretch/>
        </p:blipFill>
        <p:spPr>
          <a:xfrm rot="5400000">
            <a:off x="-127282" y="1630973"/>
            <a:ext cx="3818451" cy="356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635896" y="1700808"/>
            <a:ext cx="5508104" cy="3687763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lvl="0">
              <a:buClr>
                <a:srgbClr val="0BD0D9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общения со сверстниками и взрослыми, обогащение словарного запаса, расширение и закрепление знаний по ведению хозяйства (приготовление еды, сервировка стола).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3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1864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«Теремок»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17462"/>
          <a:stretch/>
        </p:blipFill>
        <p:spPr>
          <a:xfrm rot="5400000">
            <a:off x="506388" y="1733972"/>
            <a:ext cx="3815255" cy="374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61793" y="1844824"/>
            <a:ext cx="4448473" cy="36877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речевую активность, закреплять пространственные представления, развивать высоту и тембр голоса, интонационную выразительность речи.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«Волшебный песок»</a:t>
            </a:r>
            <a:br>
              <a:rPr lang="ru-RU" sz="3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мелкой моторики, развитие </a:t>
            </a:r>
            <a:r>
              <a:rPr lang="ru-RU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воображения, речи.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67" y="1988840"/>
            <a:ext cx="5603974" cy="420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126754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сыпучими </a:t>
            </a:r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4751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6303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352"/>
            <a:ext cx="8712968" cy="116205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 и упражнения для 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самомассажа</a:t>
            </a:r>
            <a:r>
              <a:rPr lang="ru-RU" sz="1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541222" cy="47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628800"/>
            <a:ext cx="5148064" cy="460851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совершенствование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 мелкой моторики 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рук,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чувства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ритма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умения согласовывать темп и ритм движений, слово и жест.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пособствует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психоэмоциональной разрядке, улучшению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настроения.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198568" cy="104244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по цвету»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t="-955" r="12467" b="10563"/>
          <a:stretch/>
        </p:blipFill>
        <p:spPr>
          <a:xfrm>
            <a:off x="4211960" y="1484784"/>
            <a:ext cx="4431598" cy="432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3672408" cy="4536504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азвивать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умение сравнивать, анализировать, сортировать предметы, выстраивать связи со своими визуальными представлениями, тренировать мелкую моторику и координацию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8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9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0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1486</Words>
  <Application>Microsoft Office PowerPoint</Application>
  <PresentationFormat>Экран (4:3)</PresentationFormat>
  <Paragraphs>171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45</vt:i4>
      </vt:variant>
      <vt:variant>
        <vt:lpstr>Заголовки слайдов</vt:lpstr>
      </vt:variant>
      <vt:variant>
        <vt:i4>57</vt:i4>
      </vt:variant>
    </vt:vector>
  </HeadingPairs>
  <TitlesOfParts>
    <vt:vector size="102" baseType="lpstr">
      <vt:lpstr>Тема Office</vt:lpstr>
      <vt:lpstr>Исполнительная</vt:lpstr>
      <vt:lpstr>1_Исполнительная</vt:lpstr>
      <vt:lpstr>2_Исполнительная</vt:lpstr>
      <vt:lpstr>3_Исполнительная</vt:lpstr>
      <vt:lpstr>4_Исполнительная</vt:lpstr>
      <vt:lpstr>5_Исполнительная</vt:lpstr>
      <vt:lpstr>6_Исполнительная</vt:lpstr>
      <vt:lpstr>7_Исполнительная</vt:lpstr>
      <vt:lpstr>8_Исполнительная</vt:lpstr>
      <vt:lpstr>9_Исполнительная</vt:lpstr>
      <vt:lpstr>10_Исполнительная</vt:lpstr>
      <vt:lpstr>11_Исполнительная</vt:lpstr>
      <vt:lpstr>12_Исполнительная</vt:lpstr>
      <vt:lpstr>13_Исполнительная</vt:lpstr>
      <vt:lpstr>14_Исполнительная</vt:lpstr>
      <vt:lpstr>15_Исполнительная</vt:lpstr>
      <vt:lpstr>16_Исполнительная</vt:lpstr>
      <vt:lpstr>17_Исполнительная</vt:lpstr>
      <vt:lpstr>18_Исполнительная</vt:lpstr>
      <vt:lpstr>19_Исполнительная</vt:lpstr>
      <vt:lpstr>20_Исполнительная</vt:lpstr>
      <vt:lpstr>21_Исполнительная</vt:lpstr>
      <vt:lpstr>22_Исполнительная</vt:lpstr>
      <vt:lpstr>23_Исполнительная</vt:lpstr>
      <vt:lpstr>24_Исполнительная</vt:lpstr>
      <vt:lpstr>25_Исполнительная</vt:lpstr>
      <vt:lpstr>26_Исполнительная</vt:lpstr>
      <vt:lpstr>27_Исполнительная</vt:lpstr>
      <vt:lpstr>28_Исполнительная</vt:lpstr>
      <vt:lpstr>29_Исполнительная</vt:lpstr>
      <vt:lpstr>30_Исполнительная</vt:lpstr>
      <vt:lpstr>31_Исполнительная</vt:lpstr>
      <vt:lpstr>32_Исполнительная</vt:lpstr>
      <vt:lpstr>33_Исполнительная</vt:lpstr>
      <vt:lpstr>34_Исполнительная</vt:lpstr>
      <vt:lpstr>35_Исполнительная</vt:lpstr>
      <vt:lpstr>36_Исполнительная</vt:lpstr>
      <vt:lpstr>37_Исполнительная</vt:lpstr>
      <vt:lpstr>38_Исполнительная</vt:lpstr>
      <vt:lpstr>39_Исполнительная</vt:lpstr>
      <vt:lpstr>40_Исполнительная</vt:lpstr>
      <vt:lpstr>41_Исполнительная</vt:lpstr>
      <vt:lpstr>42_Исполнительная</vt:lpstr>
      <vt:lpstr>43_Исполнительная</vt:lpstr>
      <vt:lpstr>Развивающая среда</vt:lpstr>
      <vt:lpstr>Рабочая зона</vt:lpstr>
      <vt:lpstr>Презентация PowerPoint</vt:lpstr>
      <vt:lpstr>Презентация PowerPoint</vt:lpstr>
      <vt:lpstr>Игры с сыпучими материалами                                                                                 Цель игры: обеспечивает разнообразие ощущений, активизирует развитие сенсорной системы детей. Внешне простые манипуляции с сыпучими материалами: пересыпание, перебирание, закапывание мелких предметов – позволяют значительно уменьшить внутреннюю тревогу, преодолеть негативизм, снять напряжение.</vt:lpstr>
      <vt:lpstr>Игра «Волшебный песок» Цель игры: развитие мелкой моторики, развитие внимания, воображения, речи.</vt:lpstr>
      <vt:lpstr>Игры с сыпучими материалами</vt:lpstr>
      <vt:lpstr>Игры и упражнения для самомассажа </vt:lpstr>
      <vt:lpstr>Игры «Подбери по цвету» </vt:lpstr>
      <vt:lpstr>Игры «Подбери по цвету»</vt:lpstr>
      <vt:lpstr>Игры «Подбери по цвету»</vt:lpstr>
      <vt:lpstr>Игры «Подбери по цвету»</vt:lpstr>
      <vt:lpstr>Игры «Подбери по цвету»</vt:lpstr>
      <vt:lpstr>Игры «Подбери по цвету</vt:lpstr>
      <vt:lpstr>Игра «Павлин» </vt:lpstr>
      <vt:lpstr>Игра «Маленький цветочек» </vt:lpstr>
      <vt:lpstr>   Игра «Чудесный мешочек» Ребенку предлагается на ощупь определить предмет и назвать его признаки: карандаш длинный; карандаш короткий; пуговица большая-маленькая. (игрушки, геометрические фигуры , пластмассовые буквы и цифры и др.</vt:lpstr>
      <vt:lpstr>ФОРМИРОВАНИЕ МЫШЛЕНИЯ </vt:lpstr>
      <vt:lpstr> Игра «Рукавички» </vt:lpstr>
      <vt:lpstr>Игра «Построим из палочек» </vt:lpstr>
      <vt:lpstr>Игра «Сложи картинку»</vt:lpstr>
      <vt:lpstr>Игра «Найди отличия» </vt:lpstr>
      <vt:lpstr>Игра «Паровозик» </vt:lpstr>
      <vt:lpstr>Игра «четвертый лишний» </vt:lpstr>
      <vt:lpstr>Игра «Путешествия»</vt:lpstr>
      <vt:lpstr>ФОРМИРОВАНИЕ ЭЛЕМЕНТАРНЫХ МАТЕМАТИЧЕСКИХ ПРЕДСТАВЛЕНИЙ</vt:lpstr>
      <vt:lpstr>Игра «Поиграем, посчитаем» </vt:lpstr>
      <vt:lpstr>Игра «Поиграем, посчитаем» </vt:lpstr>
      <vt:lpstr>Игра «Поиграем, посчитаем» </vt:lpstr>
      <vt:lpstr>Игра «Сосчитай правильно» </vt:lpstr>
      <vt:lpstr>Игра: «Помоги сосчитать» </vt:lpstr>
      <vt:lpstr>Игра «Поиграем.Посчитаем»</vt:lpstr>
      <vt:lpstr>Игра «Встань на свое место»</vt:lpstr>
      <vt:lpstr>Игра «Математические пазлы» </vt:lpstr>
      <vt:lpstr>Игра «Разложи по порядку»</vt:lpstr>
      <vt:lpstr>Игра: «Построй цифру из Лего»</vt:lpstr>
      <vt:lpstr>Игра «Мышки»</vt:lpstr>
      <vt:lpstr>                                             « Поиграем , посчитаем» Цель игры: упражнять в счете и отсчете предметов в пределах 10, развивать внимание, мелкую моторику. </vt:lpstr>
      <vt:lpstr>Игры «Подбери фигуры» Цель: закреплять представления о геометрических фигурах (треугольник, квадрат, прямоугольник, круг, овал) и их основных признаках;</vt:lpstr>
      <vt:lpstr>Игры ФЭМП материал для занятий</vt:lpstr>
      <vt:lpstr>Игры ФЭМП материал для занятий</vt:lpstr>
      <vt:lpstr>ОЗНАКОМЛЕНИЕ С ОКРУЖАЮЩИМ </vt:lpstr>
      <vt:lpstr>Игра «Времена года» </vt:lpstr>
      <vt:lpstr>Игра «Собираемся на прогулку» </vt:lpstr>
      <vt:lpstr>Игра «Кто, где живет» </vt:lpstr>
      <vt:lpstr>Игра «Магазин» </vt:lpstr>
      <vt:lpstr>Лото «Животные» </vt:lpstr>
      <vt:lpstr>Игра «Разрезные картинки»</vt:lpstr>
      <vt:lpstr>Картотека  Материал для занятий                                                  по лексическим темам</vt:lpstr>
      <vt:lpstr>РАЗВИТИЕ РЕЧИ И ФОРМИРОВАНИЕ КОММУНИКАТИВНЫХ СПОСОБНОСТЕЙ</vt:lpstr>
      <vt:lpstr>Сюжетно-ролевая игра «В гостях  у куклы Кати»</vt:lpstr>
      <vt:lpstr>Игра-этюд: «Поиграем с собачкой» </vt:lpstr>
      <vt:lpstr>Театрализованная игра «В гостях у сказки»</vt:lpstr>
      <vt:lpstr>Игра «Расскажи сказку» </vt:lpstr>
      <vt:lpstr>Презентация PowerPoint</vt:lpstr>
      <vt:lpstr>Игра «Варим суп» </vt:lpstr>
      <vt:lpstr>Игра «Теремок»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</dc:title>
  <dc:creator>Samsung</dc:creator>
  <cp:lastModifiedBy>Samsung</cp:lastModifiedBy>
  <cp:revision>9</cp:revision>
  <dcterms:created xsi:type="dcterms:W3CDTF">2020-11-13T04:35:41Z</dcterms:created>
  <dcterms:modified xsi:type="dcterms:W3CDTF">2020-11-13T06:12:13Z</dcterms:modified>
</cp:coreProperties>
</file>