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33"/>
  </p:notesMasterIdLst>
  <p:sldIdLst>
    <p:sldId id="256" r:id="rId8"/>
    <p:sldId id="278" r:id="rId9"/>
    <p:sldId id="274" r:id="rId10"/>
    <p:sldId id="276" r:id="rId11"/>
    <p:sldId id="279" r:id="rId12"/>
    <p:sldId id="282" r:id="rId13"/>
    <p:sldId id="270" r:id="rId14"/>
    <p:sldId id="275" r:id="rId15"/>
    <p:sldId id="261" r:id="rId16"/>
    <p:sldId id="283" r:id="rId17"/>
    <p:sldId id="284" r:id="rId18"/>
    <p:sldId id="262" r:id="rId19"/>
    <p:sldId id="280" r:id="rId20"/>
    <p:sldId id="281" r:id="rId21"/>
    <p:sldId id="266" r:id="rId22"/>
    <p:sldId id="269" r:id="rId23"/>
    <p:sldId id="264" r:id="rId24"/>
    <p:sldId id="265" r:id="rId25"/>
    <p:sldId id="259" r:id="rId26"/>
    <p:sldId id="260" r:id="rId27"/>
    <p:sldId id="267" r:id="rId28"/>
    <p:sldId id="257" r:id="rId29"/>
    <p:sldId id="272" r:id="rId30"/>
    <p:sldId id="271" r:id="rId31"/>
    <p:sldId id="273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Google Shape;11;p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Google Shape;12;p1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Google Shape;13;p1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14;p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1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Google Shape;16;p1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" name="Google Shape;37;p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" name="Google Shape;39;p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" name="Google Shape;58;p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" name="Google Shape;59;p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" name="Google Shape;61;p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1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1" name="Google Shape;101;p1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2" name="Google Shape;102;p11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3" name="Google Shape;103;p11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Google Shape;105;p11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1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7" name="Google Shape;127;p1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9" name="Google Shape;129;p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Google Shape;144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5" name="Google Shape;145;p1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7" name="Google Shape;147;p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1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2" name="Google Shape;162;p1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4" name="Google Shape;164;p1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72" name="Google Shape;172;p1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1785937"/>
            <a:ext cx="693815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Моё педагогическое древо.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«</a:t>
            </a:r>
            <a:r>
              <a:rPr lang="en-US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ПЕДАГОГИЧЕСКАЯ </a:t>
            </a: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ДИНАСТИЯ В МОЕЙ </a:t>
            </a:r>
            <a:r>
              <a:rPr lang="en-US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СЕМЬЕ</a:t>
            </a: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</a:t>
            </a: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3467594" y="5003800"/>
            <a:ext cx="55101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 sz="1800" b="1" dirty="0" smtClean="0">
                <a:solidFill>
                  <a:schemeClr val="dk2"/>
                </a:solidFill>
              </a:rPr>
              <a:t>Автор: Каширская Марина Александровна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 dirty="0" smtClean="0"/>
              <a:t>Редактор: Маркова Юлия Георгиевна</a:t>
            </a:r>
            <a:endParaRPr lang="ru-RU" sz="1800" b="1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1026" name="Picture 2" descr="E:\2023Год педагога и наставника\god-uchitelya-i-pedagoga-2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32" y="3319153"/>
            <a:ext cx="3075710" cy="332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3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13756" y="356260"/>
            <a:ext cx="8633361" cy="543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Моя мама.</a:t>
            </a:r>
          </a:p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1600" dirty="0" err="1" smtClean="0"/>
              <a:t>Алагузова</a:t>
            </a:r>
            <a:r>
              <a:rPr lang="ru-RU" sz="1600" dirty="0" smtClean="0"/>
              <a:t> Нина Сергеевна, 1936г.р. Довоенное детство прошло в Мелекессе, где ее отец, Голиков Сергей Зиновьевич, преподавал историю в </a:t>
            </a:r>
            <a:r>
              <a:rPr lang="ru-RU" sz="1600" dirty="0" err="1" smtClean="0"/>
              <a:t>Мелекесском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зоотехникуме</a:t>
            </a:r>
            <a:r>
              <a:rPr lang="ru-RU" sz="1600" dirty="0" smtClean="0"/>
              <a:t> и был секретарем </a:t>
            </a:r>
            <a:r>
              <a:rPr lang="ru-RU" sz="1600" dirty="0" err="1" smtClean="0"/>
              <a:t>Мелекесского</a:t>
            </a:r>
            <a:r>
              <a:rPr lang="ru-RU" sz="1600" dirty="0" smtClean="0"/>
              <a:t> городского комитета комсомола. В годы ВОВ отец ушел на фронт, а мама с бабушкой, Голиковой Анастасией Александровной и братом, Голиковым Александром Сергеевичем жили в селе Александровка </a:t>
            </a:r>
            <a:r>
              <a:rPr lang="ru-RU" sz="1600" dirty="0" err="1" smtClean="0"/>
              <a:t>Шарлыкского</a:t>
            </a:r>
            <a:r>
              <a:rPr lang="ru-RU" sz="1600" dirty="0" smtClean="0"/>
              <a:t> района Оренбургской области.</a:t>
            </a:r>
          </a:p>
          <a:p>
            <a:pPr>
              <a:buNone/>
            </a:pPr>
            <a:r>
              <a:rPr lang="ru-RU" sz="1600" dirty="0" smtClean="0"/>
              <a:t>           Окончив среднюю школу, поступила в Оренбургское (Чкаловское) педагогическое училище, и после его окончания начала работать учителем начальных классов в селе Ильинка. В этом же селе встретила своего будущего мужа, моего отца, </a:t>
            </a:r>
            <a:r>
              <a:rPr lang="ru-RU" sz="1600" dirty="0" err="1" smtClean="0"/>
              <a:t>Алагузова</a:t>
            </a:r>
            <a:r>
              <a:rPr lang="ru-RU" sz="1600" dirty="0" smtClean="0"/>
              <a:t> Александра Александровича.</a:t>
            </a:r>
          </a:p>
          <a:p>
            <a:pPr>
              <a:buNone/>
            </a:pPr>
            <a:r>
              <a:rPr lang="ru-RU" sz="1600" dirty="0" smtClean="0"/>
              <a:t>           В 1965г. окончила </a:t>
            </a:r>
            <a:r>
              <a:rPr lang="ru-RU" sz="1600" dirty="0" err="1" smtClean="0"/>
              <a:t>Орский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пеагогический</a:t>
            </a:r>
            <a:r>
              <a:rPr lang="ru-RU" sz="1600" dirty="0" smtClean="0"/>
              <a:t> институт</a:t>
            </a:r>
          </a:p>
          <a:p>
            <a:pPr>
              <a:buNone/>
            </a:pPr>
            <a:r>
              <a:rPr lang="ru-RU" sz="1600" dirty="0" smtClean="0"/>
              <a:t>     За свою педагогическую карьеру мама преподавала в школах г.Гая, Оренбурга, Пономаревки, Волгограда, с.Сакмара, г.Бугуруслан, в котором она была главным методистом отдела образования.</a:t>
            </a:r>
          </a:p>
          <a:p>
            <a:pPr>
              <a:buNone/>
            </a:pPr>
            <a:r>
              <a:rPr lang="ru-RU" sz="1600" dirty="0" smtClean="0"/>
              <a:t>     В конце семидесятых годов наша семья переехала в г.Новотроицк, где мама проработала учителем начальных классов до 62 лет.</a:t>
            </a:r>
          </a:p>
          <a:p>
            <a:pPr>
              <a:buNone/>
            </a:pPr>
            <a:r>
              <a:rPr lang="ru-RU" sz="1600" dirty="0" smtClean="0"/>
              <a:t>           У мамы много различных наград: дипломы, грамоты, а также звания «Ветеран труда» и «Старший учитель».</a:t>
            </a:r>
          </a:p>
          <a:p>
            <a:pPr marL="273050" lvl="0" indent="-273050">
              <a:spcBef>
                <a:spcPts val="0"/>
              </a:spcBef>
              <a:buSzPts val="168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3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13756" y="356260"/>
            <a:ext cx="8473043" cy="543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sz="2000" dirty="0"/>
          </a:p>
        </p:txBody>
      </p:sp>
      <p:pic>
        <p:nvPicPr>
          <p:cNvPr id="12" name="Picutre 1"/>
          <p:cNvPicPr/>
          <p:nvPr/>
        </p:nvPicPr>
        <p:blipFill>
          <a:blip r:embed="rId3"/>
          <a:srcRect l="6123" t="4600" r="7176" b="4116"/>
          <a:stretch/>
        </p:blipFill>
        <p:spPr>
          <a:xfrm>
            <a:off x="255120" y="166254"/>
            <a:ext cx="5528164" cy="395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utre 2"/>
          <p:cNvPicPr/>
          <p:nvPr/>
        </p:nvPicPr>
        <p:blipFill>
          <a:blip r:embed="rId4"/>
          <a:srcRect l="6520" t="3641" r="4889" b="5582"/>
          <a:stretch/>
        </p:blipFill>
        <p:spPr>
          <a:xfrm>
            <a:off x="5296395" y="1430977"/>
            <a:ext cx="3610098" cy="4999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utre 4"/>
          <p:cNvPicPr/>
          <p:nvPr/>
        </p:nvPicPr>
        <p:blipFill>
          <a:blip r:embed="rId5"/>
          <a:srcRect l="1843" t="15995" r="2137" b="4029"/>
          <a:stretch/>
        </p:blipFill>
        <p:spPr>
          <a:xfrm>
            <a:off x="510640" y="3930732"/>
            <a:ext cx="4762005" cy="273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48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Мама и её ученики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5320145" y="1571625"/>
            <a:ext cx="3366655" cy="45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ru-RU" dirty="0" smtClean="0"/>
              <a:t>         1 сентября,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ru-RU" dirty="0" smtClean="0"/>
              <a:t>       День знаний!</a:t>
            </a:r>
            <a:endParaRPr dirty="0"/>
          </a:p>
        </p:txBody>
      </p:sp>
      <p:pic>
        <p:nvPicPr>
          <p:cNvPr id="6" name="Picutre 6"/>
          <p:cNvPicPr/>
          <p:nvPr/>
        </p:nvPicPr>
        <p:blipFill>
          <a:blip r:embed="rId3"/>
          <a:srcRect l="12607" t="24537" r="12893"/>
          <a:stretch/>
        </p:blipFill>
        <p:spPr>
          <a:xfrm>
            <a:off x="256612" y="852744"/>
            <a:ext cx="5044425" cy="3466214"/>
          </a:xfrm>
          <a:prstGeom prst="rect">
            <a:avLst/>
          </a:prstGeom>
        </p:spPr>
      </p:pic>
      <p:pic>
        <p:nvPicPr>
          <p:cNvPr id="7" name="Picutre 5"/>
          <p:cNvPicPr/>
          <p:nvPr/>
        </p:nvPicPr>
        <p:blipFill>
          <a:blip r:embed="rId4"/>
          <a:srcRect l="10868" t="26728" r="5632" b="7077"/>
          <a:stretch/>
        </p:blipFill>
        <p:spPr>
          <a:xfrm>
            <a:off x="3347843" y="3469258"/>
            <a:ext cx="5322141" cy="3054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748145"/>
            <a:ext cx="6938157" cy="141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Достижения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3467594" y="5003800"/>
            <a:ext cx="55101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3074" name="Picture 2" descr="C:\Users\Future\Desktop\изображение_viber_2023-02-28_09-35-21-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448623" y="1520041"/>
            <a:ext cx="5756893" cy="4317670"/>
          </a:xfrm>
          <a:prstGeom prst="rect">
            <a:avLst/>
          </a:prstGeom>
          <a:noFill/>
        </p:spPr>
      </p:pic>
      <p:pic>
        <p:nvPicPr>
          <p:cNvPr id="3075" name="Picture 3" descr="C:\Users\Future\Desktop\изображение_viber_2023-02-28_09-35-08-064.jpg"/>
          <p:cNvPicPr>
            <a:picLocks noChangeAspect="1" noChangeArrowheads="1"/>
          </p:cNvPicPr>
          <p:nvPr/>
        </p:nvPicPr>
        <p:blipFill>
          <a:blip r:embed="rId4"/>
          <a:srcRect l="3753" t="10554" r="11805" b="5317"/>
          <a:stretch>
            <a:fillRect/>
          </a:stretch>
        </p:blipFill>
        <p:spPr bwMode="auto">
          <a:xfrm rot="10800000">
            <a:off x="4595750" y="748147"/>
            <a:ext cx="4275117" cy="3194462"/>
          </a:xfrm>
          <a:prstGeom prst="rect">
            <a:avLst/>
          </a:prstGeom>
          <a:noFill/>
        </p:spPr>
      </p:pic>
      <p:pic>
        <p:nvPicPr>
          <p:cNvPr id="3076" name="Picture 4" descr="C:\Users\Future\Desktop\изображение_viber_2023-02-28_09-34-56-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44003" y="3698567"/>
            <a:ext cx="3886958" cy="29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1785937"/>
            <a:ext cx="693815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3467594" y="5003800"/>
            <a:ext cx="55101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4098" name="Picture 2" descr="C:\Users\Future\Desktop\изображение_viber_2023-02-28_09-35-21-049.jpg"/>
          <p:cNvPicPr>
            <a:picLocks noChangeAspect="1" noChangeArrowheads="1"/>
          </p:cNvPicPr>
          <p:nvPr/>
        </p:nvPicPr>
        <p:blipFill>
          <a:blip r:embed="rId3"/>
          <a:srcRect l="4359" t="4840" r="12080" b="3701"/>
          <a:stretch>
            <a:fillRect/>
          </a:stretch>
        </p:blipFill>
        <p:spPr bwMode="auto">
          <a:xfrm>
            <a:off x="178129" y="1365662"/>
            <a:ext cx="2921330" cy="4263242"/>
          </a:xfrm>
          <a:prstGeom prst="rect">
            <a:avLst/>
          </a:prstGeom>
          <a:noFill/>
        </p:spPr>
      </p:pic>
      <p:pic>
        <p:nvPicPr>
          <p:cNvPr id="4099" name="Picture 3" descr="C:\Users\Future\Desktop\изображение_viber_2023-02-28_09-35-21-114.jpg"/>
          <p:cNvPicPr>
            <a:picLocks noChangeAspect="1" noChangeArrowheads="1"/>
          </p:cNvPicPr>
          <p:nvPr/>
        </p:nvPicPr>
        <p:blipFill>
          <a:blip r:embed="rId4"/>
          <a:srcRect l="10541" t="4427" r="4462" b="2461"/>
          <a:stretch>
            <a:fillRect/>
          </a:stretch>
        </p:blipFill>
        <p:spPr bwMode="auto">
          <a:xfrm rot="16200000">
            <a:off x="4269179" y="2867892"/>
            <a:ext cx="3016332" cy="4405743"/>
          </a:xfrm>
          <a:prstGeom prst="rect">
            <a:avLst/>
          </a:prstGeom>
          <a:noFill/>
        </p:spPr>
      </p:pic>
      <p:pic>
        <p:nvPicPr>
          <p:cNvPr id="4100" name="Picture 4" descr="C:\Users\Future\Desktop\изображение_viber_2023-02-28_09-35-08-124.jpg"/>
          <p:cNvPicPr>
            <a:picLocks noChangeAspect="1" noChangeArrowheads="1"/>
          </p:cNvPicPr>
          <p:nvPr/>
        </p:nvPicPr>
        <p:blipFill>
          <a:blip r:embed="rId5"/>
          <a:srcRect l="5009" t="2430" r="2214" b="2466"/>
          <a:stretch>
            <a:fillRect/>
          </a:stretch>
        </p:blipFill>
        <p:spPr bwMode="auto">
          <a:xfrm rot="16200000">
            <a:off x="4922155" y="-421743"/>
            <a:ext cx="3206337" cy="438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12480" cy="5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отец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Александр  Александрович</a:t>
            </a:r>
            <a:endParaRPr sz="2400" b="1"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3643312" y="1643062"/>
            <a:ext cx="5043487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музыки, обучал игре на баяне, в летний период работал начальником пионерских лагерей, затем выучился в Высшей школе милиции и стал юристом, но и на этом поприще читал лекции по юриспруденции и был наставником молодёжи.</a:t>
            </a:r>
            <a:endParaRPr dirty="0"/>
          </a:p>
        </p:txBody>
      </p:sp>
      <p:pic>
        <p:nvPicPr>
          <p:cNvPr id="7" name="Picutre 1"/>
          <p:cNvPicPr/>
          <p:nvPr/>
        </p:nvPicPr>
        <p:blipFill>
          <a:blip r:embed="rId3"/>
          <a:srcRect l="8885" t="17544" r="14289" b="3926"/>
          <a:stretch/>
        </p:blipFill>
        <p:spPr>
          <a:xfrm>
            <a:off x="154379" y="1698172"/>
            <a:ext cx="3693226" cy="4680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8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dirty="0" smtClean="0"/>
              <a:t>Мамин брат, мой дядя.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3930732" y="1175657"/>
            <a:ext cx="4570330" cy="482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lnSpc>
                <a:spcPct val="80000"/>
              </a:lnSpc>
              <a:spcBef>
                <a:spcPts val="0"/>
              </a:spcBef>
              <a:buSzPts val="1330"/>
              <a:buFont typeface="Arial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Дядя –Голиков Александр Сергеевич – преподаватель по классу «Баян», был наставником молодёжи, в конце 60-х годов играл в Оренбургском народном хоре.</a:t>
            </a:r>
            <a:endParaRPr dirty="0"/>
          </a:p>
        </p:txBody>
      </p:sp>
      <p:pic>
        <p:nvPicPr>
          <p:cNvPr id="7" name="Picutre 3"/>
          <p:cNvPicPr/>
          <p:nvPr/>
        </p:nvPicPr>
        <p:blipFill>
          <a:blip r:embed="rId3"/>
          <a:srcRect l="5355" t="4560" r="20954" b="13308"/>
          <a:stretch/>
        </p:blipFill>
        <p:spPr>
          <a:xfrm>
            <a:off x="4005142" y="3372592"/>
            <a:ext cx="4616344" cy="3237551"/>
          </a:xfrm>
          <a:prstGeom prst="rect">
            <a:avLst/>
          </a:prstGeom>
        </p:spPr>
      </p:pic>
      <p:pic>
        <p:nvPicPr>
          <p:cNvPr id="8" name="Picutre 1"/>
          <p:cNvPicPr/>
          <p:nvPr/>
        </p:nvPicPr>
        <p:blipFill>
          <a:blip r:embed="rId4"/>
          <a:srcRect l="8174" t="5017" r="10280" b="4961"/>
          <a:stretch/>
        </p:blipFill>
        <p:spPr>
          <a:xfrm>
            <a:off x="258644" y="893630"/>
            <a:ext cx="3520321" cy="28619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r="4050"/>
          <a:stretch>
            <a:fillRect/>
          </a:stretch>
        </p:blipFill>
        <p:spPr bwMode="auto">
          <a:xfrm>
            <a:off x="209097" y="3918857"/>
            <a:ext cx="3658029" cy="27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44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Мамин брат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0" y="1571625"/>
            <a:ext cx="3929062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 smtClean="0"/>
              <a:t>Голиков Виктор Сергеевич – преподаватель Харьковского института Ж/Д транспорта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Голиков Анатолий Сергеевич  - преподаватель   технического ВУЗа г. Таганрога</a:t>
            </a:r>
            <a:endParaRPr lang="ru-RU" dirty="0" smtClean="0"/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•"/>
            </a:pPr>
            <a:endParaRPr dirty="0"/>
          </a:p>
        </p:txBody>
      </p:sp>
      <p:pic>
        <p:nvPicPr>
          <p:cNvPr id="9" name="Picutre 65"/>
          <p:cNvPicPr/>
          <p:nvPr/>
        </p:nvPicPr>
        <p:blipFill>
          <a:blip r:embed="rId3"/>
          <a:srcRect l="2456" t="2648" r="56314" b="12831"/>
          <a:stretch/>
        </p:blipFill>
        <p:spPr>
          <a:xfrm>
            <a:off x="666671" y="1187118"/>
            <a:ext cx="2894271" cy="44125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428625" y="274637"/>
            <a:ext cx="8258175" cy="213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2200"/>
            </a:pP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200" b="0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200" b="0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Мамины дяди и тёти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педагогами, двоюродная сестра преподавала библиотечное дело в  Оренбургском институте искусств. </a:t>
            </a:r>
            <a: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8758" y="1600200"/>
            <a:ext cx="8419606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utre 8"/>
          <p:cNvPicPr/>
          <p:nvPr/>
        </p:nvPicPr>
        <p:blipFill>
          <a:blip r:embed="rId3"/>
          <a:srcRect t="12295" b="7596"/>
          <a:stretch/>
        </p:blipFill>
        <p:spPr>
          <a:xfrm>
            <a:off x="296883" y="1591295"/>
            <a:ext cx="8312727" cy="4952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0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3000" b="1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entury Schoolbook"/>
              </a:rPr>
              <a:t>Я с родными братьями</a:t>
            </a:r>
            <a:endParaRPr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4239491" y="1199409"/>
            <a:ext cx="4738254" cy="492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>
              <a:lnSpc>
                <a:spcPct val="80000"/>
              </a:lnSpc>
              <a:spcBef>
                <a:spcPts val="0"/>
              </a:spcBef>
              <a:buSzPts val="1680"/>
              <a:buNone/>
            </a:pPr>
            <a:r>
              <a:rPr lang="ru-RU" b="1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семье нас трое: </a:t>
            </a: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SzPts val="168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 Сергей, я, брат Андрей.</a:t>
            </a: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SzPts val="168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SzPts val="168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Мы очень дружны, родители научили нас быть ответственными за свои дела  и поступки, отзывчивыми к людям, уважать всех. </a:t>
            </a: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SzPts val="168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Все мы любим спорт, музыку, чтение, путешествия.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</a:pPr>
            <a:endParaRPr dirty="0"/>
          </a:p>
        </p:txBody>
      </p:sp>
      <p:pic>
        <p:nvPicPr>
          <p:cNvPr id="5" name="Picutre 71"/>
          <p:cNvPicPr/>
          <p:nvPr/>
        </p:nvPicPr>
        <p:blipFill>
          <a:blip r:embed="rId3"/>
          <a:srcRect l="11135" t="7533" r="10739" b="4861"/>
          <a:stretch/>
        </p:blipFill>
        <p:spPr>
          <a:xfrm>
            <a:off x="356741" y="985653"/>
            <a:ext cx="3728371" cy="5177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1785937"/>
            <a:ext cx="693815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Моё педагогическое древо.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522514" y="2517569"/>
            <a:ext cx="8455231" cy="38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2" name="Picture 2" descr="C:\Users\Future\Desktop\изображение_viber_2023-02-28_14-11-19-725.jpg"/>
          <p:cNvPicPr>
            <a:picLocks noChangeAspect="1" noChangeArrowheads="1"/>
          </p:cNvPicPr>
          <p:nvPr/>
        </p:nvPicPr>
        <p:blipFill>
          <a:blip r:embed="rId3"/>
          <a:srcRect l="6427" t="2973" r="4640"/>
          <a:stretch>
            <a:fillRect/>
          </a:stretch>
        </p:blipFill>
        <p:spPr bwMode="auto">
          <a:xfrm>
            <a:off x="225631" y="237506"/>
            <a:ext cx="8728364" cy="6401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8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sz="3000" b="1" i="0" u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 родной брат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3"/>
          <p:cNvSpPr txBox="1">
            <a:spLocks noGrp="1"/>
          </p:cNvSpPr>
          <p:nvPr>
            <p:ph type="body" idx="1"/>
          </p:nvPr>
        </p:nvSpPr>
        <p:spPr>
          <a:xfrm>
            <a:off x="0" y="938151"/>
            <a:ext cx="6507678" cy="510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  <a:buFont typeface="Arial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ts val="0"/>
              </a:spcBef>
              <a:buSzPts val="168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Брат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Александрович- офицер, что  уже подразумевает наставничество, преподаватель – пропагандист экономической учёбы, занимался благотворительной деятельностью, состоит в Оренбургском казачестве.</a:t>
            </a:r>
            <a:endParaRPr dirty="0"/>
          </a:p>
        </p:txBody>
      </p:sp>
      <p:pic>
        <p:nvPicPr>
          <p:cNvPr id="5" name="Shape 77"/>
          <p:cNvPicPr/>
          <p:nvPr/>
        </p:nvPicPr>
        <p:blipFill>
          <a:blip r:embed="rId3"/>
          <a:srcRect l="7575" t="61326" r="57336" b="1842"/>
          <a:stretch/>
        </p:blipFill>
        <p:spPr>
          <a:xfrm>
            <a:off x="6092043" y="3431968"/>
            <a:ext cx="2600696" cy="3277589"/>
          </a:xfrm>
          <a:prstGeom prst="rect">
            <a:avLst/>
          </a:prstGeom>
        </p:spPr>
      </p:pic>
      <p:pic>
        <p:nvPicPr>
          <p:cNvPr id="6" name="Picutre 73"/>
          <p:cNvPicPr/>
          <p:nvPr/>
        </p:nvPicPr>
        <p:blipFill>
          <a:blip r:embed="rId4"/>
          <a:srcRect l="8476" t="4029" r="4847" b="13989"/>
          <a:stretch/>
        </p:blipFill>
        <p:spPr>
          <a:xfrm>
            <a:off x="6602957" y="166255"/>
            <a:ext cx="2267910" cy="33844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65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 мамой и мои дети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488873" y="1643062"/>
            <a:ext cx="4197926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Дорогая мамочка, нет тебя мудрей,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Дорогая мамочка -  нет тебя добрей!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Силы все и знания детям отдала,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многим людям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Путёвку в жизнь дала!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миг с тобою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счастье для всех нас,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Твое тепло сегодня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согревает нас.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endParaRPr dirty="0"/>
          </a:p>
        </p:txBody>
      </p:sp>
      <p:pic>
        <p:nvPicPr>
          <p:cNvPr id="5" name="Picutre 67"/>
          <p:cNvPicPr/>
          <p:nvPr/>
        </p:nvPicPr>
        <p:blipFill>
          <a:blip r:embed="rId3"/>
          <a:srcRect t="5721" b="7847"/>
          <a:stretch/>
        </p:blipFill>
        <p:spPr>
          <a:xfrm>
            <a:off x="261258" y="1223159"/>
            <a:ext cx="4191990" cy="52013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354291" cy="59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i="0" u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Мои трудовые будни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5783283" y="1643062"/>
            <a:ext cx="2903516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endParaRPr dirty="0"/>
          </a:p>
        </p:txBody>
      </p:sp>
      <p:pic>
        <p:nvPicPr>
          <p:cNvPr id="4" name="Picutre 66"/>
          <p:cNvPicPr/>
          <p:nvPr/>
        </p:nvPicPr>
        <p:blipFill>
          <a:blip r:embed="rId3"/>
          <a:srcRect l="10823" t="4798" r="5303" b="13317"/>
          <a:stretch/>
        </p:blipFill>
        <p:spPr>
          <a:xfrm>
            <a:off x="296882" y="1045029"/>
            <a:ext cx="5522026" cy="3823854"/>
          </a:xfrm>
          <a:prstGeom prst="rect">
            <a:avLst/>
          </a:prstGeom>
        </p:spPr>
      </p:pic>
      <p:pic>
        <p:nvPicPr>
          <p:cNvPr id="5" name="Picutre 72"/>
          <p:cNvPicPr/>
          <p:nvPr/>
        </p:nvPicPr>
        <p:blipFill>
          <a:blip r:embed="rId4"/>
          <a:stretch/>
        </p:blipFill>
        <p:spPr>
          <a:xfrm>
            <a:off x="4726380" y="3550721"/>
            <a:ext cx="4180114" cy="30935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6397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Моя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дочь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0083" y="570017"/>
            <a:ext cx="5676405" cy="5903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Каширская Анастасия Васильевна-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хореографическое образование, преподавала 11 лет танец в Орске и в Самаре, сейчас фитнес –тренер международного класса.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1026" name="Picture 2" descr="C:\Users\Future\Desktop\изображение_viber_2023-02-27_20-58-37-824.jpg"/>
          <p:cNvPicPr>
            <a:picLocks noChangeAspect="1" noChangeArrowheads="1"/>
          </p:cNvPicPr>
          <p:nvPr/>
        </p:nvPicPr>
        <p:blipFill>
          <a:blip r:embed="rId2"/>
          <a:srcRect l="19439" t="29224" r="41593" b="20399"/>
          <a:stretch>
            <a:fillRect/>
          </a:stretch>
        </p:blipFill>
        <p:spPr bwMode="auto">
          <a:xfrm>
            <a:off x="190005" y="961903"/>
            <a:ext cx="2707574" cy="4667003"/>
          </a:xfrm>
          <a:prstGeom prst="rect">
            <a:avLst/>
          </a:prstGeom>
          <a:noFill/>
        </p:spPr>
      </p:pic>
      <p:pic>
        <p:nvPicPr>
          <p:cNvPr id="5" name="Picutre 68"/>
          <p:cNvPicPr/>
          <p:nvPr/>
        </p:nvPicPr>
        <p:blipFill>
          <a:blip r:embed="rId3"/>
          <a:srcRect l="19574" t="6254" r="21224" b="9933"/>
          <a:stretch/>
        </p:blipFill>
        <p:spPr>
          <a:xfrm>
            <a:off x="5569528" y="3503220"/>
            <a:ext cx="3146961" cy="3111335"/>
          </a:xfrm>
          <a:prstGeom prst="rect">
            <a:avLst/>
          </a:prstGeom>
        </p:spPr>
      </p:pic>
      <p:pic>
        <p:nvPicPr>
          <p:cNvPr id="6" name="Picutre 69"/>
          <p:cNvPicPr/>
          <p:nvPr/>
        </p:nvPicPr>
        <p:blipFill>
          <a:blip r:embed="rId4"/>
          <a:srcRect l="13460" t="11638" r="16982" b="11476"/>
          <a:stretch/>
        </p:blipFill>
        <p:spPr>
          <a:xfrm>
            <a:off x="1674420" y="3633849"/>
            <a:ext cx="3752603" cy="28263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7467600" cy="128103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племянница (дочь моего младшего брата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Андрея Александровича)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132" y="1600200"/>
            <a:ext cx="4963886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 Андреевна – студент университета, уже преподаёт иностранный язык.</a:t>
            </a:r>
          </a:p>
          <a:p>
            <a:endParaRPr lang="ru-RU" dirty="0"/>
          </a:p>
        </p:txBody>
      </p:sp>
      <p:pic>
        <p:nvPicPr>
          <p:cNvPr id="4" name="Рисунок 3" descr="C:\Users\Future\Desktop\2.jpg"/>
          <p:cNvPicPr/>
          <p:nvPr/>
        </p:nvPicPr>
        <p:blipFill>
          <a:blip r:embed="rId2"/>
          <a:srcRect l="46114" t="16190" r="6949" b="41545"/>
          <a:stretch>
            <a:fillRect/>
          </a:stretch>
        </p:blipFill>
        <p:spPr bwMode="auto">
          <a:xfrm>
            <a:off x="5902037" y="1436914"/>
            <a:ext cx="2755076" cy="4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Наследство </a:t>
            </a:r>
            <a:r>
              <a:rPr lang="ru-RU" sz="2400" dirty="0" smtClean="0">
                <a:solidFill>
                  <a:schemeClr val="tx1"/>
                </a:solidFill>
              </a:rPr>
              <a:t>(Каширская М.А.)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0036"/>
            <a:ext cx="7467600" cy="5143916"/>
          </a:xfrm>
        </p:spPr>
        <p:txBody>
          <a:bodyPr/>
          <a:lstStyle/>
          <a:p>
            <a:pPr>
              <a:buNone/>
            </a:pPr>
            <a:endParaRPr lang="ru-RU" sz="9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7506" y="1211283"/>
          <a:ext cx="8550234" cy="52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117"/>
                <a:gridCol w="4275117"/>
              </a:tblGrid>
              <a:tr h="5272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Быть педагогом с детства не хочу,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 за упрямство я всегда плачу.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Быть педагогом с детства не желала,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в школу с удовольствием играла!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учили быть примерной,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А. я росла девчонкой скверной: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сумке школьной я с горы летала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грязь по лужам весело черпала.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упорство изводило,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Всегда была я заводилой: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 хоре песни распевала,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в баскетбол всегда играла.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в дружину и в комсорги,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Я упиралась, но что толку…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Люблю туризм, люблю наш край,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А. мне: «Сценарии давай»: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свадьбы и на юбилей,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развлечение детей,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КВН, на классный час…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А, 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А, я всегда любила вальс,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А, я всегда любила ночи ветерок,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Под звук гитары – костерок,</a:t>
                      </a:r>
                    </a:p>
                    <a:p>
                      <a:pPr>
                        <a:buNone/>
                      </a:pPr>
                      <a:endParaRPr lang="ru-RU" sz="1400" dirty="0" smtClean="0"/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песни Визбора,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трели соловья в час утренний,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Когда встаёт заря…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Я не хочу быть педагогом, не хочу,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за своё наследство я плачу: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мама, и отец, и тёти, дяди, дед –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Все педагоги с юных лет.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Пыталась в сторону уйти,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химика училась,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даже в 19 лет- диплом я получила.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рок судьбы  преследовал меня,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в педагогах оказалась 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30 с лишним лет себя работе отдаю,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Свою профессию 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ЛЮБЛЮ!!!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9465" y="783771"/>
            <a:ext cx="4583876" cy="510639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Тридцатые годы над миром летели,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Разруха и голод в глаза всем глядели,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заново строить пытался народ,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с верою в лучшее шёл он вперёд…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только Россия с колен поднялась,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снова война…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Да… Война началась…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 трудное время, совсем молодые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и Настасья тогда поженились…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Ещё до войны дочь и сына родили,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Ниной и Сашей  их окрестили…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Нина Сергеевна – мама моя: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Кладезь ума, ей гордилась семья,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уважали, её – все любили.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Учила  на совесть, была в ней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сила…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вглядеться в древо семьи,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все педагоги – юли не юли…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168" y="522514"/>
            <a:ext cx="7196447" cy="59376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ПЕДАГОГИЧЕСКАЯ ДИНАСТИЯ В МОЕЙ СЕМЬЕ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utre 80"/>
          <p:cNvPicPr/>
          <p:nvPr/>
        </p:nvPicPr>
        <p:blipFill>
          <a:blip r:embed="rId2"/>
          <a:srcRect l="9284" t="9780" r="12134" b="5623"/>
          <a:stretch/>
        </p:blipFill>
        <p:spPr>
          <a:xfrm>
            <a:off x="190007" y="1340185"/>
            <a:ext cx="3099460" cy="4621228"/>
          </a:xfrm>
          <a:prstGeom prst="rect">
            <a:avLst/>
          </a:prstGeom>
        </p:spPr>
      </p:pic>
      <p:pic>
        <p:nvPicPr>
          <p:cNvPr id="5" name="Shape 77"/>
          <p:cNvPicPr/>
          <p:nvPr/>
        </p:nvPicPr>
        <p:blipFill>
          <a:blip r:embed="rId3"/>
          <a:srcRect l="12689" t="3280" r="7413" b="2684"/>
          <a:stretch/>
        </p:blipFill>
        <p:spPr>
          <a:xfrm>
            <a:off x="6911438" y="1033153"/>
            <a:ext cx="2232562" cy="3265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3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13756" y="356260"/>
            <a:ext cx="8473043" cy="543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Голиков Сергей Зиновьевич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Доктор исторических  наук, профессор, много лет преподавал в  Военной академии  и в Институте железнодорожного транспорта города Харькова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Нина Сергеевна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учитель начальных классов, 43года отдала школе, готовила открытые уроки и на город , и на область, занималась методической работой, была наставником.</a:t>
            </a:r>
            <a:endParaRPr sz="2000" dirty="0"/>
          </a:p>
        </p:txBody>
      </p:sp>
      <p:pic>
        <p:nvPicPr>
          <p:cNvPr id="6" name="Shape 66"/>
          <p:cNvPicPr/>
          <p:nvPr/>
        </p:nvPicPr>
        <p:blipFill>
          <a:blip r:embed="rId3"/>
          <a:srcRect l="5245" t="3180" r="3587" b="4831"/>
          <a:stretch/>
        </p:blipFill>
        <p:spPr>
          <a:xfrm>
            <a:off x="1588598" y="2363191"/>
            <a:ext cx="6011611" cy="4346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225631"/>
            <a:ext cx="6938157" cy="106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Моё педагогическое древо.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3467594" y="5003800"/>
            <a:ext cx="55101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2063" name="Picture 15" descr="C:\Users\Future\Desktop\изображение_viber_2023-02-28_09-35-23-388.jpg"/>
          <p:cNvPicPr>
            <a:picLocks noChangeAspect="1" noChangeArrowheads="1"/>
          </p:cNvPicPr>
          <p:nvPr/>
        </p:nvPicPr>
        <p:blipFill>
          <a:blip r:embed="rId3"/>
          <a:srcRect l="4919" t="2938" r="7590" b="4609"/>
          <a:stretch>
            <a:fillRect/>
          </a:stretch>
        </p:blipFill>
        <p:spPr bwMode="auto">
          <a:xfrm>
            <a:off x="4987637" y="237507"/>
            <a:ext cx="3978234" cy="5605153"/>
          </a:xfrm>
          <a:prstGeom prst="rect">
            <a:avLst/>
          </a:prstGeom>
          <a:noFill/>
        </p:spPr>
      </p:pic>
      <p:pic>
        <p:nvPicPr>
          <p:cNvPr id="2064" name="Picture 16" descr="C:\Users\Future\Desktop\изображение_viber_2023-02-28_09-35-06-8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39820" y="853812"/>
            <a:ext cx="4110511" cy="2877904"/>
          </a:xfrm>
          <a:prstGeom prst="rect">
            <a:avLst/>
          </a:prstGeom>
          <a:noFill/>
        </p:spPr>
      </p:pic>
      <p:pic>
        <p:nvPicPr>
          <p:cNvPr id="2065" name="Picture 17" descr="C:\Users\Future\Desktop\изображение_viber_2023-02-28_09-35-06-822.jpg"/>
          <p:cNvPicPr>
            <a:picLocks noChangeAspect="1" noChangeArrowheads="1"/>
          </p:cNvPicPr>
          <p:nvPr/>
        </p:nvPicPr>
        <p:blipFill>
          <a:blip r:embed="rId5"/>
          <a:srcRect t="4546" r="1494" b="7613"/>
          <a:stretch>
            <a:fillRect/>
          </a:stretch>
        </p:blipFill>
        <p:spPr bwMode="auto">
          <a:xfrm rot="16200000">
            <a:off x="1076488" y="2509861"/>
            <a:ext cx="4829719" cy="323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1785937"/>
            <a:ext cx="693815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3467594" y="5003800"/>
            <a:ext cx="551015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5122" name="Picture 2" descr="C:\Users\Future\Desktop\изображение_viber_2023-02-28_09-34-57-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603090" y="1061770"/>
            <a:ext cx="6222670" cy="4550392"/>
          </a:xfrm>
          <a:prstGeom prst="rect">
            <a:avLst/>
          </a:prstGeom>
          <a:noFill/>
        </p:spPr>
      </p:pic>
      <p:pic>
        <p:nvPicPr>
          <p:cNvPr id="5124" name="Picture 4" descr="C:\Users\Future\Desktop\изображение_viber_2023-02-28_09-34-57-219.jpg"/>
          <p:cNvPicPr>
            <a:picLocks noChangeAspect="1" noChangeArrowheads="1"/>
          </p:cNvPicPr>
          <p:nvPr/>
        </p:nvPicPr>
        <p:blipFill>
          <a:blip r:embed="rId4"/>
          <a:srcRect b="9210"/>
          <a:stretch>
            <a:fillRect/>
          </a:stretch>
        </p:blipFill>
        <p:spPr bwMode="auto">
          <a:xfrm rot="16200000">
            <a:off x="-739172" y="1411941"/>
            <a:ext cx="5723908" cy="389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532421" cy="50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sz="3000" b="1" i="0" u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Дед на научной конференции в Москве.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700644" y="1571625"/>
            <a:ext cx="7800418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•"/>
            </a:pPr>
            <a:endParaRPr dirty="0"/>
          </a:p>
        </p:txBody>
      </p:sp>
      <p:pic>
        <p:nvPicPr>
          <p:cNvPr id="7" name="Picutre 7"/>
          <p:cNvPicPr/>
          <p:nvPr/>
        </p:nvPicPr>
        <p:blipFill>
          <a:blip r:embed="rId3"/>
          <a:srcRect l="3139" t="3571" r="4864" b="6169"/>
          <a:stretch/>
        </p:blipFill>
        <p:spPr>
          <a:xfrm>
            <a:off x="213755" y="1104405"/>
            <a:ext cx="8597735" cy="56051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262" y="783771"/>
            <a:ext cx="8372104" cy="5735782"/>
          </a:xfrm>
        </p:spPr>
        <p:txBody>
          <a:bodyPr/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2046" y="178131"/>
            <a:ext cx="6786154" cy="801583"/>
          </a:xfrm>
        </p:spPr>
        <p:txBody>
          <a:bodyPr/>
          <a:lstStyle/>
          <a:p>
            <a:r>
              <a:rPr lang="ru-RU" dirty="0" smtClean="0"/>
              <a:t>Голиков Сергей Зиновьевич – кафедра Харьковского Государственного </a:t>
            </a:r>
            <a:r>
              <a:rPr lang="ru-RU" dirty="0" err="1" smtClean="0"/>
              <a:t>Университа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utre 6"/>
          <p:cNvPicPr/>
          <p:nvPr/>
        </p:nvPicPr>
        <p:blipFill>
          <a:blip r:embed="rId2"/>
          <a:srcRect l="8180" t="5055" r="22549" b="4835"/>
          <a:stretch/>
        </p:blipFill>
        <p:spPr>
          <a:xfrm>
            <a:off x="5367647" y="1080656"/>
            <a:ext cx="2826327" cy="4857006"/>
          </a:xfrm>
          <a:prstGeom prst="rect">
            <a:avLst/>
          </a:prstGeom>
        </p:spPr>
      </p:pic>
      <p:pic>
        <p:nvPicPr>
          <p:cNvPr id="7" name="Picutre 5"/>
          <p:cNvPicPr/>
          <p:nvPr/>
        </p:nvPicPr>
        <p:blipFill>
          <a:blip r:embed="rId3"/>
          <a:srcRect l="10052" r="12557"/>
          <a:stretch/>
        </p:blipFill>
        <p:spPr>
          <a:xfrm>
            <a:off x="463137" y="1358550"/>
            <a:ext cx="3811979" cy="41278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6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endParaRPr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285008" y="1643062"/>
            <a:ext cx="3823854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•"/>
            </a:pPr>
            <a:endParaRPr dirty="0"/>
          </a:p>
        </p:txBody>
      </p:sp>
      <p:pic>
        <p:nvPicPr>
          <p:cNvPr id="6146" name="Picture 2" descr="C:\Users\Future\Desktop\изображение_viber_2023-02-28_09-35-08-007.jpg"/>
          <p:cNvPicPr>
            <a:picLocks noChangeAspect="1" noChangeArrowheads="1"/>
          </p:cNvPicPr>
          <p:nvPr/>
        </p:nvPicPr>
        <p:blipFill>
          <a:blip r:embed="rId3"/>
          <a:srcRect l="5861" t="3406" r="7295" b="5227"/>
          <a:stretch>
            <a:fillRect/>
          </a:stretch>
        </p:blipFill>
        <p:spPr bwMode="auto">
          <a:xfrm rot="10800000">
            <a:off x="285008" y="522513"/>
            <a:ext cx="8360228" cy="598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680</Words>
  <Application>Microsoft Office PowerPoint</Application>
  <PresentationFormat>Экран (4:3)</PresentationFormat>
  <Paragraphs>103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1_Эркер</vt:lpstr>
      <vt:lpstr>2_Эркер</vt:lpstr>
      <vt:lpstr>Эркер</vt:lpstr>
      <vt:lpstr>3_Эркер</vt:lpstr>
      <vt:lpstr>4_Эркер</vt:lpstr>
      <vt:lpstr>5_Эркер</vt:lpstr>
      <vt:lpstr>6_Эркер</vt:lpstr>
      <vt:lpstr>        Моё педагогическое древо.          «ПЕДАГОГИЧЕСКАЯ ДИНАСТИЯ В МОЕЙ СЕМЬЕ» </vt:lpstr>
      <vt:lpstr>        Моё педагогическое древо.   </vt:lpstr>
      <vt:lpstr>Тридцатые годы над миром летели, Разруха и голод в глаза всем глядели, Всё заново строить пытался народ, И, с верою в лучшее шёл он вперёд… И только Россия с колен поднялась, Как снова война… Да… Война началась… В то трудное время, совсем молодые Сергей и Настасья тогда поженились… Ещё до войны дочь и сына родили, Ниной и Сашей  их окрестили… Нина Сергеевна – мама моя: Кладезь ума, ей гордилась семья, Её уважали, её – все любили. Учила  на совесть, была в ней пед. сила… Если вглядеться в древо семьи, Там все педагоги – юли не юли… </vt:lpstr>
      <vt:lpstr> </vt:lpstr>
      <vt:lpstr>        Моё педагогическое древо.   </vt:lpstr>
      <vt:lpstr>           </vt:lpstr>
      <vt:lpstr>Дед на научной конференции в Москве.</vt:lpstr>
      <vt:lpstr>                    </vt:lpstr>
      <vt:lpstr>Слайд 9</vt:lpstr>
      <vt:lpstr> </vt:lpstr>
      <vt:lpstr> </vt:lpstr>
      <vt:lpstr>Мама и её ученики</vt:lpstr>
      <vt:lpstr>            Достижения   </vt:lpstr>
      <vt:lpstr>           </vt:lpstr>
      <vt:lpstr>Мой отец – Алагузов  Александр  Александрович</vt:lpstr>
      <vt:lpstr>Мамин брат, мой дядя.</vt:lpstr>
      <vt:lpstr>Мамин брат</vt:lpstr>
      <vt:lpstr>          Мамины дяди и тёти были педагогами, двоюродная сестра преподавала библиотечное дело в  Оренбургском институте искусств.   </vt:lpstr>
      <vt:lpstr>Я с родными братьями</vt:lpstr>
      <vt:lpstr>Мой родной брат</vt:lpstr>
      <vt:lpstr> Я с мамой и мои дети.</vt:lpstr>
      <vt:lpstr> Мои трудовые будни</vt:lpstr>
      <vt:lpstr> Моя дочь </vt:lpstr>
      <vt:lpstr>Моя племянница (дочь моего младшего брата  Алагузова Андрея Александровича)</vt:lpstr>
      <vt:lpstr>Наследство (Каширская М.А.)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ДИНАСТИЯ В МОЕЙ СЕМЬЕ. </dc:title>
  <dc:creator>Future</dc:creator>
  <cp:lastModifiedBy>Future</cp:lastModifiedBy>
  <cp:revision>49</cp:revision>
  <dcterms:modified xsi:type="dcterms:W3CDTF">2023-03-01T13:21:28Z</dcterms:modified>
</cp:coreProperties>
</file>