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326" r:id="rId4"/>
    <p:sldId id="265" r:id="rId5"/>
    <p:sldId id="337" r:id="rId6"/>
    <p:sldId id="338" r:id="rId7"/>
    <p:sldId id="287" r:id="rId8"/>
    <p:sldId id="289" r:id="rId9"/>
    <p:sldId id="290" r:id="rId10"/>
    <p:sldId id="291" r:id="rId11"/>
    <p:sldId id="292" r:id="rId12"/>
    <p:sldId id="327" r:id="rId13"/>
    <p:sldId id="286" r:id="rId14"/>
    <p:sldId id="293" r:id="rId15"/>
    <p:sldId id="275" r:id="rId16"/>
    <p:sldId id="280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3" r:id="rId39"/>
    <p:sldId id="324" r:id="rId40"/>
    <p:sldId id="325" r:id="rId41"/>
    <p:sldId id="334" r:id="rId42"/>
    <p:sldId id="285" r:id="rId43"/>
    <p:sldId id="278" r:id="rId44"/>
    <p:sldId id="333" r:id="rId45"/>
    <p:sldId id="282" r:id="rId46"/>
    <p:sldId id="269" r:id="rId4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99"/>
    <a:srgbClr val="3333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2" autoAdjust="0"/>
    <p:restoredTop sz="94660"/>
  </p:normalViewPr>
  <p:slideViewPr>
    <p:cSldViewPr>
      <p:cViewPr>
        <p:scale>
          <a:sx n="71" d="100"/>
          <a:sy n="71" d="100"/>
        </p:scale>
        <p:origin x="-51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BF15C-054E-41B9-9A1F-751D849CF325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83895-33E4-4D1D-AE68-6543987FE6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8177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83895-33E4-4D1D-AE68-6543987FE6B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gif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3400" y="1524000"/>
            <a:ext cx="8001000" cy="9846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</a:t>
            </a:r>
            <a:r>
              <a:rPr lang="ru-RU" sz="41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СЕМИНАР-ПРАКТИКУМ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5546" y="2514600"/>
            <a:ext cx="634949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«Ранняя профориентация </a:t>
            </a:r>
          </a:p>
          <a:p>
            <a:pPr algn="ctr"/>
            <a:r>
              <a:rPr lang="ru-RU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условиях современного </a:t>
            </a:r>
          </a:p>
          <a:p>
            <a:pPr algn="ctr"/>
            <a:r>
              <a:rPr lang="ru-RU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дошкольного учреждения»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635611"/>
            <a:ext cx="6102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Маркова Юлия Георгиевна,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7433" y="6324600"/>
            <a:ext cx="1058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i?id=704409906-62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FF8D8"/>
              </a:clrFrom>
              <a:clrTo>
                <a:srgbClr val="DFF8D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66700" y="2833256"/>
            <a:ext cx="1057497" cy="163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Admin\Рабочий стол\sm_full.aspx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990600" cy="149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" y="20782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7450" y="484904"/>
            <a:ext cx="7964489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3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Старший дошкольный возраст</a:t>
            </a:r>
            <a:endParaRPr lang="ru-RU" sz="43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7795" y="1600200"/>
            <a:ext cx="75438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расширять и систематизировать представления о разнообразных видах техники, облегчающей выполнение трудовых функций человека;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расширять представления о современных профессиях;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систематизировать знания о труде людей в разное время года;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формировать представление о видах производственного и обслуживающего труда, о связи деятельности людей различных профессий.</a:t>
            </a:r>
          </a:p>
        </p:txBody>
      </p:sp>
      <p:pic>
        <p:nvPicPr>
          <p:cNvPr id="6" name="Picture 6" descr="C:\Documents and Settings\Admin\Рабочий стол\videoconference_lapto_aa_hc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19200" y="4197411"/>
            <a:ext cx="2049447" cy="135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1847956" y="1168576"/>
            <a:ext cx="4949875" cy="533400"/>
          </a:xfrm>
          <a:prstGeom prst="cloudCallout">
            <a:avLst>
              <a:gd name="adj1" fmla="val -50687"/>
              <a:gd name="adj2" fmla="val 49830"/>
            </a:avLst>
          </a:prstGeom>
          <a:solidFill>
            <a:srgbClr val="FFC000"/>
          </a:solidFill>
          <a:ln w="9525">
            <a:solidFill>
              <a:srgbClr val="7030A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r>
              <a:rPr lang="ru-RU" sz="2000" b="1" dirty="0"/>
              <a:t>Возраст  детей </a:t>
            </a:r>
            <a:r>
              <a:rPr lang="ru-RU" sz="2000" b="1" dirty="0" smtClean="0"/>
              <a:t> </a:t>
            </a:r>
            <a:r>
              <a:rPr lang="ru-RU" sz="2000" b="1" dirty="0"/>
              <a:t>5</a:t>
            </a:r>
            <a:r>
              <a:rPr lang="ru-RU" sz="2000" b="1" dirty="0" smtClean="0"/>
              <a:t>  - 7 лет</a:t>
            </a:r>
            <a:endParaRPr lang="ru-RU" sz="2000" b="1" dirty="0"/>
          </a:p>
          <a:p>
            <a:pPr algn="ctr"/>
            <a:endParaRPr lang="ru-RU" sz="2000" dirty="0"/>
          </a:p>
        </p:txBody>
      </p:sp>
      <p:pic>
        <p:nvPicPr>
          <p:cNvPr id="11" name="Рисунок 16" descr="http://im8-tub-ru.yandex.net/i?id=288756300-09-72&amp;n=2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46177" y="4018174"/>
            <a:ext cx="1827033" cy="139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338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" y="20782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53644" y="484904"/>
            <a:ext cx="5812104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3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endParaRPr lang="ru-RU" sz="43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7795" y="1600200"/>
            <a:ext cx="75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знает о назначении техники и материалов в трудовой деятельности взрослых; 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называет профессионально важные качества представителей различных профессий;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моделирует в игре отношения между людьми разных профессий;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объясняет роль труда в благополучии человека.</a:t>
            </a:r>
          </a:p>
        </p:txBody>
      </p:sp>
      <p:pic>
        <p:nvPicPr>
          <p:cNvPr id="8" name="Picture 14" descr="http://im4-tub-ru.yandex.net/i?id=64154874-58-72&amp;n=2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7255" y="561039"/>
            <a:ext cx="1227296" cy="112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047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14400" y="304800"/>
            <a:ext cx="712342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Формы и методы работы с 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дошкольниками</a:t>
            </a:r>
            <a:endParaRPr lang="ru-RU" sz="4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" y="1752600"/>
            <a:ext cx="800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беседы о профессиях;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экскурсии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виртуальные экскурсии;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встреча с представителями разных профессий;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рассказы воспитателей и родителей;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непосредственно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игры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праздники и развлечения;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самостоятельная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 – творческая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2698945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933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63702" y="533400"/>
            <a:ext cx="76630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Игра «Волшебный мешочек»</a:t>
            </a:r>
            <a:endParaRPr lang="ru-RU" sz="4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pervye-shagi.ru/sites/default/files/39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2895600" cy="32904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62000" y="1447800"/>
            <a:ext cx="472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игры: на ощупь определить предмет, лежащий в мешочке, назвать и описать его, ответить представителю какой профессии он принадлежит.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gigabaza.ru/images/58/115173/14691c89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2057400" cy="2209800"/>
          </a:xfrm>
          <a:prstGeom prst="rect">
            <a:avLst/>
          </a:prstGeom>
          <a:noFill/>
        </p:spPr>
      </p:pic>
      <p:pic>
        <p:nvPicPr>
          <p:cNvPr id="10" name="Picture 2" descr="http://gigabaza.ru/images/58/115173/14691c89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57600" y="3048000"/>
            <a:ext cx="1905000" cy="2167758"/>
          </a:xfrm>
          <a:prstGeom prst="rect">
            <a:avLst/>
          </a:prstGeom>
          <a:noFill/>
        </p:spPr>
      </p:pic>
      <p:sp>
        <p:nvSpPr>
          <p:cNvPr id="11" name="Стрелка вправо 10"/>
          <p:cNvSpPr/>
          <p:nvPr/>
        </p:nvSpPr>
        <p:spPr>
          <a:xfrm>
            <a:off x="2971800" y="39624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6012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" y="20782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20388" y="484904"/>
            <a:ext cx="2878609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3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Экскурсии</a:t>
            </a:r>
            <a:endParaRPr lang="ru-RU" sz="43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81000" y="609600"/>
            <a:ext cx="990600" cy="123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66800" y="12192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ознакомления с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профессией:</a:t>
            </a: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профессии;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 для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труда;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Форменная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одежда;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Орудия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труда;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Трудовые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действия;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Личностные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качества;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труда;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Польза труда для общества.</a:t>
            </a:r>
          </a:p>
          <a:p>
            <a:pPr hangingPunct="0"/>
            <a:r>
              <a:rPr lang="ru-RU" dirty="0"/>
              <a:t> </a:t>
            </a:r>
          </a:p>
        </p:txBody>
      </p:sp>
      <p:pic>
        <p:nvPicPr>
          <p:cNvPr id="9" name="Picture 2" descr="http://www.vladtime.ru/uploads/posts/0-121638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3203576" cy="2242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gov.cap.ru/Home/258/2008/marshinova/data/%D1%8D%D0%BA%D1%81%D0%BA%D1%83%D1%80%D1%81%D0%B8%D1%8F%20%D0%BF%D0%BE%20%D1%86%D0%B3%D0%B4%D0%B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3124200" cy="234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to-world-travel.ru/img/2015/042508/164618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4267200"/>
            <a:ext cx="3048000" cy="2304543"/>
          </a:xfrm>
          <a:prstGeom prst="ellipse">
            <a:avLst/>
          </a:prstGeom>
          <a:ln w="127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14" descr="01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4114800" y="2743200"/>
            <a:ext cx="1371600" cy="181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68807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://p.calameoassets.com/141209152429-e1816ad8b74485d65798d5b5ec56669b/p1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36273" y="685800"/>
            <a:ext cx="39695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ru-RU" sz="5400" b="1" dirty="0">
                <a:solidFill>
                  <a:srgbClr val="C00000"/>
                </a:solidFill>
                <a:latin typeface="Arial" charset="0"/>
              </a:rPr>
              <a:t>Рефлексия</a:t>
            </a:r>
          </a:p>
        </p:txBody>
      </p:sp>
      <p:pic>
        <p:nvPicPr>
          <p:cNvPr id="1026" name="Picture 2" descr="http://www.leon4ik.com/_ld/44/890369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080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7935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2131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У меня есть карандаш,</a:t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Разноцветная гуашь,</a:t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Акварель, палитра, кисть</a:t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И бумаги плотный лист,</a:t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А еще – мольберт-треножник,</a:t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Потому что я …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19250" y="0"/>
            <a:ext cx="6048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u="sng" kern="0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Отгадай загадки: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http://900igr.net/datai/chelovek/Professii-4.files/0003-002-KHudozhnik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476250"/>
            <a:ext cx="42084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5373688"/>
            <a:ext cx="3128963" cy="911225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Художник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>Скажи, кто так вкусно </a:t>
            </a:r>
            <a:br>
              <a:rPr lang="ru-RU" b="1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>Готовит щи капустные, </a:t>
            </a:r>
            <a:br>
              <a:rPr lang="ru-RU" b="1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>Сочные котлеты, </a:t>
            </a:r>
            <a:br>
              <a:rPr lang="ru-RU" b="1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>Салаты, винегреты, </a:t>
            </a:r>
            <a:br>
              <a:rPr lang="ru-RU" b="1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>Все завтраки, обеды</a:t>
            </a:r>
            <a:br>
              <a:rPr lang="ru-RU" b="1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b="1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b="1" smtClean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9600" y="533401"/>
            <a:ext cx="7696200" cy="4955203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  семинара:  </a:t>
            </a:r>
          </a:p>
          <a:p>
            <a:pPr algn="just"/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ru-RU" sz="12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оказание методической помощи воспитателям дошкольных учреждений по  профориентации дошкольников;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5875" y="5661025"/>
            <a:ext cx="3240088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>Повар</a:t>
            </a:r>
            <a:br>
              <a:rPr lang="ru-RU" b="1" smtClean="0">
                <a:solidFill>
                  <a:srgbClr val="002060"/>
                </a:solidFill>
                <a:latin typeface="Comic Sans MS" pitchFamily="66" charset="0"/>
              </a:rPr>
            </a:br>
            <a:endParaRPr lang="ru-RU" smtClean="0"/>
          </a:p>
        </p:txBody>
      </p:sp>
      <p:pic>
        <p:nvPicPr>
          <p:cNvPr id="6148" name="Picture 5" descr="http://900igr.net/datai/chelovek/Professii-5.files/0004-004-Povar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27313" y="476250"/>
            <a:ext cx="32829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5538"/>
            <a:ext cx="7772400" cy="4032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>Ведет он классно самолет,</a:t>
            </a:r>
            <a:br>
              <a:rPr lang="ru-RU" b="1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>Безопасен с ним полет,</a:t>
            </a:r>
            <a:br>
              <a:rPr lang="ru-RU" b="1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>Настоящий ас …</a:t>
            </a:r>
            <a:br>
              <a:rPr lang="ru-RU" b="1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b="1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6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4437063"/>
            <a:ext cx="7772400" cy="14700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>Пилот</a:t>
            </a:r>
          </a:p>
        </p:txBody>
      </p:sp>
      <p:pic>
        <p:nvPicPr>
          <p:cNvPr id="8196" name="Picture 6" descr="Открытки - День Военно-воздушных сил - Летчик в полет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03350" y="1125538"/>
            <a:ext cx="591026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>В школе учит он детей.</a:t>
            </a:r>
            <a:br>
              <a:rPr lang="ru-RU" b="1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>Строг, но все прощает.</a:t>
            </a:r>
            <a:br>
              <a:rPr lang="ru-RU" b="1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>Помогает стать умней,</a:t>
            </a:r>
            <a:br>
              <a:rPr lang="ru-RU" b="1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>Все он объясняет</a:t>
            </a:r>
            <a:r>
              <a:rPr lang="ru-RU" smtClean="0"/>
              <a:t>.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4797425"/>
            <a:ext cx="5616575" cy="11509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>Учитель</a:t>
            </a:r>
            <a:endParaRPr lang="ru-RU" smtClean="0"/>
          </a:p>
        </p:txBody>
      </p:sp>
      <p:pic>
        <p:nvPicPr>
          <p:cNvPr id="10244" name="Picture 2" descr="http://deti-online.com/images/zagadki-pro-uchitelj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908050"/>
            <a:ext cx="345598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>Умеет делать стрижки и прически,</a:t>
            </a:r>
            <a:br>
              <a:rPr lang="ru-RU" b="1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>А в руках у нее ножницы и расческа. </a:t>
            </a:r>
            <a:br>
              <a:rPr lang="ru-RU" b="1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b="1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b="1" smtClean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868863"/>
            <a:ext cx="7772400" cy="14700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>Парикмахер</a:t>
            </a:r>
            <a:endParaRPr lang="ru-RU" smtClean="0"/>
          </a:p>
        </p:txBody>
      </p:sp>
      <p:pic>
        <p:nvPicPr>
          <p:cNvPr id="12292" name="Picture 6" descr="http://900igr.net/datas/chelovek/Professii-4.files/0008-008-Parikmakher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16238" y="908050"/>
            <a:ext cx="3311525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5654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>На станке детали точит</a:t>
            </a:r>
            <a:br>
              <a:rPr lang="ru-RU" b="1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>Этот кадровый рабочий.</a:t>
            </a:r>
            <a:br>
              <a:rPr lang="ru-RU" b="1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>Без его умелых рук</a:t>
            </a:r>
            <a:br>
              <a:rPr lang="ru-RU" b="1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>Не собрать ни танк, ни плуг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5013325"/>
            <a:ext cx="5616575" cy="10795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>Токарь</a:t>
            </a:r>
            <a:endParaRPr lang="ru-RU" smtClean="0"/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908050"/>
            <a:ext cx="4751388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>Доктор, но не для детей,</a:t>
            </a:r>
            <a:br>
              <a:rPr lang="ru-RU" b="1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>А для птиц и для зверей.</a:t>
            </a:r>
            <a:br>
              <a:rPr lang="ru-RU" b="1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>У него особый дар,</a:t>
            </a:r>
            <a:br>
              <a:rPr lang="ru-RU" b="1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>Этот врач - …</a:t>
            </a:r>
            <a:br>
              <a:rPr lang="ru-RU" b="1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b="1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088922" y="1447800"/>
            <a:ext cx="24926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cs typeface="Arial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64986" y="609600"/>
            <a:ext cx="49588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Профориентация 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1121" y="1618844"/>
            <a:ext cx="7366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омплекс занятий, проводимый с целью выявить склонность к определенному роду деятельности, профессии.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952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652963"/>
            <a:ext cx="7772400" cy="14700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>Ветеринар</a:t>
            </a:r>
            <a:endParaRPr lang="ru-RU" smtClean="0"/>
          </a:p>
        </p:txBody>
      </p:sp>
      <p:pic>
        <p:nvPicPr>
          <p:cNvPr id="16388" name="Picture 10" descr="http://afield.org.ua/mirwom/img/veterinar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908050"/>
            <a:ext cx="35560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188913"/>
            <a:ext cx="6191250" cy="7191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«Анаграмма»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76375" y="3933825"/>
          <a:ext cx="609600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16013" y="2781300"/>
            <a:ext cx="67691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4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 М И С Т Г Р А П Р 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3789040"/>
            <a:ext cx="36004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3717032"/>
            <a:ext cx="36004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3717032"/>
            <a:ext cx="36004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3717032"/>
            <a:ext cx="36004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3717032"/>
            <a:ext cx="36004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3717032"/>
            <a:ext cx="36004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3717032"/>
            <a:ext cx="36004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36096" y="3717032"/>
            <a:ext cx="36004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12160" y="3717032"/>
            <a:ext cx="36004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588224" y="3717032"/>
            <a:ext cx="36004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64288" y="3717032"/>
            <a:ext cx="36004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258888" y="1125538"/>
            <a:ext cx="69135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i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Назовите  профессию  </a:t>
            </a:r>
          </a:p>
          <a:p>
            <a:pPr algn="ctr">
              <a:defRPr/>
            </a:pPr>
            <a:r>
              <a:rPr lang="ru-RU" sz="4000" b="1" i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  <a:r>
              <a:rPr lang="ru-RU" sz="4000" b="1" i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</a:t>
            </a:r>
            <a:r>
              <a:rPr lang="ru-RU" sz="4000" b="1" i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предложенных  букв: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333375"/>
            <a:ext cx="5759450" cy="10350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«Анаграмма»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76375" y="3933825"/>
          <a:ext cx="609600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42988" y="2492375"/>
            <a:ext cx="67691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4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К И Й Ц Е Й П О Л 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3789040"/>
            <a:ext cx="36004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3717032"/>
            <a:ext cx="36004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3717032"/>
            <a:ext cx="36004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3717032"/>
            <a:ext cx="36004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79912" y="3717032"/>
            <a:ext cx="36004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3717032"/>
            <a:ext cx="36004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3717032"/>
            <a:ext cx="36004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36096" y="3717032"/>
            <a:ext cx="36004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12160" y="3717032"/>
            <a:ext cx="36004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88224" y="3717032"/>
            <a:ext cx="36004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64288" y="3717032"/>
            <a:ext cx="36004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7813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smtClean="0">
                <a:solidFill>
                  <a:srgbClr val="002060"/>
                </a:solidFill>
                <a:latin typeface="Comic Sans MS" pitchFamily="66" charset="0"/>
              </a:rPr>
              <a:t>Проект, план, город, чертеж, конструкции, строительство, здания.</a:t>
            </a:r>
            <a:r>
              <a:rPr lang="ru-RU" smtClean="0"/>
              <a:t> 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5516563"/>
            <a:ext cx="6400800" cy="6953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Ответ: Архитектор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11188" y="333375"/>
            <a:ext cx="80645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i="1" u="sng" ker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  каким  профессиям </a:t>
            </a:r>
            <a:br>
              <a:rPr lang="ru-RU" sz="4000" b="1" i="1" u="sng" ker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000" b="1" i="1" u="sng" ker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относятся  данные  группы  слов</a:t>
            </a:r>
            <a:r>
              <a:rPr lang="ru-RU" sz="4000" b="1" i="1" ker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ru-RU" sz="4000" b="1" i="1" kern="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2060"/>
                </a:solidFill>
                <a:latin typeface="Comic Sans MS" pitchFamily="66" charset="0"/>
              </a:rPr>
              <a:t>Ткань, лекало, костюм, ножницы, ателье.</a:t>
            </a:r>
            <a:r>
              <a:rPr lang="ru-RU" smtClean="0"/>
              <a:t> 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975" y="5589588"/>
            <a:ext cx="6400800" cy="76676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Ответ: Портной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2060"/>
                </a:solidFill>
                <a:latin typeface="Comic Sans MS" pitchFamily="66" charset="0"/>
              </a:rPr>
              <a:t>Белый халат, больной, поликлиника, диагноз.</a:t>
            </a:r>
            <a:endParaRPr lang="ru-RU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5445125"/>
            <a:ext cx="6400800" cy="83978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Ответ: Врач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b="1" smtClean="0">
                <a:solidFill>
                  <a:srgbClr val="002060"/>
                </a:solidFill>
                <a:latin typeface="Comic Sans MS" pitchFamily="66" charset="0"/>
              </a:rPr>
              <a:t>Газета, новости, современность, люди, оперативность, редакция, факты.</a:t>
            </a:r>
            <a:endParaRPr lang="ru-RU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5805488"/>
            <a:ext cx="6400800" cy="6953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Ответ: Журналист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b="1" smtClean="0">
                <a:solidFill>
                  <a:srgbClr val="002060"/>
                </a:solidFill>
                <a:latin typeface="Comic Sans MS" pitchFamily="66" charset="0"/>
              </a:rPr>
              <a:t>Земля, поле, теплица, сад, сорта, растения, уход, плоды, зерно, удобрения, урожай.</a:t>
            </a:r>
            <a:endParaRPr lang="ru-RU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652963"/>
            <a:ext cx="6400800" cy="76676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Ответ: Агроном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2060"/>
                </a:solidFill>
                <a:latin typeface="Comic Sans MS" pitchFamily="66" charset="0"/>
              </a:rPr>
              <a:t>Стройка, кирпич, бетон, стена.</a:t>
            </a:r>
            <a:endParaRPr lang="ru-RU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5732463"/>
            <a:ext cx="6400800" cy="6953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Ответ: Строитель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333375"/>
            <a:ext cx="8064500" cy="674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Какая  профессия  изображена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005263"/>
            <a:ext cx="3095625" cy="792162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708400" y="4797425"/>
            <a:ext cx="22320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2060"/>
                </a:solidFill>
                <a:latin typeface="Comic Sans MS" pitchFamily="66" charset="0"/>
              </a:rPr>
              <a:t>Клоун</a:t>
            </a:r>
            <a:endParaRPr lang="ru-RU" sz="3200" kern="0" dirty="0">
              <a:latin typeface="+mn-lt"/>
            </a:endParaRPr>
          </a:p>
          <a:p>
            <a:pPr algn="ctr">
              <a:spcBef>
                <a:spcPct val="20000"/>
              </a:spcBef>
              <a:defRPr/>
            </a:pPr>
            <a:endParaRPr lang="ru-RU" sz="3200" kern="0" dirty="0">
              <a:latin typeface="+mn-lt"/>
            </a:endParaRPr>
          </a:p>
        </p:txBody>
      </p:sp>
      <p:pic>
        <p:nvPicPr>
          <p:cNvPr id="28681" name="Picture 15" descr="http://img0.liveinternet.ru/images/attach/c/1/55/215/55215516_kloun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5375" y="2133600"/>
            <a:ext cx="23145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 autoUpdateAnimBg="0"/>
      <p:bldP spid="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088922" y="1447800"/>
            <a:ext cx="24926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cs typeface="Arial" charset="0"/>
              </a:rPr>
              <a:t> </a:t>
            </a:r>
          </a:p>
        </p:txBody>
      </p:sp>
      <p:pic>
        <p:nvPicPr>
          <p:cNvPr id="10" name="Picture 2" descr="http://kostumka.com/files/categories/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6181725" cy="1857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980550" y="609600"/>
            <a:ext cx="6927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Детская профориентация-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600200"/>
            <a:ext cx="7772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неотъемлемая часть общекультурной среды, формирующая целостный жизненный опыт ребенка в социуме. Такие знания обеспечивают понимание задач общества и  каждого человека, помогают регулировать поступки детей, перестраивать  их мотивы и отношение к собственному труду, труду взрослых, предметам, созданных людьми.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5229225"/>
            <a:ext cx="2881312" cy="7921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Comic Sans MS" pitchFamily="66" charset="0"/>
              </a:rPr>
              <a:t>Кондитер</a:t>
            </a:r>
            <a:endParaRPr lang="ru-RU" smtClean="0"/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3397250" cy="45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35600" y="5229225"/>
            <a:ext cx="28813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2060"/>
                </a:solidFill>
                <a:latin typeface="Comic Sans MS" pitchFamily="66" charset="0"/>
              </a:rPr>
              <a:t>Водитель</a:t>
            </a:r>
            <a:endParaRPr lang="ru-RU" sz="3200" kern="0" dirty="0">
              <a:latin typeface="+mn-lt"/>
            </a:endParaRPr>
          </a:p>
        </p:txBody>
      </p:sp>
      <p:pic>
        <p:nvPicPr>
          <p:cNvPr id="29702" name="Picture 8" descr="http://i.autoomsk.ru/autoarticles/999/3_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1341438"/>
            <a:ext cx="4481513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  <p:bldP spid="6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 descr="https://im0-tub-ru.yandex.net/i?id=662d345d881da85e41a69f7c19593fea&amp;n=33&amp;h=190&amp;w=28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13227" y="533400"/>
            <a:ext cx="42613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 проектов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43400" y="1219200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«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Скажи мне - и я забуду,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покажи мне - и я запомню,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вовлеки меня - и я научусь».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           Китайская пословица </a:t>
            </a:r>
          </a:p>
        </p:txBody>
      </p:sp>
      <p:pic>
        <p:nvPicPr>
          <p:cNvPr id="15362" name="Picture 2" descr="http://i.ytimg.com/vi/xK3bCXO3AHQ/0.jpg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05400" y="2438400"/>
            <a:ext cx="2895600" cy="2171701"/>
          </a:xfrm>
          <a:prstGeom prst="rect">
            <a:avLst/>
          </a:prstGeom>
          <a:noFill/>
        </p:spPr>
      </p:pic>
      <p:pic>
        <p:nvPicPr>
          <p:cNvPr id="15364" name="Picture 4" descr="http://img3.proshkolu.ru/content/media/pic/std/2000000/1239000/1238047-ba657b767f425db9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962400" cy="3121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71600" y="45720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проектов развивает познавательный интерес  к различным областям знаний,  формирует навыки сотрудничества. </a:t>
            </a:r>
          </a:p>
          <a:p>
            <a:endParaRPr lang="ru-RU" dirty="0"/>
          </a:p>
        </p:txBody>
      </p:sp>
      <p:pic>
        <p:nvPicPr>
          <p:cNvPr id="15366" name="Picture 6" descr="http://www.eduvluki.ru/data/detsad/2/255/publ/37122/37122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9EED4"/>
              </a:clrFrom>
              <a:clrTo>
                <a:srgbClr val="F9EE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1295400" cy="863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713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47800" y="685800"/>
            <a:ext cx="65597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Сюжетно-ролевые игры 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" name="Picture 6" descr="http://hovrashok.com.ua/images/Jan/09/5a28ce42f76738c74778d7364b497ad2/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81400" y="2286000"/>
            <a:ext cx="2667000" cy="3537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http://i1.evrotrader.ru/1/1696/16958659/afacdb/knizhka-kartonka-stihi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2971800" cy="3810000"/>
          </a:xfrm>
          <a:prstGeom prst="rect">
            <a:avLst/>
          </a:prstGeom>
          <a:noFill/>
        </p:spPr>
      </p:pic>
      <p:pic>
        <p:nvPicPr>
          <p:cNvPr id="12" name="Picture 2" descr="http://sotniknig.com.ua/image/cache/data/Ranok/bavimocya-v-profeciyi-budivel-niki-152-500x500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7400" y="2819400"/>
            <a:ext cx="3733800" cy="3733800"/>
          </a:xfrm>
          <a:prstGeom prst="rect">
            <a:avLst/>
          </a:prstGeom>
          <a:noFill/>
        </p:spPr>
      </p:pic>
      <p:pic>
        <p:nvPicPr>
          <p:cNvPr id="13" name="Picture 9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10400" y="2057400"/>
            <a:ext cx="12631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971800" y="1371600"/>
            <a:ext cx="5813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-  форма моделирования ребенком прежде всего,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социальных отношений и свободная импровизация,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подчиненная жестким правилам.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012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 descr="https://im0-tub-ru.yandex.net/i?id=662d345d881da85e41a69f7c19593fea&amp;n=33&amp;h=190&amp;w=28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6" descr="http://fs00.infourok.ru/images/doc/241/208356/5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37"/>
            <a:ext cx="9234108" cy="685006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79903" y="3810000"/>
            <a:ext cx="30480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-игра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 descr="https://im0-tub-ru.yandex.net/i?id=662d345d881da85e41a69f7c19593fea&amp;n=33&amp;h=190&amp;w=28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00875" y="533400"/>
            <a:ext cx="64860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Уголок профориентации</a:t>
            </a:r>
          </a:p>
        </p:txBody>
      </p:sp>
      <p:pic>
        <p:nvPicPr>
          <p:cNvPr id="11" name="Picture 2" descr="http://www.igromagazin.ru/img/offers_imgs/33407-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4421747" cy="3048000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457200" y="1219200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«Он учит буквы складывать, считать,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Цветы растить и бабочек ловить,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все смотреть и все запоминать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все родное, русское любить».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1268" name="Picture 4" descr="http://www.dou.ru/skazki/images/pavlini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4419600" cy="2489018"/>
          </a:xfrm>
          <a:prstGeom prst="rect">
            <a:avLst/>
          </a:prstGeom>
          <a:noFill/>
        </p:spPr>
      </p:pic>
      <p:pic>
        <p:nvPicPr>
          <p:cNvPr id="11270" name="Picture 6" descr="https://yt3.ggpht.com/-Vrx8ZaxHS2U/AAAAAAAAAAI/AAAAAAAAAAA/eiugp-q9qKg/s900-c-k-no/photo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71600" y="3962400"/>
            <a:ext cx="1600200" cy="1600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352800" y="4648200"/>
            <a:ext cx="5006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Уголок  профориентации должен привлекать детей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оригинальностью оформления материалов.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990600" y="1143000"/>
            <a:ext cx="2743200" cy="68580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600200" y="1295400"/>
            <a:ext cx="15168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51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5800" y="1524000"/>
            <a:ext cx="762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детей к выбору ими своих будущих профессий - одна из основных задач образовательных учреждений.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  увлекательной,    игровой форме знакомить ребят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огромным миром профессий необходимо уже с детского сада и начальных классов школы.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71800" y="533400"/>
            <a:ext cx="32858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4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4" name="Picture 4" descr="http://dou24.ru/307/images/stories/psiholog/04_15_professii/24prof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1874641" cy="2895600"/>
          </a:xfrm>
          <a:prstGeom prst="rect">
            <a:avLst/>
          </a:prstGeom>
          <a:noFill/>
        </p:spPr>
      </p:pic>
      <p:pic>
        <p:nvPicPr>
          <p:cNvPr id="51206" name="Picture 6" descr="http://cs411120.vk.me/v411120061/531f/1k15TLy-03E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2667000" cy="2955324"/>
          </a:xfrm>
          <a:prstGeom prst="rect">
            <a:avLst/>
          </a:prstGeom>
          <a:noFill/>
        </p:spPr>
      </p:pic>
      <p:pic>
        <p:nvPicPr>
          <p:cNvPr id="51208" name="Picture 8" descr="http://www.igromagazin.ru/img/offers_imgs/31547-4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86200" y="3886200"/>
            <a:ext cx="1981200" cy="2830286"/>
          </a:xfrm>
          <a:prstGeom prst="rect">
            <a:avLst/>
          </a:prstGeom>
          <a:noFill/>
        </p:spPr>
      </p:pic>
      <p:pic>
        <p:nvPicPr>
          <p:cNvPr id="51212" name="Picture 12" descr="http://cs622319.vk.me/v622319312/56198/2BWt1oHBuV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57400" y="3810000"/>
            <a:ext cx="2091629" cy="2895600"/>
          </a:xfrm>
          <a:prstGeom prst="rect">
            <a:avLst/>
          </a:prstGeom>
          <a:noFill/>
        </p:spPr>
      </p:pic>
      <p:pic>
        <p:nvPicPr>
          <p:cNvPr id="9" name="Picture 6" descr="C:\Documents and Settings\Admin\Рабочий стол\2222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609599" cy="105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98945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8491" y="-457200"/>
            <a:ext cx="9372600" cy="8763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533400"/>
            <a:ext cx="8153400" cy="384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im0-tub-ru.yandex.net/i?id=ca80c18ec55899989c5afd4ff5b24b42&amp;n=33&amp;h=190&amp;w=28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81219" y="228600"/>
            <a:ext cx="29131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4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1371600"/>
            <a:ext cx="7696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Вам больше всего понравилось в ходе проведения семинара?</a:t>
            </a:r>
          </a:p>
          <a:p>
            <a:pPr marL="457200" indent="-457200" algn="just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 startAt="2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Ваши мнения, пожелания относительно данного семинара.</a:t>
            </a:r>
          </a:p>
          <a:p>
            <a:pPr marL="457200" indent="-457200" algn="just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В каких новых формах Вы хотели бы сотрудничать с организациями дополнительного образования в рамках профориентационной деятельности?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" y="0"/>
            <a:ext cx="9144000" cy="6858000"/>
          </a:xfrm>
          <a:prstGeom prst="rect">
            <a:avLst/>
          </a:prstGeom>
          <a:noFill/>
        </p:spPr>
      </p:pic>
      <p:sp>
        <p:nvSpPr>
          <p:cNvPr id="77828" name="AutoShape 4" descr="http://ros-obrazovanie.ru/netcat_files/12/6/kem_byt__thumb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834" name="AutoShape 10" descr="http://%D1%81%D1%82%D0%B5%D0%BD%D0%B4%D1%8B-%D0%BF%D0%BE%D1%87%D1%82%D0%BE%D0%B9.%D1%80%D1%84/data/images/products/13697323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836" name="AutoShape 12" descr="http://%D1%81%D1%82%D0%B5%D0%BD%D0%B4%D1%8B-%D0%BF%D0%BE%D1%87%D1%82%D0%BE%D0%B9.%D1%80%D1%84/data/images/products/13697323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838" name="AutoShape 14" descr="http://%D1%81%D1%82%D0%B5%D0%BD%D0%B4%D1%8B-%D0%BF%D0%BE%D1%87%D1%82%D0%BE%D0%B9.%D1%80%D1%84/data/images/products/13697323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7840" name="Picture 16" descr="http://gditty.com/images/55fde405df72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329"/>
          <a:stretch>
            <a:fillRect/>
          </a:stretch>
        </p:blipFill>
        <p:spPr bwMode="auto">
          <a:xfrm rot="212295">
            <a:off x="2815385" y="2992280"/>
            <a:ext cx="3208421" cy="2438400"/>
          </a:xfrm>
          <a:prstGeom prst="rect">
            <a:avLst/>
          </a:prstGeom>
          <a:noFill/>
        </p:spPr>
      </p:pic>
      <p:pic>
        <p:nvPicPr>
          <p:cNvPr id="77844" name="Picture 20" descr="http://04.img.avito.st/1280x960/13661865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55733">
            <a:off x="4953361" y="813026"/>
            <a:ext cx="3505200" cy="219075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676400" y="4572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какого возраста можно начинать работать с ребенком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плане профессионального самоопределения?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48" name="AutoShape 24" descr="http://%D1%81%D1%82%D0%B5%D0%BD%D0%B4%D1%8B-%D0%BF%D0%BE%D1%87%D1%82%D0%BE%D0%B9.%D1%80%D1%84/data/images/products/13697323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7850" name="Picture 26" descr="http://www.kroshkaru.ru/images/cms/thumbs/a5b0aeaa3fa7d6e58d75710c18673bd7ec6d5f6d/chudo_hudozhniki_9_1400_1000_5_10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88455" y="1095487"/>
            <a:ext cx="2773680" cy="1981200"/>
          </a:xfrm>
          <a:prstGeom prst="ellipse">
            <a:avLst/>
          </a:prstGeom>
          <a:ln w="127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1628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16000" y="457200"/>
            <a:ext cx="61119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«Профессии от А до Я»</a:t>
            </a:r>
            <a:endParaRPr lang="ru-RU" sz="4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371600"/>
            <a:ext cx="7079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Задание. 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Написать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названия профессий по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первым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буквам алфавита.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каждую букву одна профессия.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14400" y="2362200"/>
            <a:ext cx="497275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</a:rPr>
              <a:t>Профессия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- это вид трудовой деятельности человека, который требует определенного уровня знаний, специальных умений, подготовки человека и при этом служит источником дохода.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just" eaLnBrk="1" hangingPunct="1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Специальность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</a:rPr>
              <a:t> –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вид занятий в рамках одной профессии.</a:t>
            </a:r>
          </a:p>
          <a:p>
            <a:pPr algn="just" eaLnBrk="1" hangingPunct="1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Должность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 – служебная обязанность в учреждении.</a:t>
            </a:r>
          </a:p>
          <a:p>
            <a:pPr algn="just" eaLnBrk="1" hangingPunct="1"/>
            <a:endParaRPr lang="ru-RU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38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99884" y="457200"/>
            <a:ext cx="65442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Ранняя профориентация</a:t>
            </a:r>
            <a:endParaRPr lang="ru-RU" sz="4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1496291"/>
            <a:ext cx="769619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дать ребенку начальные и максимально разнообразные представления о профессиях;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сформировать у ребенка эмоционально-положительное отношение к труду;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предоставить возможность использовать свои силы в доступных видах деятельности.</a:t>
            </a:r>
          </a:p>
          <a:p>
            <a:pPr algn="just">
              <a:buFont typeface="Wingdings" pitchFamily="2" charset="2"/>
              <a:buChar char="Ø"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012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" y="20782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7920" y="484904"/>
            <a:ext cx="82835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3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Младший дошкольный возраст</a:t>
            </a:r>
            <a:endParaRPr lang="ru-RU" sz="43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9328" y="1701976"/>
            <a:ext cx="75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 первоначальные представлений некоторых видах  труда взрослых, простейших трудовых операциях и материалах;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обращать внимание детей на положительных сказочных героев и персонажей литературных произведений, которые трудятся.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https://im0-tub-ru.yandex.net/i?id=ca80c18ec55899989c5afd4ff5b24b42&amp;n=33&amp;h=190&amp;w=28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image.tsn.ua/media/images2/585xX/Nov2013/38388391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80066" y="2671472"/>
            <a:ext cx="2648661" cy="264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motrimultiki.ru/images/atikls124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133600" y="3366057"/>
            <a:ext cx="1884846" cy="195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1847956" y="1168576"/>
            <a:ext cx="4949875" cy="533400"/>
          </a:xfrm>
          <a:prstGeom prst="cloudCallout">
            <a:avLst>
              <a:gd name="adj1" fmla="val -50687"/>
              <a:gd name="adj2" fmla="val 49830"/>
            </a:avLst>
          </a:prstGeom>
          <a:solidFill>
            <a:srgbClr val="FFC000"/>
          </a:solidFill>
          <a:ln w="9525">
            <a:solidFill>
              <a:srgbClr val="7030A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r>
              <a:rPr lang="ru-RU" sz="2000" b="1" dirty="0"/>
              <a:t>Возраст  детей 3 - 4</a:t>
            </a:r>
            <a:r>
              <a:rPr lang="ru-RU" sz="2000" b="1" dirty="0" smtClean="0"/>
              <a:t> года</a:t>
            </a:r>
            <a:endParaRPr lang="ru-RU" sz="2000" b="1" dirty="0"/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07250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risovannie/ramka-photoshop-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" y="20782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65775" y="484904"/>
            <a:ext cx="7787838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3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Средний дошкольный возраст</a:t>
            </a:r>
            <a:endParaRPr lang="ru-RU" sz="43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7795" y="1600200"/>
            <a:ext cx="75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 представление о профессиях, направленных на удовлетворение потребностей человека в обществе;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учить сравнивать профессии;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формировать представление о видах трудовой деятельности, приносящих пользу людям и описанных в художественной литературе.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07256" y="3276600"/>
            <a:ext cx="1581150" cy="196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97624" y="3255981"/>
            <a:ext cx="1661248" cy="1949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65884" y="3505200"/>
            <a:ext cx="1609725" cy="189928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1847956" y="1168576"/>
            <a:ext cx="4949875" cy="533400"/>
          </a:xfrm>
          <a:prstGeom prst="cloudCallout">
            <a:avLst>
              <a:gd name="adj1" fmla="val -50687"/>
              <a:gd name="adj2" fmla="val 49830"/>
            </a:avLst>
          </a:prstGeom>
          <a:solidFill>
            <a:srgbClr val="FFC000"/>
          </a:solidFill>
          <a:ln w="9525">
            <a:solidFill>
              <a:srgbClr val="7030A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r>
              <a:rPr lang="ru-RU" sz="2000" b="1" dirty="0"/>
              <a:t>Возраст  детей </a:t>
            </a:r>
            <a:r>
              <a:rPr lang="ru-RU" sz="2000" b="1" dirty="0" smtClean="0"/>
              <a:t>4  - 5 лет</a:t>
            </a:r>
            <a:endParaRPr lang="ru-RU" sz="2000" b="1" dirty="0"/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71367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883</Words>
  <Application>Microsoft Office PowerPoint</Application>
  <PresentationFormat>Экран (4:3)</PresentationFormat>
  <Paragraphs>166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У меня есть карандаш, Разноцветная гуашь, Акварель, палитра, кисть И бумаги плотный лист, А еще – мольберт-треножник, Потому что я …  ?</vt:lpstr>
      <vt:lpstr>Слайд 18</vt:lpstr>
      <vt:lpstr>Скажи, кто так вкусно  Готовит щи капустные,  Сочные котлеты,  Салаты, винегреты,  Все завтраки, обеды   ?</vt:lpstr>
      <vt:lpstr>Повар </vt:lpstr>
      <vt:lpstr>Ведет он классно самолет, Безопасен с ним полет, Настоящий ас …  ?</vt:lpstr>
      <vt:lpstr>Пилот</vt:lpstr>
      <vt:lpstr>В школе учит он детей. Строг, но все прощает. Помогает стать умней, Все он объясняет.   ?</vt:lpstr>
      <vt:lpstr>Учитель</vt:lpstr>
      <vt:lpstr>Умеет делать стрижки и прически, А в руках у нее ножницы и расческа.    ?</vt:lpstr>
      <vt:lpstr>Парикмахер</vt:lpstr>
      <vt:lpstr>На станке детали точит Этот кадровый рабочий. Без его умелых рук Не собрать ни танк, ни плуг   ?</vt:lpstr>
      <vt:lpstr>Токарь</vt:lpstr>
      <vt:lpstr>Доктор, но не для детей, А для птиц и для зверей. У него особый дар, Этот врач - …   ?</vt:lpstr>
      <vt:lpstr>Ветеринар</vt:lpstr>
      <vt:lpstr>Задание «Анаграмма»</vt:lpstr>
      <vt:lpstr>«Анаграмма»</vt:lpstr>
      <vt:lpstr>Проект, план, город, чертеж, конструкции, строительство, здания. </vt:lpstr>
      <vt:lpstr>Ткань, лекало, костюм, ножницы, ателье. </vt:lpstr>
      <vt:lpstr>Белый халат, больной, поликлиника, диагноз.</vt:lpstr>
      <vt:lpstr>Газета, новости, современность, люди, оперативность, редакция, факты.</vt:lpstr>
      <vt:lpstr>Земля, поле, теплица, сад, сорта, растения, уход, плоды, зерно, удобрения, урожай.</vt:lpstr>
      <vt:lpstr>Стройка, кирпич, бетон, стена.</vt:lpstr>
      <vt:lpstr>Какая  профессия  изображена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New</dc:creator>
  <cp:lastModifiedBy>Ст воспитатель</cp:lastModifiedBy>
  <cp:revision>256</cp:revision>
  <dcterms:created xsi:type="dcterms:W3CDTF">2014-02-17T15:50:43Z</dcterms:created>
  <dcterms:modified xsi:type="dcterms:W3CDTF">2023-10-12T11:30:39Z</dcterms:modified>
</cp:coreProperties>
</file>