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57" r:id="rId4"/>
    <p:sldId id="258" r:id="rId5"/>
    <p:sldId id="259" r:id="rId6"/>
    <p:sldId id="287" r:id="rId7"/>
    <p:sldId id="289" r:id="rId8"/>
    <p:sldId id="290" r:id="rId9"/>
    <p:sldId id="288" r:id="rId10"/>
    <p:sldId id="260" r:id="rId11"/>
    <p:sldId id="264" r:id="rId12"/>
    <p:sldId id="266" r:id="rId13"/>
    <p:sldId id="268" r:id="rId14"/>
    <p:sldId id="271" r:id="rId15"/>
    <p:sldId id="277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755" autoAdjust="0"/>
  </p:normalViewPr>
  <p:slideViewPr>
    <p:cSldViewPr>
      <p:cViewPr varScale="1">
        <p:scale>
          <a:sx n="45" d="100"/>
          <a:sy n="45" d="100"/>
        </p:scale>
        <p:origin x="-69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B539-D8B4-459F-A431-8CA5B52E80FE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F44B3-ED98-4098-8D9D-A421E4D1B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F44B3-ED98-4098-8D9D-A421E4D1B81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241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9DB5-3F9B-410C-851A-3B0C06942E84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916F-EA1A-419A-AFD8-F5CBD9AF1C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82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12D9-9415-4AB5-A596-2218C5921973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1FE37-35D3-49B2-8BD6-F14F1C973E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9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CED1-E039-459A-A041-1FDD47C1C737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B479-206E-4F8E-A1E2-B6FBC38A84B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2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56b0a10c6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25"/>
            <a:ext cx="9144000" cy="528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  <a:ln>
            <a:noFill/>
          </a:ln>
        </p:spPr>
        <p:txBody>
          <a:bodyPr anchor="t"/>
          <a:lstStyle>
            <a:lvl1pPr algn="l">
              <a:defRPr sz="5400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081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2AEC-C694-4DE6-B254-C2FD096B7E0B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A3385-1D2A-441E-868A-DA11FA88BE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46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0D73-2EEA-4E14-8BA8-D16B35C607C4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3DA9-2190-4278-AAAB-1D41B4BD62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54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77046-2ACA-41A4-9159-67DAA8F717A9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A2871-2AE9-4745-9B6E-C44CC8D1AA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62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1D329-DC4F-437E-9555-8A7DB2154F48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FA636-E5D5-4808-A047-FBE4D61C6A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711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F800-C39F-46B0-A622-1724F90CDB9C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BD7C-1405-490B-AD89-90A1C5B38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015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5F8E5-BE83-4474-A021-049232D34593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D676B-47FA-45B5-9BD0-8C05E93A6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2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2875" y="142875"/>
            <a:ext cx="1428750" cy="12144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6858000" cy="1143000"/>
          </a:xfrm>
          <a:prstGeom prst="rect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F7F28-521E-4129-A931-DAE5D7C6C27E}" type="datetimeFigureOut">
              <a:rPr lang="ru-RU"/>
              <a:pPr>
                <a:defRPr/>
              </a:pPr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7DF5E0-35E3-4335-8CCD-B5B5189273C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" name="Рисунок 6" descr="bf55d717cbe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5750" y="214313"/>
            <a:ext cx="1093788" cy="107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/>
          <a:solidFill>
            <a:srgbClr val="00602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0602B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1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lovejusta.ru/wp-content/uploads/2012/09/2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4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7595728" cy="359884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«Современные подходы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к трудовому воспитанию в ДОО»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/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</a:b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effectLst/>
                <a:latin typeface="Arial Narrow" panose="020B0606020202030204" pitchFamily="34" charset="0"/>
              </a:rPr>
              <a:t/>
            </a:r>
            <a:br>
              <a:rPr lang="ru-RU" sz="5100" dirty="0">
                <a:effectLst/>
                <a:latin typeface="Arial Narrow" panose="020B0606020202030204" pitchFamily="34" charset="0"/>
              </a:rPr>
            </a:br>
            <a:r>
              <a:rPr lang="ru-RU" sz="5100" i="1" dirty="0" smtClean="0">
                <a:effectLst/>
                <a:latin typeface="Arial Narrow" panose="020B0606020202030204" pitchFamily="34" charset="0"/>
              </a:rPr>
              <a:t>       </a:t>
            </a:r>
            <a:r>
              <a:rPr lang="ru-RU" i="1" dirty="0" smtClean="0">
                <a:effectLst/>
              </a:rPr>
              <a:t>                                                     </a:t>
            </a:r>
            <a:r>
              <a:rPr lang="ru-RU" dirty="0" smtClean="0">
                <a:effectLst/>
              </a:rPr>
              <a:t>                               </a:t>
            </a:r>
            <a:endParaRPr lang="ru-RU" sz="2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3" y="5877272"/>
            <a:ext cx="3739733" cy="3277716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1596" y="5949280"/>
            <a:ext cx="1598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Орск 2022г.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58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в ДОУ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труд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Ручной труд </a:t>
            </a:r>
          </a:p>
        </p:txBody>
      </p:sp>
    </p:spTree>
    <p:extLst>
      <p:ext uri="{BB962C8B-B14F-4D97-AF65-F5344CB8AC3E}">
        <p14:creationId xmlns="" xmlns:p14="http://schemas.microsoft.com/office/powerpoint/2010/main" val="373806532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857232"/>
            <a:ext cx="7416824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процедуры и т.д.)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3" descr="C:\Temp\WPDNSE\SID-{10001,,14881792}\DSC03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415928" cy="25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Temp\WPDNSE\SID-{10001,,14881792}\DSC03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86058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9501222" y="6500833"/>
            <a:ext cx="857256" cy="7143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80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90048" cy="1584176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Хозяйственно-бытовой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 обслуживание коллектива, поддержание чистоты и порядка в помещении и  участке, помощь взрослым в организации режимных моментов.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Temp\WPDNSE\SID-{10001,,14881792}\DSC03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3456980" cy="2592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Temp\WPDNSE\SID-{10001,,14881792}\DSC03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79654" y="2707032"/>
            <a:ext cx="3939819" cy="295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7114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6858000" cy="1558503"/>
          </a:xfrm>
        </p:spPr>
        <p:txBody>
          <a:bodyPr>
            <a:noAutofit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/>
              <a:t>Труд </a:t>
            </a:r>
            <a:r>
              <a:rPr lang="ru-RU" sz="2400" i="1" dirty="0"/>
              <a:t>в природе 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>- </a:t>
            </a:r>
            <a:r>
              <a:rPr lang="ru-RU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уход за растениями,          обитателями аквариума и животными, выращивание овощей на огороде и растений в уголке природы,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цветнике, участка.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436096" y="6858000"/>
            <a:ext cx="3898776" cy="68093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C:\Temp\WPDNSE\SID-{10001,,14881792}\DSC03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0043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Temp\WPDNSE\SID-{10001,,14881792}\DSC0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428868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01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84" y="714356"/>
            <a:ext cx="734481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i="1" dirty="0"/>
              <a:t>Ручной труд</a:t>
            </a:r>
            <a:r>
              <a:rPr lang="ru-RU" sz="2700" dirty="0"/>
              <a:t> </a:t>
            </a:r>
            <a:r>
              <a:rPr lang="ru-RU" sz="2400" dirty="0" smtClean="0"/>
              <a:t>-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 на удовлетворение эстетических потребностей человека, развивает конструктивные и творческие способности детей.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9324528" y="6386811"/>
            <a:ext cx="637728" cy="4711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3" descr="C:\Temp\WPDNSE\SID-{10001,,14881792}\DSC03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3524275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://www.edu.murmansk.ru/www/muzey/dou_history/dou_hist_115/image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3429024" cy="257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2377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447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endParaRPr lang="ru-R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дошкольников может реализовываться на основе потенциала развивающей предметно-пространственной среды ДОУ с соответствующим наполнением. При наполнении развивающей среды крайне важно правильно определить  педагогическую ценность игрушек и игровых материалов.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31767949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822532">
            <a:off x="535773" y="2066457"/>
            <a:ext cx="7640405" cy="236504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внимание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152" y="980728"/>
            <a:ext cx="7453336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>
                <a:solidFill>
                  <a:srgbClr val="C00000"/>
                </a:solidFill>
              </a:rPr>
              <a:t>«Труд - это могучий воспитатель в педагогической системе воспитания».</a:t>
            </a:r>
            <a:r>
              <a:rPr lang="ru-RU" i="1" dirty="0" smtClean="0">
                <a:solidFill>
                  <a:srgbClr val="C00000"/>
                </a:solidFill>
              </a:rPr>
              <a:t> </a:t>
            </a:r>
            <a:r>
              <a:rPr lang="ru-RU" i="1" dirty="0" smtClean="0"/>
              <a:t>              </a:t>
            </a:r>
            <a:br>
              <a:rPr lang="ru-RU" i="1" dirty="0" smtClean="0"/>
            </a:br>
            <a:r>
              <a:rPr lang="ru-RU" i="1" dirty="0" smtClean="0"/>
              <a:t>                А.</a:t>
            </a:r>
            <a:r>
              <a:rPr lang="ru-RU" b="0" i="1" dirty="0" smtClean="0"/>
              <a:t>С.Макаренко</a:t>
            </a:r>
            <a:br>
              <a:rPr lang="ru-RU" b="0" i="1" dirty="0" smtClean="0"/>
            </a:br>
            <a:endParaRPr lang="ru-RU" b="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300" dirty="0"/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позитивных установок к различным видам труда и творчества у детей дошкольного возраста отражены в Федеральных государственных образовательных стандартах дошкольного образования в области «Социально-коммуникативное развитие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3.1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определены  требования к условиям реализации основной образовательной программы дошкольного образования. Для успешного решения задач, предусмотренных программой по формированию у детей дошкольного возраста позитивных установок к различным видам труда и творчества, первостепенное значение имеет создание необходимых условий. Только при хорошей организации ребенок испытывает радость от труда</a:t>
            </a:r>
            <a:r>
              <a:rPr lang="ru-RU" sz="23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0274738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404664"/>
            <a:ext cx="7005464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трудовое воспитание - одно из важных направлений в работе дошкольных учреждений, главной целью которого является </a:t>
            </a:r>
            <a:r>
              <a:rPr lang="ru-RU" sz="23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положительного отношения к труду</a:t>
            </a:r>
            <a:r>
              <a:rPr lang="ru-RU" sz="23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решение следующих 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задач: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собственному труду, труду других людей и его результатам; воспитание личности ребенка в аспекте труда и творчества.</a:t>
            </a:r>
          </a:p>
          <a:p>
            <a:pPr lvl="0" algn="just"/>
            <a:r>
              <a:rPr lang="ru-RU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 инициативы, способности самостоятельно себя реализовать в различных видах труда и 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творчества.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5804960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35144" cy="936104"/>
          </a:xfrm>
        </p:spPr>
        <p:txBody>
          <a:bodyPr>
            <a:noAutofit/>
          </a:bodyPr>
          <a:lstStyle/>
          <a:p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3200" dirty="0" smtClean="0"/>
              <a:t>Принципы </a:t>
            </a:r>
            <a:r>
              <a:rPr lang="ru-RU" sz="3200" dirty="0"/>
              <a:t>воспитания у детей позитивного отношения к труду</a:t>
            </a:r>
            <a:r>
              <a:rPr lang="ru-RU" sz="2300" dirty="0"/>
              <a:t/>
            </a:r>
            <a:br>
              <a:rPr lang="ru-RU" sz="2300" dirty="0"/>
            </a:br>
            <a:endParaRPr lang="ru-RU" sz="2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>
            <a:noAutofit/>
          </a:bodyPr>
          <a:lstStyle/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инициативы детей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детей и взрослых, признание ребенка полноценным участником образовательных отношений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индивидуальных особенностей каждого ребенка….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проживание ребенком всех этапов детства, обогащения (амплификация) детского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интересов и познавательных действий ребенка в различных видах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 дошкольного образования (соответствие условий, требований, методов возрасту и особенностям развития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(системности и последовательности);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 (использование новейших информационных технологий);</a:t>
            </a:r>
          </a:p>
          <a:p>
            <a:pPr marL="0" lvl="0" algn="just">
              <a:spcBef>
                <a:spcPts val="0"/>
              </a:spcBef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(взаимопроникновение разделов программы и видов деятельности друг в друга, взаимное совмещение различных задач и образовательных технологий</a:t>
            </a:r>
            <a:r>
              <a:rPr lang="ru-RU" sz="1900" dirty="0" smtClean="0">
                <a:solidFill>
                  <a:schemeClr val="tx1"/>
                </a:solidFill>
              </a:rPr>
              <a:t>).</a:t>
            </a:r>
            <a:endParaRPr lang="ru-RU" sz="1900" dirty="0">
              <a:solidFill>
                <a:schemeClr val="tx1"/>
              </a:solidFill>
            </a:endParaRPr>
          </a:p>
          <a:p>
            <a:r>
              <a:rPr lang="ru-RU" sz="1900" dirty="0"/>
              <a:t>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97578338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916832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Условия организации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труда детей</a:t>
            </a:r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4" name="Прямая со стрелкой 3"/>
          <p:cNvCxnSpPr>
            <a:endCxn id="32" idx="4"/>
          </p:cNvCxnSpPr>
          <p:nvPr/>
        </p:nvCxnSpPr>
        <p:spPr>
          <a:xfrm flipH="1" flipV="1">
            <a:off x="1493912" y="1484784"/>
            <a:ext cx="269776" cy="43204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300192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987824" y="3429000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259632" y="3429000"/>
            <a:ext cx="504056" cy="17281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38" idx="0"/>
          </p:cNvCxnSpPr>
          <p:nvPr/>
        </p:nvCxnSpPr>
        <p:spPr>
          <a:xfrm>
            <a:off x="4644008" y="3429000"/>
            <a:ext cx="0" cy="136815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572000" y="1556792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884368" y="3429000"/>
            <a:ext cx="144016" cy="165618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35" idx="4"/>
          </p:cNvCxnSpPr>
          <p:nvPr/>
        </p:nvCxnSpPr>
        <p:spPr>
          <a:xfrm flipV="1">
            <a:off x="7524328" y="1556792"/>
            <a:ext cx="89756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0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эмоционально-положительной обстановки в процессе труда</a:t>
            </a:r>
            <a:endParaRPr lang="ru-RU" sz="1600" b="1" dirty="0"/>
          </a:p>
        </p:txBody>
      </p:sp>
      <p:sp>
        <p:nvSpPr>
          <p:cNvPr id="33" name="Овал 32"/>
          <p:cNvSpPr/>
          <p:nvPr/>
        </p:nvSpPr>
        <p:spPr>
          <a:xfrm>
            <a:off x="3203848" y="476672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Подбор оборудования для труда</a:t>
            </a:r>
            <a:endParaRPr lang="ru-RU" sz="1600" b="1" dirty="0"/>
          </a:p>
        </p:txBody>
      </p:sp>
      <p:sp>
        <p:nvSpPr>
          <p:cNvPr id="35" name="Овал 34"/>
          <p:cNvSpPr/>
          <p:nvPr/>
        </p:nvSpPr>
        <p:spPr>
          <a:xfrm>
            <a:off x="6084168" y="116632"/>
            <a:ext cx="3059832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Систематическое включение каждого ребенка в труд на правах партнера</a:t>
            </a:r>
            <a:endParaRPr lang="ru-RU" sz="1600" b="1" dirty="0"/>
          </a:p>
        </p:txBody>
      </p:sp>
      <p:sp>
        <p:nvSpPr>
          <p:cNvPr id="36" name="Овал 35"/>
          <p:cNvSpPr/>
          <p:nvPr/>
        </p:nvSpPr>
        <p:spPr>
          <a:xfrm>
            <a:off x="1547664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мотивации трудовой деятельности</a:t>
            </a:r>
            <a:endParaRPr lang="ru-RU" sz="1600" b="1" dirty="0"/>
          </a:p>
        </p:txBody>
      </p:sp>
      <p:sp>
        <p:nvSpPr>
          <p:cNvPr id="37" name="Овал 36"/>
          <p:cNvSpPr/>
          <p:nvPr/>
        </p:nvSpPr>
        <p:spPr>
          <a:xfrm>
            <a:off x="4932040" y="3789040"/>
            <a:ext cx="2952328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Демонстрация заинтересованности педагога </a:t>
            </a:r>
            <a:endParaRPr lang="ru-RU" sz="1600" b="1" dirty="0"/>
          </a:p>
        </p:txBody>
      </p:sp>
      <p:sp>
        <p:nvSpPr>
          <p:cNvPr id="38" name="Овал 37"/>
          <p:cNvSpPr/>
          <p:nvPr/>
        </p:nvSpPr>
        <p:spPr>
          <a:xfrm>
            <a:off x="3491880" y="4797152"/>
            <a:ext cx="2304256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Поощрения в процессе и по результатам труда </a:t>
            </a:r>
            <a:endParaRPr lang="ru-RU" sz="1600" b="1" dirty="0"/>
          </a:p>
        </p:txBody>
      </p:sp>
      <p:sp>
        <p:nvSpPr>
          <p:cNvPr id="39" name="Овал 38"/>
          <p:cNvSpPr/>
          <p:nvPr/>
        </p:nvSpPr>
        <p:spPr>
          <a:xfrm>
            <a:off x="0" y="5085184"/>
            <a:ext cx="3348880" cy="14847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Создание в группе трудовой атмосферы, постоянной занятости, стремление  к полезным делам</a:t>
            </a:r>
            <a:endParaRPr lang="ru-RU" sz="1600" b="1" dirty="0"/>
          </a:p>
        </p:txBody>
      </p:sp>
      <p:sp>
        <p:nvSpPr>
          <p:cNvPr id="40" name="Овал 39"/>
          <p:cNvSpPr/>
          <p:nvPr/>
        </p:nvSpPr>
        <p:spPr>
          <a:xfrm>
            <a:off x="5868144" y="5022012"/>
            <a:ext cx="3275856" cy="15753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Учет нагрузки, состояния здоровья , интересов, способностей ребенка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allAtOnce" animBg="1"/>
      <p:bldP spid="33" grpId="0" build="allAtOnce" animBg="1"/>
      <p:bldP spid="35" grpId="0" build="allAtOnce" animBg="1"/>
      <p:bldP spid="36" grpId="0" build="allAtOnce" animBg="1"/>
      <p:bldP spid="37" grpId="0" build="allAtOnce" animBg="1"/>
      <p:bldP spid="38" grpId="0" build="allAtOnce" animBg="1"/>
      <p:bldP spid="39" grpId="0" build="allAtOnce" animBg="1"/>
      <p:bldP spid="4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492896"/>
            <a:ext cx="6641976" cy="129614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Аспекты руководства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07504" y="116632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Общественная значимость труда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508104" y="4509120"/>
            <a:ext cx="3096344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Трудовая деятельность должна соответствовать возрасту ребенка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39552" y="458112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Постепенное расширение самостоятельной деятельности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5868144" y="188640"/>
            <a:ext cx="3131840" cy="14401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Соблюдение норм нагрузки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1835696" y="1484784"/>
            <a:ext cx="1152128" cy="100811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444208" y="1628800"/>
            <a:ext cx="792088" cy="86409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3789040"/>
            <a:ext cx="432048" cy="72008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95736" y="3789040"/>
            <a:ext cx="504056" cy="7920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915816" y="764704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Создание благоприятной психологической атмосферы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3059832" y="5489848"/>
            <a:ext cx="2987824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Качественное выполнение трудовых действий</a:t>
            </a:r>
            <a:endParaRPr lang="ru-RU" b="1" dirty="0"/>
          </a:p>
        </p:txBody>
      </p:sp>
      <p:cxnSp>
        <p:nvCxnSpPr>
          <p:cNvPr id="16" name="Прямая со стрелкой 15"/>
          <p:cNvCxnSpPr>
            <a:endCxn id="12" idx="0"/>
          </p:cNvCxnSpPr>
          <p:nvPr/>
        </p:nvCxnSpPr>
        <p:spPr>
          <a:xfrm>
            <a:off x="4499992" y="3789040"/>
            <a:ext cx="53752" cy="170080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499992" y="2132856"/>
            <a:ext cx="0" cy="36004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11" grpId="0" build="allAtOnce" animBg="1"/>
      <p:bldP spid="1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920880" cy="12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Компоненты трудовой деятельности</a:t>
            </a:r>
            <a:endParaRPr lang="ru-RU" sz="4000" dirty="0"/>
          </a:p>
        </p:txBody>
      </p:sp>
      <p:sp>
        <p:nvSpPr>
          <p:cNvPr id="3" name="Овал 2"/>
          <p:cNvSpPr/>
          <p:nvPr/>
        </p:nvSpPr>
        <p:spPr>
          <a:xfrm>
            <a:off x="161967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Мотив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580112" y="692696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Цель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43808" y="5013176"/>
            <a:ext cx="3168352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Планирование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3528" y="4149080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Трудовые действия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56176" y="4221088"/>
            <a:ext cx="2642592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Результат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3717032"/>
            <a:ext cx="576064" cy="43204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3717032"/>
            <a:ext cx="504056" cy="5040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915816" y="1772816"/>
            <a:ext cx="360040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372200" y="1772816"/>
            <a:ext cx="504056" cy="6480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83968" y="3717032"/>
            <a:ext cx="0" cy="12961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698477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>
                <a:solidFill>
                  <a:srgbClr val="00602B"/>
                </a:solidFill>
              </a:rPr>
              <a:t>Успешное выполнение задач трудового воспитания предусматривает ряд условий:</a:t>
            </a:r>
          </a:p>
          <a:p>
            <a:endParaRPr lang="ru-RU" sz="2000" b="1" dirty="0" smtClean="0">
              <a:solidFill>
                <a:srgbClr val="00602B"/>
              </a:solidFill>
            </a:endParaRPr>
          </a:p>
          <a:p>
            <a:pPr algn="just"/>
            <a:r>
              <a:rPr lang="ru-RU" b="1" dirty="0" smtClean="0"/>
              <a:t>	1. Наличие соответствующего оборудования для всех видов труда, удовлетворяющего следующим требованиям: функциональность, т. е. прочность и удобство для выполнения тех или иных операций, безопасность при использовании, соответствие по весу и размерам возможностям детей, внешняя привлекательность и гигиеничность.</a:t>
            </a:r>
          </a:p>
          <a:p>
            <a:pPr algn="just"/>
            <a:r>
              <a:rPr lang="ru-RU" b="1" dirty="0" smtClean="0"/>
              <a:t>	2. Хранение оборудования для разных видов труда в обусловленном месте в установленном порядке, свободный доступ для самостоятельного использования его детьми, поддержание постоянного порядка.</a:t>
            </a:r>
          </a:p>
          <a:p>
            <a:pPr algn="just"/>
            <a:r>
              <a:rPr lang="ru-RU" b="1" dirty="0" smtClean="0"/>
              <a:t>	3. Повседневность труда и постоянство участия в нем всех детей, ведение учета участия каждого ребенка в различных видах и формах труда, уровня развития его трудовой деятельности.</a:t>
            </a:r>
          </a:p>
          <a:p>
            <a:pPr algn="just"/>
            <a:r>
              <a:rPr lang="ru-RU" b="1" dirty="0" smtClean="0"/>
              <a:t>	4. Посильность труда, т. е. такая нагрузка, с которой дети справляются, затрачивая достаточное усилие, но не переутомляясь. Необходимо иметь в виду как физические, так и психические нагрузки.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1316</TotalTime>
  <Words>374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«Современные подходы  к трудовому воспитанию в ДОО»                                                                                              </vt:lpstr>
      <vt:lpstr> «Труд - это могучий воспитатель в педагогической системе воспитания».                                А.С.Макаренко </vt:lpstr>
      <vt:lpstr>  Трудовая деятельность в  ДОУ  в свете ФГОС </vt:lpstr>
      <vt:lpstr>Слайд 4</vt:lpstr>
      <vt:lpstr> Принципы воспитания у детей позитивного отношения к труду </vt:lpstr>
      <vt:lpstr> Условия организации  труда детей </vt:lpstr>
      <vt:lpstr>Аспекты руководства трудовой деятельности</vt:lpstr>
      <vt:lpstr>Компоненты трудовой деятельности</vt:lpstr>
      <vt:lpstr>Слайд 9</vt:lpstr>
      <vt:lpstr> Виды   труда в ДОУ </vt:lpstr>
      <vt:lpstr>  Самообслуживание - это труд ребенка, направленный на обслуживание самого себя (одевание, раздевание, прием пищи, уборка постели, игрушек,  подготовка рабочего места, санитарно гигиенические  процедуры и т.д.)  </vt:lpstr>
      <vt:lpstr>Хозяйственно-бытовой труд направлен на  обслуживание коллектива, поддержание чистоты и порядка в помещении и  участке, помощь взрослым в организации режимных моментов.</vt:lpstr>
      <vt:lpstr> Труд в природе  -  уход за растениями,          обитателями аквариума и животными, выращивание овощей на огороде и растений в уголке природы,  цветнике, участка.  </vt:lpstr>
      <vt:lpstr>Ручной труд - направлен на удовлетворение эстетических потребностей человека, развивает конструктивные и творческие способности детей.</vt:lpstr>
      <vt:lpstr>Слайд 15</vt:lpstr>
      <vt:lpstr>Спасибо за внимание</vt:lpstr>
    </vt:vector>
  </TitlesOfParts>
  <Company>Департамент Образования города Липецка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 подходы к трудовому воспитанию   дошкольников в свете ФГОС».</dc:title>
  <dc:creator>Пользователь</dc:creator>
  <cp:lastModifiedBy>Future</cp:lastModifiedBy>
  <cp:revision>120</cp:revision>
  <dcterms:created xsi:type="dcterms:W3CDTF">2014-10-07T13:01:36Z</dcterms:created>
  <dcterms:modified xsi:type="dcterms:W3CDTF">2022-10-14T09:47:18Z</dcterms:modified>
</cp:coreProperties>
</file>