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4" r:id="rId9"/>
    <p:sldId id="265" r:id="rId10"/>
    <p:sldId id="266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07D5-6EAF-4474-B313-F178F6EBF9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61504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08DF-D7EC-44BE-B22E-D9A1780D66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7756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F5E5-F2E3-48E0-81AD-97E5BD828A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2067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9C8D-74B7-47DA-AEAF-042A490502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2402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324F-9C6F-42F5-8FA2-ECF3CF948F1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0251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D73F-B2E2-4837-9196-29D3E2FE31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85050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9E12-8DE5-4C3E-863D-9B276F57CA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4662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AF15-5222-45DA-A893-32B47C63B9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667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5636-3137-4AB9-B225-3B52CB4259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9891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B643-F228-4DF8-AFAE-45A23BC41A1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6772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78E7-9A26-468F-81BA-6FFD8C189A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1948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A9D6C7D-A505-46FF-8E89-D6159431F0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7308850" cy="2133600"/>
          </a:xfrm>
        </p:spPr>
        <p:txBody>
          <a:bodyPr/>
          <a:lstStyle/>
          <a:p>
            <a:pPr eaLnBrk="1" hangingPunct="1"/>
            <a:r>
              <a:rPr lang="ru-RU" altLang="ru-RU" sz="4400"/>
              <a:t>Рекомендации по организации уголка экспериментирования в детском саду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068638"/>
            <a:ext cx="6248400" cy="614362"/>
          </a:xfrm>
        </p:spPr>
        <p:txBody>
          <a:bodyPr/>
          <a:lstStyle/>
          <a:p>
            <a:pPr eaLnBrk="1" hangingPunct="1"/>
            <a:r>
              <a:rPr lang="ru-RU" altLang="ru-RU" sz="2000" b="1" dirty="0"/>
              <a:t>Подготовила: </a:t>
            </a:r>
            <a:r>
              <a:rPr lang="ru-RU" altLang="ru-RU" sz="2000" b="1" dirty="0" smtClean="0"/>
              <a:t>воспитатель </a:t>
            </a:r>
            <a:r>
              <a:rPr lang="ru-RU" altLang="ru-RU" sz="2000" b="1" dirty="0" smtClean="0"/>
              <a:t>ВКК</a:t>
            </a:r>
          </a:p>
          <a:p>
            <a:pPr eaLnBrk="1" hangingPunct="1"/>
            <a:r>
              <a:rPr lang="ru-RU" altLang="ru-RU" sz="2000" b="1" dirty="0" err="1" smtClean="0"/>
              <a:t>Витько</a:t>
            </a:r>
            <a:r>
              <a:rPr lang="ru-RU" altLang="ru-RU" sz="2000" b="1" dirty="0" smtClean="0"/>
              <a:t> Т.Н.</a:t>
            </a: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Правила поведения в уголке экспериментирования</a:t>
            </a:r>
          </a:p>
        </p:txBody>
      </p:sp>
      <p:pic>
        <p:nvPicPr>
          <p:cNvPr id="12291" name="Picture 4" descr="5b628f566d6a6a5eaaf27c360f798f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484313"/>
            <a:ext cx="7979534" cy="5373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46"/>
          </a:xfrm>
        </p:spPr>
        <p:txBody>
          <a:bodyPr/>
          <a:lstStyle/>
          <a:p>
            <a:pPr eaLnBrk="1" hangingPunct="1"/>
            <a:r>
              <a:rPr lang="ru-RU" altLang="ru-RU" dirty="0"/>
              <a:t>Компонент оборудования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600" dirty="0"/>
              <a:t> приборы-помощники: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Микроскоп, лупы, увеличительные стекла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Весы, безмен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Песочные, механические часы,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Компас,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Магниты;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dirty="0"/>
              <a:t>Портновский метр, линейки, треугольник т.д.</a:t>
            </a:r>
          </a:p>
        </p:txBody>
      </p:sp>
      <p:pic>
        <p:nvPicPr>
          <p:cNvPr id="13316" name="Picture 5" descr="&amp;mcy;&amp;icy;&amp;kcy;&amp;rcy;&amp;ocy;&amp;scy;&amp;kcy;&amp;ocy;&amp;pcy; «&amp;Bcy;&amp;icy;&amp;ocy;&amp;mcy;-2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3116"/>
            <a:ext cx="1445074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7" descr="44981-152444-hbmp-620x"/>
          <p:cNvSpPr>
            <a:spLocks noChangeAspect="1" noChangeArrowheads="1"/>
          </p:cNvSpPr>
          <p:nvPr/>
        </p:nvSpPr>
        <p:spPr bwMode="auto">
          <a:xfrm>
            <a:off x="155575" y="46038"/>
            <a:ext cx="4667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AutoShape 9" descr="44981-152444-hbmp-620x"/>
          <p:cNvSpPr>
            <a:spLocks noChangeAspect="1" noChangeArrowheads="1"/>
          </p:cNvSpPr>
          <p:nvPr/>
        </p:nvSpPr>
        <p:spPr bwMode="auto">
          <a:xfrm>
            <a:off x="155575" y="46038"/>
            <a:ext cx="4667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9" name="Picture 11" descr="42008_html_198403d6_e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172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12301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214686"/>
            <a:ext cx="13017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Компонент стимулирующий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разнообразные сосуды из различных материалов (пластмасса, стекло, металл, керамика) разной конфигурации и объема;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сита, воронки разного размера и материала;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природный материал: камешки, глина, песок, ракушки,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 шишки, перья, мох, листья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утилизированный материал: проволока, кусочки кожи,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меха, ткани, пластмассы, пробки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технические материалы: гайки, скрепки, болты, гвоздики и др</a:t>
            </a:r>
            <a:r>
              <a:rPr lang="ru-RU" altLang="ru-RU" sz="1900" b="1" i="1" dirty="0"/>
              <a:t>.; </a:t>
            </a:r>
            <a:endParaRPr lang="ru-RU" altLang="ru-RU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разные виды бумаги: обычная, картон, наждачная, копировальная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красители: непищевые (гуашь, акварельные краски  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медицинские материалы: пипетки, колбы, деревянные палочки, шприцы (без игл), мерные ложки мензурки, резиновые груши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прочие материалы: зеркала, воздушные шары, масло, мука, соль, сахар, цветные и прозрачные стекла,  и др.</a:t>
            </a:r>
          </a:p>
        </p:txBody>
      </p:sp>
      <p:pic>
        <p:nvPicPr>
          <p:cNvPr id="14340" name="Picture 4" descr="1284199195_11949852971136319017provette_architetto_fra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60575"/>
            <a:ext cx="1739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574675"/>
          </a:xfrm>
        </p:spPr>
        <p:txBody>
          <a:bodyPr/>
          <a:lstStyle/>
          <a:p>
            <a:pPr eaLnBrk="1" hangingPunct="1"/>
            <a:r>
              <a:rPr lang="ru-RU" altLang="ru-RU" sz="3500"/>
              <a:t> </a:t>
            </a:r>
            <a:r>
              <a:rPr lang="ru-RU" altLang="ru-RU" sz="3500" u="sng"/>
              <a:t/>
            </a:r>
            <a:br>
              <a:rPr lang="ru-RU" altLang="ru-RU" sz="3500" u="sng"/>
            </a:br>
            <a:r>
              <a:rPr lang="ru-RU" altLang="ru-RU" sz="3500" u="sng"/>
              <a:t>Старший дошкольный возраст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схемы, таблицы, модели с алгоритмами выполнения опытов;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серии картин с изображением природных сообществ;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 книги познавательного характера, атласы;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тематические альбомы;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коллекции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мини-музей (тематика различна, например «Полезные ископаемые      Оренбургской области",  "Изделия из камня".   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сито, воронки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половинки мыльниц, формы для льда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клеенчатые фартуки, нарукавники, резиновые перчатки, тряпки ;      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 мини-стенд "О чем хочу узнать завтра";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личные блокноты детей для фиксации результатов опытов;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карточки-подсказки (разрешающие - запрещающие знаки) "Что можно, что нельзя"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  персонажи, наделённые определенными чертами - ("Незнайка") от имени которого моделируется проблемная ситуация.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Ведение фиксации детского экспериментирования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Дневник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Картотека опытов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Схема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Личные блокноты детей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Мини-стенд- « О чем хочу узнать завтра»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Карточки подсказки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17412" name="Picture 5" descr="i?id=352858999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3384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31950"/>
            <a:ext cx="3384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543800" cy="2016125"/>
          </a:xfrm>
        </p:spPr>
        <p:txBody>
          <a:bodyPr/>
          <a:lstStyle/>
          <a:p>
            <a:pPr eaLnBrk="1" hangingPunct="1"/>
            <a:r>
              <a:rPr lang="ru-RU" altLang="ru-RU" sz="2800"/>
              <a:t>Основная задача ДОУ - поддержать и развить в ребенке интерес к исследованиям, открытиям, создать необходимые для этого условия</a:t>
            </a:r>
            <a:r>
              <a:rPr lang="ru-RU" altLang="ru-RU" sz="350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229600" cy="32591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/>
              <a:t> 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  <a:r>
              <a:rPr lang="ru-RU" altLang="ru-RU" b="1"/>
              <a:t>  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69325" cy="3889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b="1"/>
              <a:t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они будут жить.</a:t>
            </a:r>
          </a:p>
        </p:txBody>
      </p:sp>
      <p:pic>
        <p:nvPicPr>
          <p:cNvPr id="19459" name="Picture 7" descr="9ae339a40761c1366d3a58aee91ce6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99276"/>
            <a:ext cx="2743194" cy="25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25" y="3995738"/>
            <a:ext cx="4657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892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/>
          </a:p>
          <a:p>
            <a:pPr marL="0" indent="0" algn="ctr">
              <a:buFont typeface="Wingdings" pitchFamily="2" charset="2"/>
              <a:buNone/>
            </a:pPr>
            <a:r>
              <a:rPr lang="ru-RU" sz="540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Задачи уголка экспериментирования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развитие первичных естественнонаучных представлений,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наблюдение,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мыслительные операции (анализ, сравнение, обобщение, классификация, наблюдение)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формирование умений комплексно обследовать предмет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115888"/>
            <a:ext cx="7543800" cy="1944687"/>
          </a:xfrm>
        </p:spPr>
        <p:txBody>
          <a:bodyPr/>
          <a:lstStyle/>
          <a:p>
            <a:pPr eaLnBrk="1" hangingPunct="1"/>
            <a:r>
              <a:rPr lang="ru-RU" altLang="ru-RU" sz="3500"/>
              <a:t>Требования при оборудовании уголка экспериментирования в группе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/>
              <a:t>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 безопасность для жизни и здоровья детей</a:t>
            </a:r>
            <a:r>
              <a:rPr lang="ru-RU" altLang="ru-RU" dirty="0" smtClean="0"/>
              <a:t>;</a:t>
            </a:r>
            <a:endParaRPr lang="ru-RU" altLang="ru-RU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 достаточность</a:t>
            </a:r>
            <a:r>
              <a:rPr lang="ru-RU" altLang="ru-RU" dirty="0" smtClean="0"/>
              <a:t>;</a:t>
            </a:r>
            <a:endParaRPr lang="ru-RU" altLang="ru-RU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 доступность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/>
              <a:t> расположения.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906713"/>
            <a:ext cx="52673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901014" cy="1163622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В уголке экспериментальной деятельности  должны быть выделены: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72518" cy="44116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/>
              <a:t>Место для постоянной выставки, где размещают музей, различные коллекции, экспонаты, редкие предметы (раковины, камни, кристаллы, перья и т. д.)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/>
              <a:t>Место для приборов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/>
              <a:t>Для хранения материалов (природного, "бросового")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/>
              <a:t>Место для экспериментов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/>
              <a:t>Место для неструктурированных материалов (песок, вода, опилки, стружка, пенопласт и др.)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543800" cy="1219200"/>
          </a:xfrm>
        </p:spPr>
        <p:txBody>
          <a:bodyPr/>
          <a:lstStyle/>
          <a:p>
            <a:pPr eaLnBrk="1" hangingPunct="1"/>
            <a:r>
              <a:rPr lang="ru-RU" altLang="ru-RU" sz="3500"/>
              <a:t>Уголок экспериментирования делится на следующие компоненты: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700213"/>
            <a:ext cx="8578850" cy="4968875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Компонент дидактический 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Компонент оборудования    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Компонент стимулирующий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3708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 eaLnBrk="1" hangingPunct="1"/>
            <a:r>
              <a:rPr lang="ru-RU" altLang="ru-RU"/>
              <a:t>Дидактический компонент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507413" cy="5905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Познавательные книги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Атласы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Тематические альбомы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Серии картин с изображением природных сообществ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Схемы, таблицы, модели с алгоритмами выполнения опытов</a:t>
            </a:r>
          </a:p>
          <a:p>
            <a:pPr eaLnBrk="1" hangingPunct="1"/>
            <a:endParaRPr lang="ru-RU" altLang="ru-RU"/>
          </a:p>
        </p:txBody>
      </p:sp>
      <p:pic>
        <p:nvPicPr>
          <p:cNvPr id="8196" name="Picture 4" descr="C:\Users\1\Desktop\ПК\фотик\DSC01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66246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Алгоритмы проведения опытов</a:t>
            </a:r>
          </a:p>
        </p:txBody>
      </p:sp>
      <p:pic>
        <p:nvPicPr>
          <p:cNvPr id="9219" name="Picture 4" descr="Для уголка экспериментирован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4105275" cy="3168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277cf528e7cf32f034214ca790c186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4140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Схемы, как выполнять опыты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561263" cy="4411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altLang="ru-RU"/>
          </a:p>
        </p:txBody>
      </p:sp>
      <p:pic>
        <p:nvPicPr>
          <p:cNvPr id="10244" name="Picture 5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19387"/>
            <a:ext cx="8347666" cy="502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Правила поведения в уголке экспериментирования</a:t>
            </a:r>
          </a:p>
        </p:txBody>
      </p:sp>
      <p:pic>
        <p:nvPicPr>
          <p:cNvPr id="11267" name="Picture 4" descr="9b8461fc2550d00c1af1fede6f5be0d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1484313"/>
            <a:ext cx="8017710" cy="5373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354</TotalTime>
  <Words>493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Сеть</vt:lpstr>
      <vt:lpstr>Рекомендации по организации уголка экспериментирования в детском саду </vt:lpstr>
      <vt:lpstr>Задачи уголка экспериментирования</vt:lpstr>
      <vt:lpstr>Требования при оборудовании уголка экспериментирования в группе</vt:lpstr>
      <vt:lpstr>В уголке экспериментальной деятельности  должны быть выделены:</vt:lpstr>
      <vt:lpstr>Уголок экспериментирования делится на следующие компоненты:</vt:lpstr>
      <vt:lpstr>Дидактический компонент</vt:lpstr>
      <vt:lpstr>Алгоритмы проведения опытов</vt:lpstr>
      <vt:lpstr>Схемы, как выполнять опыты</vt:lpstr>
      <vt:lpstr>Правила поведения в уголке экспериментирования</vt:lpstr>
      <vt:lpstr>Правила поведения в уголке экспериментирования</vt:lpstr>
      <vt:lpstr>Компонент оборудования</vt:lpstr>
      <vt:lpstr>Компонент стимулирующий</vt:lpstr>
      <vt:lpstr>  Старший дошкольный возраст</vt:lpstr>
      <vt:lpstr>Слайд 14</vt:lpstr>
      <vt:lpstr>Ведение фиксации детского экспериментирования </vt:lpstr>
      <vt:lpstr>Основная задача ДОУ - поддержать и развить в ребенке интерес к исследованиям, открытиям, создать необходимые для этого условия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экспериментирования в детском саду</dc:title>
  <dc:creator>Татьяна</dc:creator>
  <cp:lastModifiedBy>Ст воспитатель</cp:lastModifiedBy>
  <cp:revision>22</cp:revision>
  <dcterms:created xsi:type="dcterms:W3CDTF">2013-11-06T12:07:31Z</dcterms:created>
  <dcterms:modified xsi:type="dcterms:W3CDTF">2026-02-13T09:43:35Z</dcterms:modified>
</cp:coreProperties>
</file>