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8.xml" ContentType="application/vnd.openxmlformats-officedocument.them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  <p:sldMasterId id="2147483661" r:id="rId3"/>
    <p:sldMasterId id="2147483662" r:id="rId4"/>
    <p:sldMasterId id="2147483663" r:id="rId5"/>
    <p:sldMasterId id="2147483664" r:id="rId6"/>
    <p:sldMasterId id="2147483665" r:id="rId7"/>
  </p:sldMasterIdLst>
  <p:notesMasterIdLst>
    <p:notesMasterId r:id="rId29"/>
  </p:notesMasterIdLst>
  <p:sldIdLst>
    <p:sldId id="256" r:id="rId8"/>
    <p:sldId id="274" r:id="rId9"/>
    <p:sldId id="275" r:id="rId10"/>
    <p:sldId id="270" r:id="rId11"/>
    <p:sldId id="276" r:id="rId12"/>
    <p:sldId id="277" r:id="rId13"/>
    <p:sldId id="262" r:id="rId14"/>
    <p:sldId id="266" r:id="rId15"/>
    <p:sldId id="269" r:id="rId16"/>
    <p:sldId id="264" r:id="rId17"/>
    <p:sldId id="265" r:id="rId18"/>
    <p:sldId id="261" r:id="rId19"/>
    <p:sldId id="259" r:id="rId20"/>
    <p:sldId id="267" r:id="rId21"/>
    <p:sldId id="257" r:id="rId22"/>
    <p:sldId id="272" r:id="rId23"/>
    <p:sldId id="260" r:id="rId24"/>
    <p:sldId id="271" r:id="rId25"/>
    <p:sldId id="263" r:id="rId26"/>
    <p:sldId id="268" r:id="rId27"/>
    <p:sldId id="273" r:id="rId2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100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"/>
          <p:cNvSpPr txBox="1"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>
                <a:solidFill>
                  <a:schemeClr val="dk2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224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dt" idx="10"/>
          </p:nvPr>
        </p:nvSpPr>
        <p:spPr>
          <a:xfrm rot="5400000">
            <a:off x="7764462" y="1174750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"/>
          <p:cNvSpPr txBox="1">
            <a:spLocks noGrp="1"/>
          </p:cNvSpPr>
          <p:nvPr>
            <p:ph type="ftr" idx="11"/>
          </p:nvPr>
        </p:nvSpPr>
        <p:spPr>
          <a:xfrm rot="5400000">
            <a:off x="7077075" y="4181475"/>
            <a:ext cx="36576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sldNum" idx="12"/>
          </p:nvPr>
        </p:nvSpPr>
        <p:spPr>
          <a:xfrm>
            <a:off x="1325562" y="4929187"/>
            <a:ext cx="6096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 txBox="1"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Schoolbook"/>
              <a:buNone/>
              <a:defRPr sz="2000" b="1" cap="small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body" idx="1"/>
          </p:nvPr>
        </p:nvSpPr>
        <p:spPr>
          <a:xfrm>
            <a:off x="6812280" y="274320"/>
            <a:ext cx="1527048" cy="498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84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612"/>
              <a:buNone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body" idx="2"/>
          </p:nvPr>
        </p:nvSpPr>
        <p:spPr>
          <a:xfrm>
            <a:off x="304800" y="274320"/>
            <a:ext cx="5638800" cy="632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6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59" name="Google Shape;159;p16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"/>
          <p:cNvSpPr txBox="1"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Schoolbook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8"/>
          <p:cNvSpPr>
            <a:spLocks noGrp="1"/>
          </p:cNvSpPr>
          <p:nvPr>
            <p:ph type="pic" idx="2"/>
          </p:nvPr>
        </p:nvSpPr>
        <p:spPr>
          <a:xfrm>
            <a:off x="0" y="0"/>
            <a:ext cx="61722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rgbClr val="E0752F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FEC3AE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ts val="1088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⚪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76" name="Google Shape;176;p18"/>
          <p:cNvSpPr txBox="1">
            <a:spLocks noGrp="1"/>
          </p:cNvSpPr>
          <p:nvPr>
            <p:ph type="body" idx="1"/>
          </p:nvPr>
        </p:nvSpPr>
        <p:spPr>
          <a:xfrm>
            <a:off x="6765798" y="264795"/>
            <a:ext cx="1524000" cy="4956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SzPts val="840"/>
              <a:buFont typeface="Century Schoolbook"/>
              <a:buNone/>
              <a:defRPr sz="1200"/>
            </a:lvl1pPr>
            <a:lvl2pPr marL="914400" lvl="1" indent="-289560" algn="l">
              <a:spcBef>
                <a:spcPts val="400"/>
              </a:spcBef>
              <a:spcAft>
                <a:spcPts val="0"/>
              </a:spcAft>
              <a:buSzPts val="960"/>
              <a:buChar char="⚫"/>
              <a:defRPr sz="1200"/>
            </a:lvl2pPr>
            <a:lvl3pPr marL="1371600" lvl="2" indent="-266700" algn="l">
              <a:spcBef>
                <a:spcPts val="200"/>
              </a:spcBef>
              <a:spcAft>
                <a:spcPts val="0"/>
              </a:spcAft>
              <a:buSzPts val="600"/>
              <a:buChar char="🞆"/>
              <a:defRPr sz="1000"/>
            </a:lvl3pPr>
            <a:lvl4pPr marL="1828800" lvl="3" indent="-262889" algn="l">
              <a:spcBef>
                <a:spcPts val="180"/>
              </a:spcBef>
              <a:spcAft>
                <a:spcPts val="0"/>
              </a:spcAft>
              <a:buSzPts val="540"/>
              <a:buChar char="🞆"/>
              <a:defRPr sz="900"/>
            </a:lvl4pPr>
            <a:lvl5pPr marL="2286000" lvl="4" indent="-267461" algn="l">
              <a:spcBef>
                <a:spcPts val="180"/>
              </a:spcBef>
              <a:spcAft>
                <a:spcPts val="0"/>
              </a:spcAft>
              <a:buSzPts val="612"/>
              <a:buChar char="⚫"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18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8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79" name="Google Shape;179;p18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"/>
          <p:cNvSpPr txBox="1">
            <a:spLocks noGrp="1"/>
          </p:cNvSpPr>
          <p:nvPr>
            <p:ph type="title"/>
          </p:nvPr>
        </p:nvSpPr>
        <p:spPr>
          <a:xfrm rot="5400000">
            <a:off x="4541837" y="2362202"/>
            <a:ext cx="5851525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body" idx="1"/>
          </p:nvPr>
        </p:nvSpPr>
        <p:spPr>
          <a:xfrm rot="5400000">
            <a:off x="1754187" y="303212"/>
            <a:ext cx="4873625" cy="7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8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8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body" idx="1"/>
          </p:nvPr>
        </p:nvSpPr>
        <p:spPr>
          <a:xfrm>
            <a:off x="457200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body" idx="2"/>
          </p:nvPr>
        </p:nvSpPr>
        <p:spPr>
          <a:xfrm>
            <a:off x="4371975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9"/>
          <p:cNvSpPr>
            <a:spLocks noGrp="1"/>
          </p:cNvSpPr>
          <p:nvPr>
            <p:ph type="body" idx="3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400"/>
              <a:buFont typeface="Century Schoolbook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9"/>
          <p:cNvSpPr>
            <a:spLocks noGrp="1"/>
          </p:cNvSpPr>
          <p:nvPr>
            <p:ph type="body" idx="4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400"/>
              <a:buFont typeface="Century Schoolbook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9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9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0"/>
          <p:cNvSpPr txBox="1">
            <a:spLocks noGrp="1"/>
          </p:cNvSpPr>
          <p:nvPr>
            <p:ph type="body" idx="2"/>
          </p:nvPr>
        </p:nvSpPr>
        <p:spPr>
          <a:xfrm>
            <a:off x="4270248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0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0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0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SECTION_HEADER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2"/>
          <p:cNvSpPr txBox="1"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entury Schoolbook"/>
              <a:buNone/>
              <a:defRPr sz="3000" b="1" cap="small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2"/>
          <p:cNvSpPr txBox="1"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952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12"/>
          <p:cNvSpPr txBox="1">
            <a:spLocks noGrp="1"/>
          </p:cNvSpPr>
          <p:nvPr>
            <p:ph type="dt" idx="10"/>
          </p:nvPr>
        </p:nvSpPr>
        <p:spPr>
          <a:xfrm rot="5400000">
            <a:off x="7762875" y="1169987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2"/>
          <p:cNvSpPr txBox="1">
            <a:spLocks noGrp="1"/>
          </p:cNvSpPr>
          <p:nvPr>
            <p:ph type="ftr" idx="11"/>
          </p:nvPr>
        </p:nvSpPr>
        <p:spPr>
          <a:xfrm rot="5400000">
            <a:off x="7077075" y="4178300"/>
            <a:ext cx="36576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2"/>
          <p:cNvSpPr txBox="1">
            <a:spLocks noGrp="1"/>
          </p:cNvSpPr>
          <p:nvPr>
            <p:ph type="sldNum" idx="12"/>
          </p:nvPr>
        </p:nvSpPr>
        <p:spPr>
          <a:xfrm>
            <a:off x="1339850" y="4929187"/>
            <a:ext cx="6096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39" name="Google Shape;139;p14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0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3AE">
              <a:alpha val="5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 txBox="1"/>
          <p:nvPr/>
        </p:nvSpPr>
        <p:spPr>
          <a:xfrm>
            <a:off x="276225" y="0"/>
            <a:ext cx="104775" cy="6858000"/>
          </a:xfrm>
          <a:prstGeom prst="rect">
            <a:avLst/>
          </a:prstGeom>
          <a:solidFill>
            <a:srgbClr val="FFD9CE">
              <a:alpha val="3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"/>
          <p:cNvSpPr txBox="1"/>
          <p:nvPr/>
        </p:nvSpPr>
        <p:spPr>
          <a:xfrm>
            <a:off x="990600" y="0"/>
            <a:ext cx="182562" cy="6858000"/>
          </a:xfrm>
          <a:prstGeom prst="rect">
            <a:avLst/>
          </a:prstGeom>
          <a:solidFill>
            <a:srgbClr val="FFD9CE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1"/>
          <p:cNvSpPr txBox="1"/>
          <p:nvPr/>
        </p:nvSpPr>
        <p:spPr>
          <a:xfrm>
            <a:off x="1141412" y="0"/>
            <a:ext cx="230187" cy="6858000"/>
          </a:xfrm>
          <a:prstGeom prst="rect">
            <a:avLst/>
          </a:prstGeom>
          <a:solidFill>
            <a:srgbClr val="FFEDE8">
              <a:alpha val="7058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" name="Google Shape;10;p1"/>
          <p:cNvCxnSpPr/>
          <p:nvPr/>
        </p:nvCxnSpPr>
        <p:spPr>
          <a:xfrm>
            <a:off x="106362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3AE">
                <a:alpha val="7254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1" name="Google Shape;11;p1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FEDE8">
                <a:alpha val="82745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2" name="Google Shape;12;p1"/>
          <p:cNvCxnSpPr/>
          <p:nvPr/>
        </p:nvCxnSpPr>
        <p:spPr>
          <a:xfrm>
            <a:off x="854075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3AE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3" name="Google Shape;13;p1"/>
          <p:cNvCxnSpPr/>
          <p:nvPr/>
        </p:nvCxnSpPr>
        <p:spPr>
          <a:xfrm>
            <a:off x="1727200" y="0"/>
            <a:ext cx="0" cy="6858000"/>
          </a:xfrm>
          <a:prstGeom prst="straightConnector1">
            <a:avLst/>
          </a:prstGeom>
          <a:noFill/>
          <a:ln w="28575" cap="flat" cmpd="sng">
            <a:solidFill>
              <a:srgbClr val="FEC3AE">
                <a:alpha val="81568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4" name="Google Shape;14;p1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FEC3AE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5" name="Google Shape;15;p1"/>
          <p:cNvCxnSpPr/>
          <p:nvPr/>
        </p:nvCxnSpPr>
        <p:spPr>
          <a:xfrm>
            <a:off x="9113837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EC3AE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6" name="Google Shape;16;p1"/>
          <p:cNvSpPr txBox="1"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3AE">
              <a:alpha val="5058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"/>
          <p:cNvSpPr/>
          <p:nvPr/>
        </p:nvSpPr>
        <p:spPr>
          <a:xfrm>
            <a:off x="1309687" y="4867275"/>
            <a:ext cx="641350" cy="6413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"/>
          <p:cNvSpPr/>
          <p:nvPr/>
        </p:nvSpPr>
        <p:spPr>
          <a:xfrm>
            <a:off x="1090612" y="5500687"/>
            <a:ext cx="138112" cy="1365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1663700" y="5788025"/>
            <a:ext cx="274637" cy="2746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23" name="Google Shape;23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🞆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E0752F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3AE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ts val="1088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⚪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24" name="Google Shape;24;p1"/>
          <p:cNvSpPr txBox="1">
            <a:spLocks noGrp="1"/>
          </p:cNvSpPr>
          <p:nvPr>
            <p:ph type="dt" idx="10"/>
          </p:nvPr>
        </p:nvSpPr>
        <p:spPr>
          <a:xfrm rot="5400000">
            <a:off x="7764462" y="1174750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1"/>
          <p:cNvSpPr txBox="1">
            <a:spLocks noGrp="1"/>
          </p:cNvSpPr>
          <p:nvPr>
            <p:ph type="ftr" idx="11"/>
          </p:nvPr>
        </p:nvSpPr>
        <p:spPr>
          <a:xfrm rot="5400000">
            <a:off x="7077075" y="4181475"/>
            <a:ext cx="36576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1"/>
          <p:cNvSpPr txBox="1">
            <a:spLocks noGrp="1"/>
          </p:cNvSpPr>
          <p:nvPr>
            <p:ph type="sldNum" idx="12"/>
          </p:nvPr>
        </p:nvSpPr>
        <p:spPr>
          <a:xfrm>
            <a:off x="1325562" y="4929187"/>
            <a:ext cx="6096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b="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3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3AE">
                <a:alpha val="9254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76200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EC3AE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6" name="Google Shape;36;p3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7" name="Google Shape;37;p3"/>
          <p:cNvSpPr txBox="1"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3AE">
              <a:alpha val="8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" name="Google Shape;38;p3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9" name="Google Shape;39;p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🞆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E0752F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3AE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ts val="1088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⚪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b="0">
              <a:solidFill>
                <a:srgbClr val="000000"/>
              </a:solidFill>
            </a:endParaRPr>
          </a:p>
        </p:txBody>
      </p:sp>
      <p:sp>
        <p:nvSpPr>
          <p:cNvPr id="44" name="Google Shape;44;p3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5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3AE">
                <a:alpha val="9254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🞆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E0752F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3AE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ts val="1088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⚪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57" name="Google Shape;57;p5"/>
          <p:cNvCxnSpPr/>
          <p:nvPr/>
        </p:nvCxnSpPr>
        <p:spPr>
          <a:xfrm>
            <a:off x="76200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EC3AE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8" name="Google Shape;58;p5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59" name="Google Shape;59;p5"/>
          <p:cNvSpPr txBox="1"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3AE">
              <a:alpha val="8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0" name="Google Shape;60;p5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1" name="Google Shape;61;p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5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b="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"/>
          <p:cNvSpPr txBox="1"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3AE">
              <a:alpha val="5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1"/>
          <p:cNvSpPr txBox="1"/>
          <p:nvPr/>
        </p:nvSpPr>
        <p:spPr>
          <a:xfrm>
            <a:off x="276225" y="0"/>
            <a:ext cx="104775" cy="6858000"/>
          </a:xfrm>
          <a:prstGeom prst="rect">
            <a:avLst/>
          </a:prstGeom>
          <a:solidFill>
            <a:srgbClr val="FFD9CE">
              <a:alpha val="3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1"/>
          <p:cNvSpPr txBox="1"/>
          <p:nvPr/>
        </p:nvSpPr>
        <p:spPr>
          <a:xfrm>
            <a:off x="990600" y="0"/>
            <a:ext cx="182562" cy="6858000"/>
          </a:xfrm>
          <a:prstGeom prst="rect">
            <a:avLst/>
          </a:prstGeom>
          <a:solidFill>
            <a:srgbClr val="FFD9CE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1"/>
          <p:cNvSpPr txBox="1"/>
          <p:nvPr/>
        </p:nvSpPr>
        <p:spPr>
          <a:xfrm>
            <a:off x="1141412" y="0"/>
            <a:ext cx="230187" cy="6858000"/>
          </a:xfrm>
          <a:prstGeom prst="rect">
            <a:avLst/>
          </a:prstGeom>
          <a:solidFill>
            <a:srgbClr val="FFEDE8">
              <a:alpha val="7058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0" name="Google Shape;100;p11"/>
          <p:cNvCxnSpPr/>
          <p:nvPr/>
        </p:nvCxnSpPr>
        <p:spPr>
          <a:xfrm>
            <a:off x="106362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3AE">
                <a:alpha val="7254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01" name="Google Shape;101;p11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FEDE8">
                <a:alpha val="82745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02" name="Google Shape;102;p11"/>
          <p:cNvCxnSpPr/>
          <p:nvPr/>
        </p:nvCxnSpPr>
        <p:spPr>
          <a:xfrm>
            <a:off x="854075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3AE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03" name="Google Shape;103;p11"/>
          <p:cNvCxnSpPr/>
          <p:nvPr/>
        </p:nvCxnSpPr>
        <p:spPr>
          <a:xfrm>
            <a:off x="1727200" y="0"/>
            <a:ext cx="0" cy="6858000"/>
          </a:xfrm>
          <a:prstGeom prst="straightConnector1">
            <a:avLst/>
          </a:prstGeom>
          <a:noFill/>
          <a:ln w="28575" cap="flat" cmpd="sng">
            <a:solidFill>
              <a:srgbClr val="FEC3AE">
                <a:alpha val="81568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04" name="Google Shape;104;p11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FEC3AE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05" name="Google Shape;105;p11"/>
          <p:cNvSpPr txBox="1"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3AE">
              <a:alpha val="5058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1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1"/>
          <p:cNvSpPr/>
          <p:nvPr/>
        </p:nvSpPr>
        <p:spPr>
          <a:xfrm>
            <a:off x="1323975" y="4867275"/>
            <a:ext cx="642937" cy="6413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1"/>
          <p:cNvSpPr/>
          <p:nvPr/>
        </p:nvSpPr>
        <p:spPr>
          <a:xfrm>
            <a:off x="1090612" y="5500687"/>
            <a:ext cx="138112" cy="1365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1"/>
          <p:cNvSpPr/>
          <p:nvPr/>
        </p:nvSpPr>
        <p:spPr>
          <a:xfrm>
            <a:off x="1663700" y="5791200"/>
            <a:ext cx="274637" cy="2746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1"/>
          <p:cNvSpPr/>
          <p:nvPr/>
        </p:nvSpPr>
        <p:spPr>
          <a:xfrm>
            <a:off x="1879600" y="4479925"/>
            <a:ext cx="365125" cy="3651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1" name="Google Shape;111;p11"/>
          <p:cNvCxnSpPr/>
          <p:nvPr/>
        </p:nvCxnSpPr>
        <p:spPr>
          <a:xfrm>
            <a:off x="9097962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EC3AE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12" name="Google Shape;112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small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13" name="Google Shape;113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🞆"/>
              <a:defRPr sz="2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sz="21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E0752F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3AE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ts val="1088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⚪"/>
              <a:defRPr sz="14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14" name="Google Shape;114;p11"/>
          <p:cNvSpPr txBox="1">
            <a:spLocks noGrp="1"/>
          </p:cNvSpPr>
          <p:nvPr>
            <p:ph type="dt" idx="10"/>
          </p:nvPr>
        </p:nvSpPr>
        <p:spPr>
          <a:xfrm rot="5400000">
            <a:off x="7762875" y="1169987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11"/>
          <p:cNvSpPr txBox="1">
            <a:spLocks noGrp="1"/>
          </p:cNvSpPr>
          <p:nvPr>
            <p:ph type="ftr" idx="11"/>
          </p:nvPr>
        </p:nvSpPr>
        <p:spPr>
          <a:xfrm rot="5400000">
            <a:off x="7077075" y="4178300"/>
            <a:ext cx="36576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11"/>
          <p:cNvSpPr txBox="1">
            <a:spLocks noGrp="1"/>
          </p:cNvSpPr>
          <p:nvPr>
            <p:ph type="sldNum" idx="12"/>
          </p:nvPr>
        </p:nvSpPr>
        <p:spPr>
          <a:xfrm>
            <a:off x="1339850" y="4929187"/>
            <a:ext cx="6096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b="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4" name="Google Shape;124;p13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3AE">
                <a:alpha val="9254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25" name="Google Shape;125;p13"/>
          <p:cNvCxnSpPr/>
          <p:nvPr/>
        </p:nvCxnSpPr>
        <p:spPr>
          <a:xfrm>
            <a:off x="76200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EC3AE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26" name="Google Shape;126;p13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27" name="Google Shape;127;p13"/>
          <p:cNvSpPr txBox="1"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3AE">
              <a:alpha val="8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8" name="Google Shape;128;p13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29" name="Google Shape;129;p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🞆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E0752F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3AE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ts val="1088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⚪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b="0">
              <a:solidFill>
                <a:srgbClr val="000000"/>
              </a:solidFill>
            </a:endParaRPr>
          </a:p>
        </p:txBody>
      </p:sp>
      <p:sp>
        <p:nvSpPr>
          <p:cNvPr id="134" name="Google Shape;134;p13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1" name="Google Shape;141;p15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3AE">
                <a:alpha val="9254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42" name="Google Shape;142;p15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3AE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43" name="Google Shape;143;p15"/>
          <p:cNvCxnSpPr/>
          <p:nvPr/>
        </p:nvCxnSpPr>
        <p:spPr>
          <a:xfrm>
            <a:off x="6192837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44" name="Google Shape;144;p15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45" name="Google Shape;145;p15"/>
          <p:cNvSpPr txBox="1"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3AE">
              <a:alpha val="8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6" name="Google Shape;146;p15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47" name="Google Shape;147;p1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49" name="Google Shape;149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🞆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E0752F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3AE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ts val="1088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⚪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50" name="Google Shape;150;p15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Google Shape;151;p15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b="0">
              <a:solidFill>
                <a:srgbClr val="000000"/>
              </a:solidFill>
            </a:endParaRPr>
          </a:p>
        </p:txBody>
      </p:sp>
      <p:sp>
        <p:nvSpPr>
          <p:cNvPr id="152" name="Google Shape;152;p15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1" name="Google Shape;161;p17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3AE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62" name="Google Shape;162;p17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3" name="Google Shape;163;p17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64" name="Google Shape;164;p17"/>
          <p:cNvSpPr txBox="1"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3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5" name="Google Shape;165;p17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66" name="Google Shape;166;p17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3AE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67" name="Google Shape;167;p17"/>
          <p:cNvCxnSpPr/>
          <p:nvPr/>
        </p:nvCxnSpPr>
        <p:spPr>
          <a:xfrm>
            <a:off x="6192837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68" name="Google Shape;168;p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69" name="Google Shape;169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🞆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E0752F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3AE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ts val="1088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⚪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70" name="Google Shape;170;p17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1" name="Google Shape;171;p17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b="0">
              <a:solidFill>
                <a:srgbClr val="000000"/>
              </a:solidFill>
            </a:endParaRPr>
          </a:p>
        </p:txBody>
      </p:sp>
      <p:sp>
        <p:nvSpPr>
          <p:cNvPr id="172" name="Google Shape;172;p17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9"/>
          <p:cNvSpPr txBox="1">
            <a:spLocks noGrp="1"/>
          </p:cNvSpPr>
          <p:nvPr>
            <p:ph type="ctrTitle"/>
          </p:nvPr>
        </p:nvSpPr>
        <p:spPr>
          <a:xfrm>
            <a:off x="1520041" y="1785937"/>
            <a:ext cx="6938157" cy="1814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ru-RU" sz="4400" b="1" i="0" u="none" dirty="0" smtClean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     </a:t>
            </a:r>
            <a:br>
              <a:rPr lang="ru-RU" sz="4400" b="1" i="0" u="none" dirty="0" smtClean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ru-RU" sz="4400" b="1" i="0" u="none" dirty="0" smtClean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Моё </a:t>
            </a:r>
            <a:r>
              <a:rPr lang="ru-RU" sz="4400" b="1" i="0" u="none" dirty="0" smtClean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педагогическое древо</a:t>
            </a:r>
            <a:r>
              <a:rPr lang="ru-RU" sz="4400" b="1" i="0" u="none" dirty="0" smtClean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.</a:t>
            </a:r>
            <a:br>
              <a:rPr lang="ru-RU" sz="4400" b="1" i="0" u="none" dirty="0" smtClean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ru-RU" sz="3000" b="1" i="0" u="none" dirty="0" smtClean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/>
            </a:r>
            <a:br>
              <a:rPr lang="ru-RU" sz="3000" b="1" i="0" u="none" dirty="0" smtClean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ru-RU" sz="3000" b="1" i="0" u="none" dirty="0" smtClean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       «</a:t>
            </a:r>
            <a:r>
              <a:rPr lang="en-US" sz="3000" b="1" i="0" u="none" dirty="0" smtClean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ПЕДАГОГИЧЕСКАЯ </a:t>
            </a:r>
            <a:r>
              <a:rPr lang="en-US" sz="3000" b="1" i="0" u="none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ДИНАСТИЯ В МОЕЙ </a:t>
            </a:r>
            <a:r>
              <a:rPr lang="en-US" sz="3000" b="1" i="0" u="none" dirty="0" smtClean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СЕМЬЕ</a:t>
            </a:r>
            <a:r>
              <a:rPr lang="ru-RU" sz="3000" b="1" i="0" u="none" dirty="0" smtClean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»</a:t>
            </a:r>
            <a:r>
              <a:rPr lang="en-US" sz="3000" b="1" i="0" u="none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/>
            </a:r>
            <a:br>
              <a:rPr lang="en-US" sz="3000" b="1" i="0" u="none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endParaRPr dirty="0"/>
          </a:p>
        </p:txBody>
      </p:sp>
      <p:sp>
        <p:nvSpPr>
          <p:cNvPr id="185" name="Google Shape;185;p19"/>
          <p:cNvSpPr txBox="1"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ru-RU" sz="1800" b="1" dirty="0" smtClean="0">
                <a:solidFill>
                  <a:schemeClr val="dk2"/>
                </a:solidFill>
              </a:rPr>
              <a:t>Автор: Каширская </a:t>
            </a:r>
            <a:r>
              <a:rPr lang="ru-RU" sz="1800" b="1" dirty="0" smtClean="0">
                <a:solidFill>
                  <a:schemeClr val="dk2"/>
                </a:solidFill>
              </a:rPr>
              <a:t>Марина </a:t>
            </a:r>
            <a:r>
              <a:rPr lang="ru-RU" sz="1800" b="1" dirty="0" smtClean="0">
                <a:solidFill>
                  <a:schemeClr val="dk2"/>
                </a:solidFill>
              </a:rPr>
              <a:t>Александровна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ru-RU" dirty="0" smtClean="0"/>
              <a:t>Редактор: Маркова Юлия Георгиевна</a:t>
            </a:r>
            <a:endParaRPr lang="ru-RU" sz="1800" b="1" dirty="0" smtClean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60"/>
              <a:buNone/>
            </a:pPr>
            <a:endParaRPr sz="1800" b="1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449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imes New Roman"/>
              <a:buNone/>
            </a:pPr>
            <a:r>
              <a:rPr lang="ru-RU" b="1" dirty="0" smtClean="0">
                <a:solidFill>
                  <a:schemeClr val="tx1"/>
                </a:solidFill>
              </a:rPr>
              <a:t>Мамин брат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239" name="Google Shape;239;p27"/>
          <p:cNvSpPr txBox="1">
            <a:spLocks noGrp="1"/>
          </p:cNvSpPr>
          <p:nvPr>
            <p:ph type="body" idx="1"/>
          </p:nvPr>
        </p:nvSpPr>
        <p:spPr>
          <a:xfrm>
            <a:off x="4572000" y="1571625"/>
            <a:ext cx="3929062" cy="442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0"/>
              <a:buFont typeface="Arial"/>
              <a:buChar char="•"/>
            </a:pPr>
            <a:endParaRPr dirty="0"/>
          </a:p>
        </p:txBody>
      </p:sp>
      <p:pic>
        <p:nvPicPr>
          <p:cNvPr id="9" name="Picutre 65"/>
          <p:cNvPicPr/>
          <p:nvPr/>
        </p:nvPicPr>
        <p:blipFill>
          <a:blip r:embed="rId3"/>
          <a:srcRect l="2456" t="2648" r="56314" b="12831"/>
          <a:stretch/>
        </p:blipFill>
        <p:spPr>
          <a:xfrm>
            <a:off x="666671" y="1187118"/>
            <a:ext cx="2894271" cy="441251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8"/>
          <p:cNvSpPr txBox="1">
            <a:spLocks noGrp="1"/>
          </p:cNvSpPr>
          <p:nvPr>
            <p:ph type="title"/>
          </p:nvPr>
        </p:nvSpPr>
        <p:spPr>
          <a:xfrm>
            <a:off x="428625" y="274637"/>
            <a:ext cx="8258175" cy="2136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Clr>
                <a:schemeClr val="dk2"/>
              </a:buClr>
              <a:buSzPts val="2200"/>
            </a:pPr>
            <a:r>
              <a:rPr lang="en-US" sz="2200" b="0" i="0" u="none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/>
            </a:r>
            <a:br>
              <a:rPr lang="en-US" sz="2200" b="0" i="0" u="none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en-US" sz="2200" b="0" i="0" u="none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/>
            </a:r>
            <a:br>
              <a:rPr lang="en-US" sz="2200" b="0" i="0" u="none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en-US" sz="2200" b="0" i="0" u="none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/>
            </a:r>
            <a:br>
              <a:rPr lang="en-US" sz="2200" b="0" i="0" u="none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en-US" sz="2200" b="0" i="0" u="none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/>
            </a:r>
            <a:br>
              <a:rPr lang="en-US" sz="2200" b="0" i="0" u="none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en-US" sz="2200" b="0" i="0" u="none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/>
            </a:r>
            <a:br>
              <a:rPr lang="en-US" sz="2200" b="0" i="0" u="none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ru-RU" sz="2200" b="0" i="0" u="none" dirty="0" smtClean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/>
            </a:r>
            <a:br>
              <a:rPr lang="ru-RU" sz="2200" b="0" i="0" u="none" dirty="0" smtClean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Мамины дяди и тёти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были педагогами, двоюродная сестра преподавала библиотечное дело в  Оренбургском институте искусств. </a:t>
            </a:r>
            <a:r>
              <a:rPr lang="en-US" sz="2700" b="0" i="0" u="none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/>
            </a:r>
            <a:br>
              <a:rPr lang="en-US" sz="2700" b="0" i="0" u="none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en-US" sz="2700" b="0" i="0" u="none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/>
            </a:r>
            <a:br>
              <a:rPr lang="en-US" sz="2700" b="0" i="0" u="none" dirty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endParaRPr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08758" y="1600200"/>
            <a:ext cx="8419606" cy="48737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Picutre 8"/>
          <p:cNvPicPr/>
          <p:nvPr/>
        </p:nvPicPr>
        <p:blipFill>
          <a:blip r:embed="rId3"/>
          <a:srcRect t="12295" b="7596"/>
          <a:stretch/>
        </p:blipFill>
        <p:spPr>
          <a:xfrm>
            <a:off x="296883" y="1591295"/>
            <a:ext cx="8312727" cy="495201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366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imes New Roman"/>
              <a:buNone/>
            </a:pPr>
            <a:endParaRPr dirty="0"/>
          </a:p>
        </p:txBody>
      </p:sp>
      <p:sp>
        <p:nvSpPr>
          <p:cNvPr id="218" name="Google Shape;218;p24"/>
          <p:cNvSpPr txBox="1">
            <a:spLocks noGrp="1"/>
          </p:cNvSpPr>
          <p:nvPr>
            <p:ph type="body" idx="1"/>
          </p:nvPr>
        </p:nvSpPr>
        <p:spPr>
          <a:xfrm>
            <a:off x="285008" y="1643062"/>
            <a:ext cx="3823854" cy="44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Arial"/>
              <a:buChar char="•"/>
            </a:pPr>
            <a:endParaRPr dirty="0"/>
          </a:p>
        </p:txBody>
      </p:sp>
      <p:pic>
        <p:nvPicPr>
          <p:cNvPr id="5" name="Shape 74"/>
          <p:cNvPicPr/>
          <p:nvPr/>
        </p:nvPicPr>
        <p:blipFill>
          <a:blip r:embed="rId3"/>
          <a:srcRect l="5037" r="3653" b="4831"/>
          <a:stretch/>
        </p:blipFill>
        <p:spPr>
          <a:xfrm>
            <a:off x="5038933" y="1033154"/>
            <a:ext cx="3820060" cy="545671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50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ru-RU" sz="3000" b="1" i="0" u="none" dirty="0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Century Schoolbook"/>
              </a:rPr>
              <a:t>Я с родными братьями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" name="Google Shape;204;p22"/>
          <p:cNvSpPr txBox="1">
            <a:spLocks noGrp="1"/>
          </p:cNvSpPr>
          <p:nvPr>
            <p:ph type="body" idx="1"/>
          </p:nvPr>
        </p:nvSpPr>
        <p:spPr>
          <a:xfrm>
            <a:off x="4572000" y="1571625"/>
            <a:ext cx="4114800" cy="4554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Char char="•"/>
            </a:pPr>
            <a:endParaRPr dirty="0"/>
          </a:p>
        </p:txBody>
      </p:sp>
      <p:pic>
        <p:nvPicPr>
          <p:cNvPr id="5" name="Picutre 71"/>
          <p:cNvPicPr/>
          <p:nvPr/>
        </p:nvPicPr>
        <p:blipFill>
          <a:blip r:embed="rId3"/>
          <a:srcRect l="11135" t="7533" r="10739" b="4861"/>
          <a:stretch/>
        </p:blipFill>
        <p:spPr>
          <a:xfrm>
            <a:off x="356741" y="985653"/>
            <a:ext cx="3728371" cy="517715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65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800" b="0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 с мамой и мои дети</a:t>
            </a:r>
            <a:r>
              <a:rPr lang="ru-RU" sz="3200" dirty="0" smtClean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  <p:sp>
        <p:nvSpPr>
          <p:cNvPr id="191" name="Google Shape;191;p20"/>
          <p:cNvSpPr txBox="1">
            <a:spLocks noGrp="1"/>
          </p:cNvSpPr>
          <p:nvPr>
            <p:ph type="body" idx="1"/>
          </p:nvPr>
        </p:nvSpPr>
        <p:spPr>
          <a:xfrm>
            <a:off x="4488873" y="1643062"/>
            <a:ext cx="4197926" cy="414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🞆"/>
            </a:pPr>
            <a:endParaRPr dirty="0"/>
          </a:p>
        </p:txBody>
      </p:sp>
      <p:pic>
        <p:nvPicPr>
          <p:cNvPr id="5" name="Picutre 67"/>
          <p:cNvPicPr/>
          <p:nvPr/>
        </p:nvPicPr>
        <p:blipFill>
          <a:blip r:embed="rId3"/>
          <a:srcRect t="5721" b="7847"/>
          <a:stretch/>
        </p:blipFill>
        <p:spPr>
          <a:xfrm>
            <a:off x="380011" y="1246909"/>
            <a:ext cx="4191990" cy="520139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0"/>
          <p:cNvSpPr txBox="1">
            <a:spLocks noGrp="1"/>
          </p:cNvSpPr>
          <p:nvPr>
            <p:ph type="title"/>
          </p:nvPr>
        </p:nvSpPr>
        <p:spPr>
          <a:xfrm>
            <a:off x="457199" y="274637"/>
            <a:ext cx="8354291" cy="59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800" b="0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b="0" i="0" u="none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Я, </a:t>
            </a:r>
            <a:r>
              <a:rPr lang="ru-RU" sz="3200" b="0" i="0" u="none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Каширская </a:t>
            </a:r>
            <a:r>
              <a:rPr lang="ru-RU" sz="3200" b="0" i="0" u="none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Марина Александровна</a:t>
            </a:r>
            <a:endParaRPr dirty="0"/>
          </a:p>
        </p:txBody>
      </p:sp>
      <p:sp>
        <p:nvSpPr>
          <p:cNvPr id="191" name="Google Shape;191;p20"/>
          <p:cNvSpPr txBox="1">
            <a:spLocks noGrp="1"/>
          </p:cNvSpPr>
          <p:nvPr>
            <p:ph type="body" idx="1"/>
          </p:nvPr>
        </p:nvSpPr>
        <p:spPr>
          <a:xfrm>
            <a:off x="5783283" y="1643062"/>
            <a:ext cx="2903516" cy="414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🞆"/>
            </a:pPr>
            <a:endParaRPr dirty="0"/>
          </a:p>
        </p:txBody>
      </p:sp>
      <p:pic>
        <p:nvPicPr>
          <p:cNvPr id="4" name="Picutre 66"/>
          <p:cNvPicPr/>
          <p:nvPr/>
        </p:nvPicPr>
        <p:blipFill>
          <a:blip r:embed="rId3"/>
          <a:srcRect l="10823" t="4798" r="5303" b="13317"/>
          <a:stretch/>
        </p:blipFill>
        <p:spPr>
          <a:xfrm>
            <a:off x="296882" y="1045029"/>
            <a:ext cx="5522026" cy="3823854"/>
          </a:xfrm>
          <a:prstGeom prst="rect">
            <a:avLst/>
          </a:prstGeom>
        </p:spPr>
      </p:pic>
      <p:pic>
        <p:nvPicPr>
          <p:cNvPr id="5" name="Picutre 72"/>
          <p:cNvPicPr/>
          <p:nvPr/>
        </p:nvPicPr>
        <p:blipFill>
          <a:blip r:embed="rId4"/>
          <a:stretch/>
        </p:blipFill>
        <p:spPr>
          <a:xfrm>
            <a:off x="4726380" y="3550721"/>
            <a:ext cx="4180114" cy="309352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467600" cy="639763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Моя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очь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0083" y="570017"/>
            <a:ext cx="5676405" cy="590393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           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Каширская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Анастасия Васильевна-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имеет хореографическое образование, преподавала 5 лет танец в Орске и в Самаре, сейчас фитнес –тренер международного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класса.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/>
          </a:p>
        </p:txBody>
      </p:sp>
      <p:pic>
        <p:nvPicPr>
          <p:cNvPr id="1026" name="Picture 2" descr="C:\Users\Future\Desktop\изображение_viber_2023-02-27_20-58-37-824.jpg"/>
          <p:cNvPicPr>
            <a:picLocks noChangeAspect="1" noChangeArrowheads="1"/>
          </p:cNvPicPr>
          <p:nvPr/>
        </p:nvPicPr>
        <p:blipFill>
          <a:blip r:embed="rId2"/>
          <a:srcRect l="19439" t="29224" r="41593" b="20399"/>
          <a:stretch>
            <a:fillRect/>
          </a:stretch>
        </p:blipFill>
        <p:spPr bwMode="auto">
          <a:xfrm>
            <a:off x="190005" y="961903"/>
            <a:ext cx="2707574" cy="4667003"/>
          </a:xfrm>
          <a:prstGeom prst="rect">
            <a:avLst/>
          </a:prstGeom>
          <a:noFill/>
        </p:spPr>
      </p:pic>
      <p:pic>
        <p:nvPicPr>
          <p:cNvPr id="5" name="Picutre 68"/>
          <p:cNvPicPr/>
          <p:nvPr/>
        </p:nvPicPr>
        <p:blipFill>
          <a:blip r:embed="rId3"/>
          <a:srcRect l="19574" t="6254" r="21224" b="9933"/>
          <a:stretch/>
        </p:blipFill>
        <p:spPr>
          <a:xfrm>
            <a:off x="5569528" y="3503220"/>
            <a:ext cx="3146961" cy="3111335"/>
          </a:xfrm>
          <a:prstGeom prst="rect">
            <a:avLst/>
          </a:prstGeom>
        </p:spPr>
      </p:pic>
      <p:pic>
        <p:nvPicPr>
          <p:cNvPr id="6" name="Picutre 69"/>
          <p:cNvPicPr/>
          <p:nvPr/>
        </p:nvPicPr>
        <p:blipFill>
          <a:blip r:embed="rId4"/>
          <a:srcRect l="13460" t="11638" r="16982" b="11476"/>
          <a:stretch/>
        </p:blipFill>
        <p:spPr>
          <a:xfrm>
            <a:off x="1674420" y="3633849"/>
            <a:ext cx="3752603" cy="282632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782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imes New Roman"/>
              <a:buNone/>
            </a:pPr>
            <a:r>
              <a:rPr lang="ru-RU" sz="3000" b="1" i="0" u="none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Мой родной брат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211" name="Google Shape;211;p23"/>
          <p:cNvSpPr txBox="1">
            <a:spLocks noGrp="1"/>
          </p:cNvSpPr>
          <p:nvPr>
            <p:ph type="body" idx="1"/>
          </p:nvPr>
        </p:nvSpPr>
        <p:spPr>
          <a:xfrm>
            <a:off x="0" y="938151"/>
            <a:ext cx="6507678" cy="510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>
              <a:spcBef>
                <a:spcPts val="0"/>
              </a:spcBef>
              <a:buSzPts val="1680"/>
              <a:buFont typeface="Arial"/>
              <a:buChar char="•"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lvl="0" indent="-273050">
              <a:spcBef>
                <a:spcPts val="0"/>
              </a:spcBef>
              <a:buSzPts val="1680"/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Брат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Алагузов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Сергей Александрович- офицер, что  уже подразумевает наставничество, преподаватель – пропагандист экономической учёбы, занимался благотворительной деятельностью, состоит в Оренбургском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казачестве.</a:t>
            </a:r>
            <a:endParaRPr dirty="0"/>
          </a:p>
        </p:txBody>
      </p:sp>
      <p:pic>
        <p:nvPicPr>
          <p:cNvPr id="5" name="Shape 77"/>
          <p:cNvPicPr/>
          <p:nvPr/>
        </p:nvPicPr>
        <p:blipFill>
          <a:blip r:embed="rId3"/>
          <a:srcRect l="7575" t="61326" r="57336" b="1842"/>
          <a:stretch/>
        </p:blipFill>
        <p:spPr>
          <a:xfrm>
            <a:off x="6092043" y="3431968"/>
            <a:ext cx="2600696" cy="3277589"/>
          </a:xfrm>
          <a:prstGeom prst="rect">
            <a:avLst/>
          </a:prstGeom>
        </p:spPr>
      </p:pic>
      <p:pic>
        <p:nvPicPr>
          <p:cNvPr id="6" name="Picutre 73"/>
          <p:cNvPicPr/>
          <p:nvPr/>
        </p:nvPicPr>
        <p:blipFill>
          <a:blip r:embed="rId4"/>
          <a:srcRect l="8476" t="4029" r="4847" b="13989"/>
          <a:stretch/>
        </p:blipFill>
        <p:spPr>
          <a:xfrm>
            <a:off x="6602957" y="166255"/>
            <a:ext cx="2267910" cy="338446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467600" cy="556636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Моя племянница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3132" y="1600200"/>
            <a:ext cx="4963886" cy="487375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Алагузова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Ксения Андреевна – студент университета, уже преподаёт иностранный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язык.</a:t>
            </a:r>
            <a:endParaRPr lang="ru-RU" dirty="0"/>
          </a:p>
        </p:txBody>
      </p:sp>
      <p:pic>
        <p:nvPicPr>
          <p:cNvPr id="4" name="Рисунок 3" descr="C:\Users\Future\Desktop\2.jpg"/>
          <p:cNvPicPr/>
          <p:nvPr/>
        </p:nvPicPr>
        <p:blipFill>
          <a:blip r:embed="rId2"/>
          <a:srcRect l="46114" t="16190" r="6949" b="41545"/>
          <a:stretch>
            <a:fillRect/>
          </a:stretch>
        </p:blipFill>
        <p:spPr bwMode="auto">
          <a:xfrm>
            <a:off x="5902037" y="1436914"/>
            <a:ext cx="2755076" cy="49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imes New Roman"/>
              <a:buNone/>
            </a:pPr>
            <a:r>
              <a:rPr lang="en-US" sz="3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ИДИМЕШЕВА МАРИНА МИХАЙЛОВНА</a:t>
            </a:r>
            <a:endParaRPr/>
          </a:p>
        </p:txBody>
      </p:sp>
      <p:sp>
        <p:nvSpPr>
          <p:cNvPr id="232" name="Google Shape;232;p26"/>
          <p:cNvSpPr txBox="1">
            <a:spLocks noGrp="1"/>
          </p:cNvSpPr>
          <p:nvPr>
            <p:ph type="body" idx="1"/>
          </p:nvPr>
        </p:nvSpPr>
        <p:spPr>
          <a:xfrm>
            <a:off x="3929062" y="1571625"/>
            <a:ext cx="4757737" cy="4554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Char char="•"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Родилась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14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ноября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19</a:t>
            </a:r>
            <a:r>
              <a:rPr lang="ru-RU" dirty="0" smtClean="0"/>
              <a:t>4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4 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года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в с.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Полтаково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. В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19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6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году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поступила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в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Хакасский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Государственный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университет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, в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институт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саяно-алтайской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тюркологии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. С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19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6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6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года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работает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в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Хакасской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национальной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гимназии-интернат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им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.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Н.Ф.Катанова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, в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должности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воспитателя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.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Педагогический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стаж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ru-RU" sz="2400" b="0" i="0" u="none" strike="noStrike" cap="none" dirty="0" smtClean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3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0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лет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89465" y="783771"/>
            <a:ext cx="4583876" cy="5106390"/>
          </a:xfrm>
        </p:spPr>
        <p:txBody>
          <a:bodyPr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Тридцатые годы над миром летели,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Разруха и голод в глаза всем глядели,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Всё заново строить пытался народ,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И, с верою в лучшее шёл он вперёд…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только Россия с колен поднялась,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снова война…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Да… Война началась…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 трудное время, совсем молодые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Сергей и Настасья тогда поженились…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Ещё до войны дочь и сына родили,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Ниной и Сашей  их окрестили…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Нина Сергеевна – мама моя: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Кладезь ума, ей гордилась семья,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Её уважали, её – все любили.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Учила  на совесть, была в ней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сила…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вглядеться в древо семьи,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Там все педагоги – юли не юли…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168" y="522514"/>
            <a:ext cx="7196447" cy="593767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ПЕДАГОГИЧЕСКАЯ ДИНАСТИЯ В МОЕЙ СЕМЬЕ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Picutre 80"/>
          <p:cNvPicPr/>
          <p:nvPr/>
        </p:nvPicPr>
        <p:blipFill>
          <a:blip r:embed="rId2"/>
          <a:srcRect l="9284" t="9780" r="12134" b="5623"/>
          <a:stretch/>
        </p:blipFill>
        <p:spPr>
          <a:xfrm>
            <a:off x="190007" y="1340185"/>
            <a:ext cx="3099460" cy="4621228"/>
          </a:xfrm>
          <a:prstGeom prst="rect">
            <a:avLst/>
          </a:prstGeom>
        </p:spPr>
      </p:pic>
      <p:pic>
        <p:nvPicPr>
          <p:cNvPr id="5" name="Shape 77"/>
          <p:cNvPicPr/>
          <p:nvPr/>
        </p:nvPicPr>
        <p:blipFill>
          <a:blip r:embed="rId3"/>
          <a:srcRect l="12689" t="3280" r="7413" b="2684"/>
          <a:stretch/>
        </p:blipFill>
        <p:spPr>
          <a:xfrm>
            <a:off x="6911438" y="1033153"/>
            <a:ext cx="2232562" cy="326571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imes New Roman"/>
              <a:buNone/>
            </a:pPr>
            <a:endParaRPr dirty="0"/>
          </a:p>
        </p:txBody>
      </p:sp>
      <p:sp>
        <p:nvSpPr>
          <p:cNvPr id="239" name="Google Shape;239;p27"/>
          <p:cNvSpPr txBox="1">
            <a:spLocks noGrp="1"/>
          </p:cNvSpPr>
          <p:nvPr>
            <p:ph type="body" idx="1"/>
          </p:nvPr>
        </p:nvSpPr>
        <p:spPr>
          <a:xfrm>
            <a:off x="4572000" y="1571625"/>
            <a:ext cx="3929062" cy="442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0"/>
              <a:buFont typeface="Arial"/>
              <a:buChar char="•"/>
            </a:pPr>
            <a:r>
              <a:rPr lang="en-US" sz="19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Родилась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17 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июля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1976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года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в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селе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Бея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. В 1993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году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поступила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в </a:t>
            </a:r>
            <a:r>
              <a:rPr lang="en-US" sz="1900" b="0" i="0" u="none" strike="noStrike" cap="none" dirty="0" err="1" smtClean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Хакасский</a:t>
            </a:r>
            <a:r>
              <a:rPr lang="en-US" sz="1900" b="0" i="0" u="none" strike="noStrike" cap="none" dirty="0" smtClean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Государственный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университет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, в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институт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саяно-алтайской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тюркологии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. С 1998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года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по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1999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год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работала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в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Хакасской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национальной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гимназии-интернат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им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.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Н.Ф.Катанова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учителем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ru-RU" sz="1900" b="0" i="0" u="none" strike="noStrike" cap="none" dirty="0" err="1" smtClean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ру</a:t>
            </a:r>
            <a:r>
              <a:rPr lang="en-US" sz="1900" b="0" i="0" u="none" strike="noStrike" cap="none" dirty="0" err="1" smtClean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сского</a:t>
            </a:r>
            <a:r>
              <a:rPr lang="en-US" sz="1900" b="0" i="0" u="none" strike="noStrike" cap="none" dirty="0" smtClean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языка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и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литературы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.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На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данный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момент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работает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в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Институте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Филологии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СО РАН,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старшим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научны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сотрудником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.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Кандидат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филологических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наук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.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Педагогический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стаж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ru-RU" sz="1900" b="0" i="0" u="none" strike="noStrike" cap="none" dirty="0" smtClean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</a:t>
            </a:r>
            <a:r>
              <a:rPr lang="en-US" sz="1900" b="0" i="0" u="none" strike="noStrike" cap="none" dirty="0" smtClean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8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лет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Наследство </a:t>
            </a:r>
            <a:r>
              <a:rPr lang="ru-RU" sz="2400" dirty="0" smtClean="0">
                <a:solidFill>
                  <a:schemeClr val="tx1"/>
                </a:solidFill>
              </a:rPr>
              <a:t>(Каширская М.А.)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0036"/>
            <a:ext cx="7467600" cy="5143916"/>
          </a:xfrm>
        </p:spPr>
        <p:txBody>
          <a:bodyPr/>
          <a:lstStyle/>
          <a:p>
            <a:pPr>
              <a:buNone/>
            </a:pPr>
            <a:endParaRPr lang="ru-RU" sz="900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37506" y="1211283"/>
          <a:ext cx="8550234" cy="5272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117"/>
                <a:gridCol w="4275117"/>
              </a:tblGrid>
              <a:tr h="527264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dirty="0" smtClean="0"/>
                        <a:t>Быть педагогом с детства не хочу,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/>
                        <a:t>А за упрямство я всегда плачу.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/>
                        <a:t>Быть педагогом с детства не желала, 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/>
                        <a:t>Но в школу с удовольствием играла!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/>
                        <a:t>Меня учили быть примерной,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/>
                        <a:t>А. я росла девчонкой скверной: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/>
                        <a:t>На сумке школьной я с горы летала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/>
                        <a:t>И грязь по лужам весело черпала.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/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/>
                        <a:t>Меня упорство изводило,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/>
                        <a:t>Всегда была я заводилой: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/>
                        <a:t>В хоре песни распевала,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/>
                        <a:t>И в баскетбол всегда играла.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/>
                        <a:t>Меня в дружину и в комсорги,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/>
                        <a:t>Я упиралась, но что толку…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/>
                        <a:t>Люблю туризм, люблю наш край,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/>
                        <a:t>А. мне: «Сценарии давай»: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/>
                        <a:t>На свадьбы и на юбилей,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/>
                        <a:t>На развлечение детей,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/>
                        <a:t>На КВН, на классный час…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/>
                        <a:t> 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dirty="0" smtClean="0"/>
                        <a:t>А, я…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/>
                        <a:t>А, я всегда любила вальс,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/>
                        <a:t>А, я всегда любила ночи ветерок,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/>
                        <a:t>Под звук гитары – костерок,</a:t>
                      </a:r>
                    </a:p>
                    <a:p>
                      <a:pPr>
                        <a:buNone/>
                      </a:pPr>
                      <a:endParaRPr lang="ru-RU" sz="1400" dirty="0" smtClean="0"/>
                    </a:p>
                    <a:p>
                      <a:pPr>
                        <a:buNone/>
                      </a:pPr>
                      <a:r>
                        <a:rPr lang="ru-RU" sz="1400" dirty="0" smtClean="0"/>
                        <a:t>И песни Визбора,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/>
                        <a:t>И трели соловья в час утренний,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/>
                        <a:t>Когда встаёт заря…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/>
                        <a:t>Я не хочу быть педагогом, не хочу,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/>
                        <a:t>Но за своё наследство я плачу: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/>
                        <a:t>И мама, и отец, и тёти, дяди, дед –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/>
                        <a:t>Все педагоги с юных лет.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/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/>
                        <a:t>Пыталась в сторону уйти,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/>
                        <a:t>На химика училась,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/>
                        <a:t>И даже в 19 лет- диплом я получила.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/>
                        <a:t>Но рок судьбы  преследовал меня,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/>
                        <a:t>И в педагогах оказалась я…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/>
                        <a:t>И 30 с лишним лет себя работе отдаю,</a:t>
                      </a:r>
                    </a:p>
                    <a:p>
                      <a:pPr>
                        <a:buNone/>
                      </a:pPr>
                      <a:r>
                        <a:rPr lang="ru-RU" sz="1400" dirty="0" smtClean="0"/>
                        <a:t>Но педагогом быть -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я …так ЛЮБЛЮ!!!</a:t>
                      </a:r>
                    </a:p>
                    <a:p>
                      <a:r>
                        <a:rPr lang="ru-RU" dirty="0" smtClean="0"/>
                        <a:t> 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1262" y="783771"/>
            <a:ext cx="8372104" cy="5735782"/>
          </a:xfrm>
        </p:spPr>
        <p:txBody>
          <a:bodyPr/>
          <a:lstStyle/>
          <a:p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178131"/>
            <a:ext cx="6172200" cy="17812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utre 6"/>
          <p:cNvPicPr/>
          <p:nvPr/>
        </p:nvPicPr>
        <p:blipFill>
          <a:blip r:embed="rId2"/>
          <a:srcRect l="8180" t="5055" r="22549" b="4835"/>
          <a:stretch/>
        </p:blipFill>
        <p:spPr>
          <a:xfrm>
            <a:off x="5367647" y="1080656"/>
            <a:ext cx="2826327" cy="4857006"/>
          </a:xfrm>
          <a:prstGeom prst="rect">
            <a:avLst/>
          </a:prstGeom>
        </p:spPr>
      </p:pic>
      <p:pic>
        <p:nvPicPr>
          <p:cNvPr id="7" name="Picutre 5"/>
          <p:cNvPicPr/>
          <p:nvPr/>
        </p:nvPicPr>
        <p:blipFill>
          <a:blip r:embed="rId3"/>
          <a:srcRect l="10052" r="12557"/>
          <a:stretch/>
        </p:blipFill>
        <p:spPr>
          <a:xfrm>
            <a:off x="463137" y="1358550"/>
            <a:ext cx="3811979" cy="41278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>
            <a:spLocks noGrp="1"/>
          </p:cNvSpPr>
          <p:nvPr>
            <p:ph type="title"/>
          </p:nvPr>
        </p:nvSpPr>
        <p:spPr>
          <a:xfrm>
            <a:off x="457199" y="274637"/>
            <a:ext cx="8532421" cy="50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imes New Roman"/>
              <a:buNone/>
            </a:pPr>
            <a:r>
              <a:rPr lang="ru-RU" sz="3000" b="1" i="0" u="none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Дед на научной конференции в Москве.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239" name="Google Shape;239;p27"/>
          <p:cNvSpPr txBox="1">
            <a:spLocks noGrp="1"/>
          </p:cNvSpPr>
          <p:nvPr>
            <p:ph type="body" idx="1"/>
          </p:nvPr>
        </p:nvSpPr>
        <p:spPr>
          <a:xfrm>
            <a:off x="700644" y="1571625"/>
            <a:ext cx="7800418" cy="442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0"/>
              <a:buFont typeface="Arial"/>
              <a:buChar char="•"/>
            </a:pPr>
            <a:endParaRPr dirty="0"/>
          </a:p>
        </p:txBody>
      </p:sp>
      <p:pic>
        <p:nvPicPr>
          <p:cNvPr id="7" name="Picutre 7"/>
          <p:cNvPicPr/>
          <p:nvPr/>
        </p:nvPicPr>
        <p:blipFill>
          <a:blip r:embed="rId3"/>
          <a:srcRect l="3139" t="3571" r="4864" b="6169"/>
          <a:stretch/>
        </p:blipFill>
        <p:spPr>
          <a:xfrm>
            <a:off x="213755" y="1104405"/>
            <a:ext cx="8597735" cy="560515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33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800" b="0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dirty="0"/>
          </a:p>
        </p:txBody>
      </p:sp>
      <p:sp>
        <p:nvSpPr>
          <p:cNvPr id="191" name="Google Shape;191;p20"/>
          <p:cNvSpPr txBox="1">
            <a:spLocks noGrp="1"/>
          </p:cNvSpPr>
          <p:nvPr>
            <p:ph type="body" idx="1"/>
          </p:nvPr>
        </p:nvSpPr>
        <p:spPr>
          <a:xfrm>
            <a:off x="213756" y="356260"/>
            <a:ext cx="8473043" cy="5430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>
              <a:spcBef>
                <a:spcPts val="0"/>
              </a:spcBef>
              <a:buSzPts val="1680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Дед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Голиков Сергей Зиновьевич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Доктор исторических  наук, профессор, много лет преподавал в  Военной академии  и в Институте железнодорожного транспорта города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Харькова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Мама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Алагузова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Нина Сергеевна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учитель начальных классов, 43года отдала школе, готовила открытые уроки и на город , и на область, занималась методической работой, была наставником.</a:t>
            </a:r>
            <a:endParaRPr sz="2000" dirty="0"/>
          </a:p>
        </p:txBody>
      </p:sp>
      <p:pic>
        <p:nvPicPr>
          <p:cNvPr id="6" name="Shape 66"/>
          <p:cNvPicPr/>
          <p:nvPr/>
        </p:nvPicPr>
        <p:blipFill>
          <a:blip r:embed="rId3"/>
          <a:srcRect l="5245" t="3180" r="3587" b="4831"/>
          <a:stretch/>
        </p:blipFill>
        <p:spPr>
          <a:xfrm>
            <a:off x="1588598" y="2363191"/>
            <a:ext cx="6011611" cy="43463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33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None/>
            </a:pPr>
            <a:r>
              <a:rPr lang="en-US" sz="2800" b="0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2800" b="0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dirty="0"/>
          </a:p>
        </p:txBody>
      </p:sp>
      <p:sp>
        <p:nvSpPr>
          <p:cNvPr id="191" name="Google Shape;191;p20"/>
          <p:cNvSpPr txBox="1">
            <a:spLocks noGrp="1"/>
          </p:cNvSpPr>
          <p:nvPr>
            <p:ph type="body" idx="1"/>
          </p:nvPr>
        </p:nvSpPr>
        <p:spPr>
          <a:xfrm>
            <a:off x="213756" y="356260"/>
            <a:ext cx="8473043" cy="5430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>
              <a:spcBef>
                <a:spcPts val="0"/>
              </a:spcBef>
              <a:buSzPts val="1680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sz="2000" dirty="0"/>
          </a:p>
        </p:txBody>
      </p:sp>
      <p:pic>
        <p:nvPicPr>
          <p:cNvPr id="8" name="Picutre 2"/>
          <p:cNvPicPr/>
          <p:nvPr/>
        </p:nvPicPr>
        <p:blipFill>
          <a:blip r:embed="rId3"/>
          <a:srcRect l="6520" t="3641" r="4889" b="5582"/>
          <a:stretch/>
        </p:blipFill>
        <p:spPr>
          <a:xfrm>
            <a:off x="5868274" y="253178"/>
            <a:ext cx="2775098" cy="3976577"/>
          </a:xfrm>
          <a:prstGeom prst="rect">
            <a:avLst/>
          </a:prstGeom>
        </p:spPr>
      </p:pic>
      <p:pic>
        <p:nvPicPr>
          <p:cNvPr id="9" name="Picutre 1"/>
          <p:cNvPicPr/>
          <p:nvPr/>
        </p:nvPicPr>
        <p:blipFill>
          <a:blip r:embed="rId4"/>
          <a:srcRect l="6123" t="4600" r="7176" b="4116"/>
          <a:stretch/>
        </p:blipFill>
        <p:spPr>
          <a:xfrm>
            <a:off x="171991" y="178129"/>
            <a:ext cx="5183779" cy="3640064"/>
          </a:xfrm>
          <a:prstGeom prst="rect">
            <a:avLst/>
          </a:prstGeom>
        </p:spPr>
      </p:pic>
      <p:pic>
        <p:nvPicPr>
          <p:cNvPr id="11" name="Picutre 7"/>
          <p:cNvPicPr/>
          <p:nvPr/>
        </p:nvPicPr>
        <p:blipFill>
          <a:blip r:embed="rId5"/>
          <a:srcRect l="6954" t="6601" b="46418"/>
          <a:stretch/>
        </p:blipFill>
        <p:spPr>
          <a:xfrm>
            <a:off x="4156366" y="3728850"/>
            <a:ext cx="4667002" cy="2939143"/>
          </a:xfrm>
          <a:prstGeom prst="rect">
            <a:avLst/>
          </a:prstGeom>
        </p:spPr>
      </p:pic>
      <p:pic>
        <p:nvPicPr>
          <p:cNvPr id="12" name="Shape 23"/>
          <p:cNvPicPr/>
          <p:nvPr/>
        </p:nvPicPr>
        <p:blipFill>
          <a:blip r:embed="rId6"/>
          <a:stretch/>
        </p:blipFill>
        <p:spPr>
          <a:xfrm>
            <a:off x="4557157" y="4251366"/>
            <a:ext cx="1416131" cy="1932917"/>
          </a:xfrm>
          <a:prstGeom prst="rect">
            <a:avLst/>
          </a:prstGeom>
        </p:spPr>
      </p:pic>
      <p:pic>
        <p:nvPicPr>
          <p:cNvPr id="13" name="Picutre 4"/>
          <p:cNvPicPr/>
          <p:nvPr/>
        </p:nvPicPr>
        <p:blipFill>
          <a:blip r:embed="rId7"/>
          <a:srcRect l="1843" t="15995" r="2137" b="4029"/>
          <a:stretch/>
        </p:blipFill>
        <p:spPr>
          <a:xfrm>
            <a:off x="190004" y="3871356"/>
            <a:ext cx="3930733" cy="25080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485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imes New Roman"/>
              <a:buNone/>
            </a:pPr>
            <a:r>
              <a:rPr lang="ru-RU" b="1" dirty="0" smtClean="0">
                <a:solidFill>
                  <a:schemeClr val="tx1"/>
                </a:solidFill>
              </a:rPr>
              <a:t>Мама и её ученики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225" name="Google Shape;225;p25"/>
          <p:cNvSpPr txBox="1">
            <a:spLocks noGrp="1"/>
          </p:cNvSpPr>
          <p:nvPr>
            <p:ph type="body" idx="1"/>
          </p:nvPr>
        </p:nvSpPr>
        <p:spPr>
          <a:xfrm>
            <a:off x="5320145" y="1571625"/>
            <a:ext cx="3366655" cy="4554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None/>
            </a:pPr>
            <a:r>
              <a:rPr lang="ru-RU" dirty="0" smtClean="0"/>
              <a:t>         1 сентября, 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None/>
            </a:pPr>
            <a:r>
              <a:rPr lang="ru-RU" dirty="0" smtClean="0"/>
              <a:t>       День знаний!</a:t>
            </a:r>
            <a:endParaRPr dirty="0"/>
          </a:p>
        </p:txBody>
      </p:sp>
      <p:pic>
        <p:nvPicPr>
          <p:cNvPr id="6" name="Picutre 6"/>
          <p:cNvPicPr/>
          <p:nvPr/>
        </p:nvPicPr>
        <p:blipFill>
          <a:blip r:embed="rId3"/>
          <a:srcRect l="12607" t="24537" r="12893"/>
          <a:stretch/>
        </p:blipFill>
        <p:spPr>
          <a:xfrm>
            <a:off x="256612" y="852744"/>
            <a:ext cx="5044425" cy="3466214"/>
          </a:xfrm>
          <a:prstGeom prst="rect">
            <a:avLst/>
          </a:prstGeom>
        </p:spPr>
      </p:pic>
      <p:pic>
        <p:nvPicPr>
          <p:cNvPr id="7" name="Picutre 5"/>
          <p:cNvPicPr/>
          <p:nvPr/>
        </p:nvPicPr>
        <p:blipFill>
          <a:blip r:embed="rId4"/>
          <a:srcRect l="10868" t="26728" r="5632" b="7077"/>
          <a:stretch/>
        </p:blipFill>
        <p:spPr>
          <a:xfrm>
            <a:off x="3347843" y="3469258"/>
            <a:ext cx="5322141" cy="30545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568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Clr>
                <a:schemeClr val="dk2"/>
              </a:buClr>
              <a:buSzPts val="2800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Мой отец –Александр Сергеевич </a:t>
            </a:r>
            <a:endParaRPr sz="2400" b="1" dirty="0"/>
          </a:p>
        </p:txBody>
      </p:sp>
      <p:sp>
        <p:nvSpPr>
          <p:cNvPr id="191" name="Google Shape;191;p20"/>
          <p:cNvSpPr txBox="1">
            <a:spLocks noGrp="1"/>
          </p:cNvSpPr>
          <p:nvPr>
            <p:ph type="body" idx="1"/>
          </p:nvPr>
        </p:nvSpPr>
        <p:spPr>
          <a:xfrm>
            <a:off x="3643312" y="1643062"/>
            <a:ext cx="5043487" cy="414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>
              <a:spcBef>
                <a:spcPts val="0"/>
              </a:spcBef>
              <a:buSzPts val="1680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музыки, обучал игре на баяне, в летний период работал начальником пионерских лагерей, затем выучился в Высшей школе милиции и стал юристом, но и на этом поприще читал лекции по юриспруденции и был наставником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молодёжи.</a:t>
            </a:r>
            <a:endParaRPr dirty="0"/>
          </a:p>
        </p:txBody>
      </p:sp>
      <p:pic>
        <p:nvPicPr>
          <p:cNvPr id="7" name="Picutre 1"/>
          <p:cNvPicPr/>
          <p:nvPr/>
        </p:nvPicPr>
        <p:blipFill>
          <a:blip r:embed="rId3"/>
          <a:srcRect l="8885" t="17544" r="14289" b="3926"/>
          <a:stretch/>
        </p:blipFill>
        <p:spPr>
          <a:xfrm>
            <a:off x="154379" y="1698172"/>
            <a:ext cx="3693226" cy="468097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580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imes New Roman"/>
              <a:buNone/>
            </a:pPr>
            <a:r>
              <a:rPr lang="ru-RU" dirty="0" smtClean="0"/>
              <a:t>Мамин брат, мой дядя.</a:t>
            </a:r>
            <a:endParaRPr dirty="0"/>
          </a:p>
        </p:txBody>
      </p:sp>
      <p:sp>
        <p:nvSpPr>
          <p:cNvPr id="239" name="Google Shape;239;p27"/>
          <p:cNvSpPr txBox="1">
            <a:spLocks noGrp="1"/>
          </p:cNvSpPr>
          <p:nvPr>
            <p:ph type="body" idx="1"/>
          </p:nvPr>
        </p:nvSpPr>
        <p:spPr>
          <a:xfrm>
            <a:off x="3930732" y="1175657"/>
            <a:ext cx="4570330" cy="4825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>
              <a:lnSpc>
                <a:spcPct val="80000"/>
              </a:lnSpc>
              <a:spcBef>
                <a:spcPts val="0"/>
              </a:spcBef>
              <a:buSzPts val="1330"/>
              <a:buFont typeface="Arial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Дядя –Голиков Александр Сергеевич – преподаватель по классу «Баян», был наставником молодёжи, в конце 60-х годов играл в Оренбургском народном хоре.</a:t>
            </a:r>
            <a:endParaRPr dirty="0"/>
          </a:p>
        </p:txBody>
      </p:sp>
      <p:pic>
        <p:nvPicPr>
          <p:cNvPr id="7" name="Picutre 3"/>
          <p:cNvPicPr/>
          <p:nvPr/>
        </p:nvPicPr>
        <p:blipFill>
          <a:blip r:embed="rId3"/>
          <a:srcRect l="5355" t="4560" r="20954" b="13308"/>
          <a:stretch/>
        </p:blipFill>
        <p:spPr>
          <a:xfrm>
            <a:off x="4005142" y="3372592"/>
            <a:ext cx="4616344" cy="3237551"/>
          </a:xfrm>
          <a:prstGeom prst="rect">
            <a:avLst/>
          </a:prstGeom>
        </p:spPr>
      </p:pic>
      <p:pic>
        <p:nvPicPr>
          <p:cNvPr id="8" name="Picutre 1"/>
          <p:cNvPicPr/>
          <p:nvPr/>
        </p:nvPicPr>
        <p:blipFill>
          <a:blip r:embed="rId4"/>
          <a:srcRect l="8174" t="5017" r="10280" b="4961"/>
          <a:stretch/>
        </p:blipFill>
        <p:spPr>
          <a:xfrm>
            <a:off x="258644" y="893630"/>
            <a:ext cx="3520321" cy="286193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 r="4050"/>
          <a:stretch>
            <a:fillRect/>
          </a:stretch>
        </p:blipFill>
        <p:spPr bwMode="auto">
          <a:xfrm>
            <a:off x="209097" y="3918857"/>
            <a:ext cx="3658029" cy="2787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Эркер">
  <a:themeElements>
    <a:clrScheme name="Эркер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Эркер">
  <a:themeElements>
    <a:clrScheme name="Эркер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Эркер">
  <a:themeElements>
    <a:clrScheme name="Эркер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Эркер">
  <a:themeElements>
    <a:clrScheme name="Эркер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Эркер">
  <a:themeElements>
    <a:clrScheme name="Эркер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Эркер">
  <a:themeElements>
    <a:clrScheme name="Эркер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Эркер">
  <a:themeElements>
    <a:clrScheme name="Эркер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480</Words>
  <Application>Microsoft Office PowerPoint</Application>
  <PresentationFormat>Экран (4:3)</PresentationFormat>
  <Paragraphs>77</Paragraphs>
  <Slides>21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1_Эркер</vt:lpstr>
      <vt:lpstr>2_Эркер</vt:lpstr>
      <vt:lpstr>Эркер</vt:lpstr>
      <vt:lpstr>3_Эркер</vt:lpstr>
      <vt:lpstr>4_Эркер</vt:lpstr>
      <vt:lpstr>5_Эркер</vt:lpstr>
      <vt:lpstr>6_Эркер</vt:lpstr>
      <vt:lpstr>        Моё педагогическое древо.          «ПЕДАГОГИЧЕСКАЯ ДИНАСТИЯ В МОЕЙ СЕМЬЕ» </vt:lpstr>
      <vt:lpstr>Тридцатые годы над миром летели, Разруха и голод в глаза всем глядели, Всё заново строить пытался народ, И, с верою в лучшее шёл он вперёд… И только Россия с колен поднялась, Как снова война… Да… Война началась… В то трудное время, совсем молодые Сергей и Настасья тогда поженились… Ещё до войны дочь и сына родили, Ниной и Сашей  их окрестили… Нина Сергеевна – мама моя: Кладезь ума, ей гордилась семья, Её уважали, её – все любили. Учила  на совесть, была в ней пед. сила… Если вглядеться в древо семьи, Там все педагоги – юли не юли… </vt:lpstr>
      <vt:lpstr>                    </vt:lpstr>
      <vt:lpstr>Дед на научной конференции в Москве.</vt:lpstr>
      <vt:lpstr> </vt:lpstr>
      <vt:lpstr> </vt:lpstr>
      <vt:lpstr>Мама и её ученики</vt:lpstr>
      <vt:lpstr>Мой отец –Александр Сергеевич </vt:lpstr>
      <vt:lpstr>Мамин брат, мой дядя.</vt:lpstr>
      <vt:lpstr>Мамин брат</vt:lpstr>
      <vt:lpstr>          Мамины дяди и тёти были педагогами, двоюродная сестра преподавала библиотечное дело в  Оренбургском институте искусств.   </vt:lpstr>
      <vt:lpstr>Слайд 12</vt:lpstr>
      <vt:lpstr>Я с родными братьями</vt:lpstr>
      <vt:lpstr> Я с мамой и мои дети.</vt:lpstr>
      <vt:lpstr> Я, Каширская Марина Александровна</vt:lpstr>
      <vt:lpstr> Моя дочь </vt:lpstr>
      <vt:lpstr>Мой родной брат</vt:lpstr>
      <vt:lpstr>Моя племянница</vt:lpstr>
      <vt:lpstr>ИДИМЕШЕВА МАРИНА МИХАЙЛОВНА</vt:lpstr>
      <vt:lpstr>Слайд 20</vt:lpstr>
      <vt:lpstr>Наследство (Каширская М.А.)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ПЕДАГОГИЧЕСКАЯ ДИНАСТИЯ В МОЕЙ СЕМЬЕ. </dc:title>
  <dc:creator>Future</dc:creator>
  <cp:lastModifiedBy>Future</cp:lastModifiedBy>
  <cp:revision>24</cp:revision>
  <dcterms:modified xsi:type="dcterms:W3CDTF">2023-02-27T19:34:10Z</dcterms:modified>
</cp:coreProperties>
</file>