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9" r:id="rId2"/>
    <p:sldId id="275" r:id="rId3"/>
    <p:sldId id="263" r:id="rId4"/>
    <p:sldId id="272" r:id="rId5"/>
    <p:sldId id="270" r:id="rId6"/>
    <p:sldId id="288" r:id="rId7"/>
    <p:sldId id="264" r:id="rId8"/>
    <p:sldId id="287" r:id="rId9"/>
    <p:sldId id="271" r:id="rId10"/>
    <p:sldId id="277" r:id="rId11"/>
    <p:sldId id="278" r:id="rId12"/>
    <p:sldId id="279" r:id="rId13"/>
    <p:sldId id="280" r:id="rId14"/>
    <p:sldId id="286" r:id="rId15"/>
    <p:sldId id="281" r:id="rId16"/>
    <p:sldId id="28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ЭДДИ" initials="Э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0" d="100"/>
          <a:sy n="60" d="100"/>
        </p:scale>
        <p:origin x="-1776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F61761-F404-4500-8C10-EEFC9FE7B5C2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A8803E-BE87-4FEE-9D93-DA90E0967D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03167C-A669-4B2F-913C-A785BC064BE3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289E4A-559F-4BCB-B427-B40C37AB76A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289E4A-559F-4BCB-B427-B40C37AB76AC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6282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hyperlink" Target="http://r33.fssprus.ru/files/33/smi_2013/75951350_79af681105c9_2014310165.png" TargetMode="External"/><Relationship Id="rId3" Type="http://schemas.openxmlformats.org/officeDocument/2006/relationships/hyperlink" Target="http://gold-women.ru/wp-content/uploads/2016/11/0804b2b820b736d90b6964ccb89f4a76.jpg" TargetMode="External"/><Relationship Id="rId7" Type="http://schemas.openxmlformats.org/officeDocument/2006/relationships/hyperlink" Target="http://st.depositphotos.com/1005145/3069/v/450/depositphotos_30690471-Socket-and-a-warning-sign.jpg" TargetMode="External"/><Relationship Id="rId2" Type="http://schemas.openxmlformats.org/officeDocument/2006/relationships/hyperlink" Target="http://custerminal.ru/photos/balashiha-detskiy-dom-dlya-detey-37716-large.jpg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millionigrushek.ru/data/images/4fcb50e2de2ea/5026c87267942.jpg" TargetMode="External"/><Relationship Id="rId5" Type="http://schemas.openxmlformats.org/officeDocument/2006/relationships/hyperlink" Target="http://smayls.ru/smile/blestyashki-transport-8.html" TargetMode="External"/><Relationship Id="rId10" Type="http://schemas.openxmlformats.org/officeDocument/2006/relationships/hyperlink" Target="https://ds03.infourok.ru/uploads/ex/1324/00035afb-d865a324/hello_html_m60f51290.jpg" TargetMode="External"/><Relationship Id="rId4" Type="http://schemas.openxmlformats.org/officeDocument/2006/relationships/hyperlink" Target="http://smayls.ru/smile/animashki-deti-842.html" TargetMode="External"/><Relationship Id="rId9" Type="http://schemas.openxmlformats.org/officeDocument/2006/relationships/hyperlink" Target="https://ds02.infourok.ru/uploads/ex/0a85/00049e64-88bacd87/hello_html_m41e60661.png" TargetMode="Externa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gi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gif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/>
          <p:cNvSpPr>
            <a:spLocks noGrp="1"/>
          </p:cNvSpPr>
          <p:nvPr>
            <p:ph type="pic" sz="quarter" idx="12"/>
          </p:nvPr>
        </p:nvSpPr>
        <p:spPr>
          <a:xfrm>
            <a:off x="3571875" y="2500313"/>
            <a:ext cx="4929188" cy="3500437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12"/>
          <p:cNvSpPr>
            <a:spLocks noGrp="1"/>
          </p:cNvSpPr>
          <p:nvPr>
            <p:ph type="body" sz="quarter" idx="10"/>
          </p:nvPr>
        </p:nvSpPr>
        <p:spPr>
          <a:xfrm>
            <a:off x="2786050" y="2214554"/>
            <a:ext cx="5072063" cy="2428885"/>
          </a:xfrm>
        </p:spPr>
        <p:txBody>
          <a:bodyPr/>
          <a:lstStyle>
            <a:lvl1pPr>
              <a:defRPr b="1" i="1">
                <a:latin typeface="Comic Sans MS" pitchFamily="66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endParaRPr lang="ru-RU" dirty="0"/>
          </a:p>
        </p:txBody>
      </p:sp>
      <p:pic>
        <p:nvPicPr>
          <p:cNvPr id="5" name="Рисунок 4" descr="0804b2b820b736d90b6964ccb89f4a76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28794" y="4929198"/>
            <a:ext cx="5214974" cy="155858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0804b2b820b736d90b6964ccb89f4a76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43108" y="5000636"/>
            <a:ext cx="4643470" cy="1487144"/>
          </a:xfrm>
          <a:prstGeom prst="rect">
            <a:avLst/>
          </a:prstGeom>
        </p:spPr>
      </p:pic>
      <p:sp>
        <p:nvSpPr>
          <p:cNvPr id="5" name="Мультимедиа 4"/>
          <p:cNvSpPr>
            <a:spLocks noGrp="1"/>
          </p:cNvSpPr>
          <p:nvPr>
            <p:ph type="media" sz="quarter" idx="10"/>
          </p:nvPr>
        </p:nvSpPr>
        <p:spPr>
          <a:xfrm>
            <a:off x="3357554" y="1142984"/>
            <a:ext cx="5072098" cy="3643338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43240" y="857232"/>
            <a:ext cx="5000660" cy="365125"/>
          </a:xfrm>
          <a:prstGeom prst="rect">
            <a:avLst/>
          </a:prstGeom>
        </p:spPr>
        <p:txBody>
          <a:bodyPr/>
          <a:lstStyle>
            <a:lvl1pPr>
              <a:defRPr sz="3200" b="1">
                <a:latin typeface="Comic Sans MS" pitchFamily="66" charset="0"/>
              </a:defRPr>
            </a:lvl1pPr>
          </a:lstStyle>
          <a:p>
            <a:r>
              <a:rPr lang="ru-RU" dirty="0"/>
              <a:t>Интернет источники</a:t>
            </a: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2643174" y="2143116"/>
            <a:ext cx="607223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Домики </a:t>
            </a:r>
            <a:r>
              <a:rPr lang="en-US" sz="1200" dirty="0">
                <a:hlinkClick r:id="rId2"/>
              </a:rPr>
              <a:t>http://custerminal.ru/photos/balashiha-detskiy-dom-dlya-detey-37716-large.jpg</a:t>
            </a:r>
            <a:endParaRPr lang="ru-RU" sz="1200" dirty="0"/>
          </a:p>
          <a:p>
            <a:endParaRPr lang="ru-RU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2428860" y="2500306"/>
            <a:ext cx="64294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Детская площадка </a:t>
            </a:r>
          </a:p>
          <a:p>
            <a:r>
              <a:rPr lang="en-US" sz="1200" dirty="0">
                <a:hlinkClick r:id="rId3"/>
              </a:rPr>
              <a:t>http://gold-women.ru/wp-content/uploads/2016/11/0804b2b820b736d90b6964ccb89f4a76.jpg</a:t>
            </a:r>
            <a:endParaRPr lang="ru-RU" sz="1200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2357390" y="3071810"/>
            <a:ext cx="67866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Девочка с зонтиком</a:t>
            </a:r>
          </a:p>
          <a:p>
            <a:r>
              <a:rPr lang="en-US" sz="1200" dirty="0">
                <a:hlinkClick r:id="rId4"/>
              </a:rPr>
              <a:t>http://smayls.ru/smile/animashki-deti-842.html</a:t>
            </a:r>
            <a:endParaRPr lang="ru-RU" sz="1200" dirty="0"/>
          </a:p>
          <a:p>
            <a:endParaRPr lang="ru-RU" sz="1200" dirty="0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2357422" y="3929066"/>
            <a:ext cx="728664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Машинка</a:t>
            </a:r>
            <a:r>
              <a:rPr lang="ru-RU" sz="1200" baseline="0" dirty="0"/>
              <a:t>   </a:t>
            </a:r>
            <a:r>
              <a:rPr lang="en-US" sz="1200" dirty="0">
                <a:hlinkClick r:id="rId5"/>
              </a:rPr>
              <a:t>http://smayls.ru/smile/blestyashki-transport-8.html</a:t>
            </a:r>
            <a:endParaRPr lang="ru-RU" dirty="0"/>
          </a:p>
          <a:p>
            <a:endParaRPr lang="ru-RU" dirty="0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2214546" y="4143380"/>
            <a:ext cx="735811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Светофор </a:t>
            </a:r>
            <a:r>
              <a:rPr lang="en-US" sz="1200" dirty="0"/>
              <a:t>://wallpapers1920.ru/</a:t>
            </a:r>
            <a:r>
              <a:rPr lang="en-US" sz="1200" dirty="0" err="1"/>
              <a:t>img</a:t>
            </a:r>
            <a:r>
              <a:rPr lang="en-US" sz="1200" dirty="0"/>
              <a:t>/picture/Nov/24/b8ce4abaeb402d516e1cdf3160dfc169/2.jpg</a:t>
            </a:r>
            <a:endParaRPr lang="ru-RU" sz="1200" dirty="0"/>
          </a:p>
          <a:p>
            <a:endParaRPr lang="ru-RU" dirty="0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2285984" y="4357694"/>
            <a:ext cx="700092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Утюг</a:t>
            </a:r>
            <a:r>
              <a:rPr lang="en-US" sz="1200" dirty="0">
                <a:hlinkClick r:id="rId6"/>
              </a:rPr>
              <a:t>http://www.millionigrushek.ru/data/images/4fcb50e2de2ea/5026c87267942.jpg</a:t>
            </a:r>
            <a:endParaRPr lang="ru-RU" sz="1200" dirty="0"/>
          </a:p>
          <a:p>
            <a:endParaRPr lang="ru-RU" dirty="0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2786050" y="1928802"/>
            <a:ext cx="67865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Плита</a:t>
            </a:r>
            <a:r>
              <a:rPr lang="ru-RU" sz="1200" baseline="0" dirty="0"/>
              <a:t> </a:t>
            </a:r>
            <a:r>
              <a:rPr lang="en-US" sz="1200" dirty="0"/>
              <a:t>http://www.ivanivanich.ru/img/disc3/14_catalog.gif</a:t>
            </a:r>
            <a:endParaRPr lang="ru-RU" sz="1200" dirty="0"/>
          </a:p>
          <a:p>
            <a:endParaRPr lang="ru-RU" sz="1200" dirty="0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2357422" y="3571876"/>
            <a:ext cx="628654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Розетка </a:t>
            </a:r>
            <a:r>
              <a:rPr lang="en-US" sz="1200" dirty="0">
                <a:hlinkClick r:id="rId7"/>
              </a:rPr>
              <a:t>http://st.depositphotos.com/1005145/3069/v/450/depositphotos_30690471-Socket-and-a-warning-sign.jpg</a:t>
            </a:r>
            <a:endParaRPr lang="ru-RU" sz="1200" dirty="0"/>
          </a:p>
          <a:p>
            <a:endParaRPr lang="ru-RU" dirty="0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1643042" y="4643446"/>
            <a:ext cx="750095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Стиральная машина</a:t>
            </a:r>
            <a:r>
              <a:rPr lang="ru-RU" sz="1200" baseline="0" dirty="0"/>
              <a:t> </a:t>
            </a:r>
            <a:r>
              <a:rPr lang="en-US" sz="1200" dirty="0">
                <a:hlinkClick r:id="rId8"/>
              </a:rPr>
              <a:t>http://r33.fssprus.ru/files/33/smi_2013/75951350_79af681105c9_2014310165.png</a:t>
            </a:r>
            <a:endParaRPr lang="ru-RU" sz="1200" dirty="0"/>
          </a:p>
          <a:p>
            <a:endParaRPr lang="ru-RU" dirty="0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1714480" y="5000636"/>
            <a:ext cx="62865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Чайник </a:t>
            </a:r>
            <a:r>
              <a:rPr lang="en-US" sz="1200" dirty="0">
                <a:hlinkClick r:id="rId9"/>
              </a:rPr>
              <a:t>https://ds02.infourok.ru/uploads/ex/0a85/00049e64-88bacd87/hello_html_m41e60661.png</a:t>
            </a:r>
            <a:endParaRPr lang="ru-RU" sz="1200" dirty="0"/>
          </a:p>
          <a:p>
            <a:endParaRPr lang="ru-RU" sz="1200" dirty="0"/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1785918" y="5500702"/>
            <a:ext cx="592935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Ребёнок и окно</a:t>
            </a:r>
            <a:r>
              <a:rPr lang="ru-RU" sz="1200" baseline="0" dirty="0"/>
              <a:t> </a:t>
            </a:r>
            <a:r>
              <a:rPr lang="en-US" sz="1200" dirty="0">
                <a:hlinkClick r:id="rId10"/>
              </a:rPr>
              <a:t>https://ds03.infourok.ru/uploads/ex/1324/00035afb-d865a324/hello_html_m60f51290.jpg</a:t>
            </a:r>
            <a:endParaRPr lang="ru-RU" sz="1200" dirty="0"/>
          </a:p>
          <a:p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214134df4883e014da4c623c76b89ec.jpg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73335" y="142852"/>
            <a:ext cx="1427789" cy="1428760"/>
          </a:xfrm>
          <a:prstGeom prst="rect">
            <a:avLst/>
          </a:prstGeom>
        </p:spPr>
      </p:pic>
      <p:pic>
        <p:nvPicPr>
          <p:cNvPr id="7" name="Рисунок 6" descr="2 (1)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-214346" y="1500174"/>
            <a:ext cx="1630472" cy="23851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11-09-2012_03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928926" y="4929198"/>
            <a:ext cx="2714644" cy="1574525"/>
          </a:xfrm>
          <a:prstGeom prst="rect">
            <a:avLst/>
          </a:prstGeom>
        </p:spPr>
      </p:pic>
      <p:sp>
        <p:nvSpPr>
          <p:cNvPr id="6" name="Мультимедиа 5"/>
          <p:cNvSpPr>
            <a:spLocks noGrp="1"/>
          </p:cNvSpPr>
          <p:nvPr>
            <p:ph type="media" sz="quarter" idx="11"/>
          </p:nvPr>
        </p:nvSpPr>
        <p:spPr>
          <a:xfrm>
            <a:off x="3214678" y="1928802"/>
            <a:ext cx="4857784" cy="3000396"/>
          </a:xfrm>
        </p:spPr>
        <p:txBody>
          <a:bodyPr/>
          <a:lstStyle/>
          <a:p>
            <a:endParaRPr lang="ru-RU"/>
          </a:p>
        </p:txBody>
      </p:sp>
      <p:pic>
        <p:nvPicPr>
          <p:cNvPr id="9" name="Рисунок 8" descr="blestyashki-transport-8.gi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929330"/>
            <a:ext cx="1249680" cy="838200"/>
          </a:xfrm>
          <a:prstGeom prst="rect">
            <a:avLst/>
          </a:prstGeom>
        </p:spPr>
      </p:pic>
      <p:pic>
        <p:nvPicPr>
          <p:cNvPr id="5" name="Рисунок 4" descr="2 (1)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-285784" y="1285860"/>
            <a:ext cx="1630472" cy="23851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одержимое 10"/>
          <p:cNvSpPr>
            <a:spLocks noGrp="1"/>
          </p:cNvSpPr>
          <p:nvPr>
            <p:ph sz="quarter" idx="11"/>
          </p:nvPr>
        </p:nvSpPr>
        <p:spPr>
          <a:xfrm>
            <a:off x="2857488" y="2285992"/>
            <a:ext cx="4572032" cy="392909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pic>
        <p:nvPicPr>
          <p:cNvPr id="4" name="Рисунок 3" descr="5026c8726794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5400000">
            <a:off x="336674" y="2243614"/>
            <a:ext cx="855113" cy="614613"/>
          </a:xfrm>
          <a:prstGeom prst="rect">
            <a:avLst/>
          </a:prstGeom>
        </p:spPr>
      </p:pic>
      <p:pic>
        <p:nvPicPr>
          <p:cNvPr id="5" name="Рисунок 4" descr="14_catalog.gi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4282" y="3000372"/>
            <a:ext cx="928694" cy="928694"/>
          </a:xfrm>
          <a:prstGeom prst="rect">
            <a:avLst/>
          </a:prstGeom>
        </p:spPr>
      </p:pic>
      <p:pic>
        <p:nvPicPr>
          <p:cNvPr id="6" name="Рисунок 5" descr="depositphotos_30690471-Socket-and-a-warning-sign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57158" y="642898"/>
            <a:ext cx="571504" cy="571504"/>
          </a:xfrm>
          <a:prstGeom prst="rect">
            <a:avLst/>
          </a:prstGeom>
        </p:spPr>
      </p:pic>
      <p:pic>
        <p:nvPicPr>
          <p:cNvPr id="7" name="Рисунок 6" descr="75951350_79af681105c9_2014310165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142844" y="4286256"/>
            <a:ext cx="752761" cy="779526"/>
          </a:xfrm>
          <a:prstGeom prst="rect">
            <a:avLst/>
          </a:prstGeom>
        </p:spPr>
      </p:pic>
      <p:pic>
        <p:nvPicPr>
          <p:cNvPr id="9" name="Рисунок 8" descr="hello_html_m41e60661.pn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428596" y="1500174"/>
            <a:ext cx="714380" cy="552111"/>
          </a:xfrm>
          <a:prstGeom prst="rect">
            <a:avLst/>
          </a:prstGeom>
        </p:spPr>
      </p:pic>
      <p:pic>
        <p:nvPicPr>
          <p:cNvPr id="10" name="Рисунок 9" descr="hello_html_m60f51290.jp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 flipH="1">
            <a:off x="7929586" y="142852"/>
            <a:ext cx="1071570" cy="10251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balashiha-detskiy-dom-dlya-detey-37716-larg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143240" y="4429132"/>
            <a:ext cx="3071834" cy="2071670"/>
          </a:xfrm>
          <a:prstGeom prst="rect">
            <a:avLst/>
          </a:prstGeom>
        </p:spPr>
      </p:pic>
      <p:sp>
        <p:nvSpPr>
          <p:cNvPr id="11" name="Содержимое 10"/>
          <p:cNvSpPr>
            <a:spLocks noGrp="1"/>
          </p:cNvSpPr>
          <p:nvPr>
            <p:ph sz="quarter" idx="11"/>
          </p:nvPr>
        </p:nvSpPr>
        <p:spPr>
          <a:xfrm>
            <a:off x="3500438" y="2143125"/>
            <a:ext cx="4786312" cy="22145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pic>
        <p:nvPicPr>
          <p:cNvPr id="4" name="Рисунок 3" descr="5026c87267942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 rot="5400000">
            <a:off x="336674" y="2243614"/>
            <a:ext cx="855113" cy="614613"/>
          </a:xfrm>
          <a:prstGeom prst="rect">
            <a:avLst/>
          </a:prstGeom>
        </p:spPr>
      </p:pic>
      <p:pic>
        <p:nvPicPr>
          <p:cNvPr id="5" name="Рисунок 4" descr="14_catalog.gif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14282" y="3000372"/>
            <a:ext cx="928694" cy="928694"/>
          </a:xfrm>
          <a:prstGeom prst="rect">
            <a:avLst/>
          </a:prstGeom>
        </p:spPr>
      </p:pic>
      <p:pic>
        <p:nvPicPr>
          <p:cNvPr id="6" name="Рисунок 5" descr="depositphotos_30690471-Socket-and-a-warning-sign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357158" y="642898"/>
            <a:ext cx="571504" cy="571504"/>
          </a:xfrm>
          <a:prstGeom prst="rect">
            <a:avLst/>
          </a:prstGeom>
        </p:spPr>
      </p:pic>
      <p:pic>
        <p:nvPicPr>
          <p:cNvPr id="7" name="Рисунок 6" descr="75951350_79af681105c9_2014310165.pn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142844" y="4286256"/>
            <a:ext cx="752761" cy="779526"/>
          </a:xfrm>
          <a:prstGeom prst="rect">
            <a:avLst/>
          </a:prstGeom>
        </p:spPr>
      </p:pic>
      <p:pic>
        <p:nvPicPr>
          <p:cNvPr id="9" name="Рисунок 8" descr="hello_html_m41e60661.pn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428596" y="1500174"/>
            <a:ext cx="714380" cy="552111"/>
          </a:xfrm>
          <a:prstGeom prst="rect">
            <a:avLst/>
          </a:prstGeom>
        </p:spPr>
      </p:pic>
      <p:pic>
        <p:nvPicPr>
          <p:cNvPr id="10" name="Рисунок 9" descr="hello_html_m60f51290.jpg"/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 flipH="1">
            <a:off x="7929586" y="142852"/>
            <a:ext cx="1071570" cy="10251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ожарный-картинки-для-детей-красивые-пожарные-фото-и-картинки-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57158" y="1571612"/>
            <a:ext cx="768786" cy="1785950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6" name="Клип 5"/>
          <p:cNvSpPr>
            <a:spLocks noGrp="1"/>
          </p:cNvSpPr>
          <p:nvPr>
            <p:ph type="clipArt" sz="quarter" idx="11"/>
          </p:nvPr>
        </p:nvSpPr>
        <p:spPr>
          <a:xfrm>
            <a:off x="3143240" y="2143116"/>
            <a:ext cx="4286250" cy="3143250"/>
          </a:xfrm>
        </p:spPr>
        <p:txBody>
          <a:bodyPr/>
          <a:lstStyle/>
          <a:p>
            <a:endParaRPr lang="ru-RU"/>
          </a:p>
        </p:txBody>
      </p:sp>
      <p:pic>
        <p:nvPicPr>
          <p:cNvPr id="5" name="Рисунок 4" descr="9ae0c5ebfd1e38cd2e0fb8e570827f01 (1)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001024" y="142852"/>
            <a:ext cx="925816" cy="9258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Мультимедиа 9"/>
          <p:cNvSpPr>
            <a:spLocks noGrp="1"/>
          </p:cNvSpPr>
          <p:nvPr>
            <p:ph type="media" sz="quarter" idx="11"/>
          </p:nvPr>
        </p:nvSpPr>
        <p:spPr>
          <a:xfrm>
            <a:off x="2714612" y="2571744"/>
            <a:ext cx="4429148" cy="3500454"/>
          </a:xfrm>
        </p:spPr>
        <p:txBody>
          <a:bodyPr/>
          <a:lstStyle/>
          <a:p>
            <a:endParaRPr lang="ru-RU"/>
          </a:p>
        </p:txBody>
      </p:sp>
      <p:pic>
        <p:nvPicPr>
          <p:cNvPr id="3" name="Рисунок 2" descr="kartinki-dlya-detey-s-nomerami-ekstrennyh-slujb-59154-larg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432214" y="142852"/>
            <a:ext cx="1600568" cy="1143008"/>
          </a:xfrm>
          <a:prstGeom prst="rect">
            <a:avLst/>
          </a:prstGeom>
        </p:spPr>
      </p:pic>
      <p:pic>
        <p:nvPicPr>
          <p:cNvPr id="7" name="Рисунок 6" descr="depositphotos_11432712-Home-burglar-opening-house-door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1071546"/>
            <a:ext cx="986909" cy="2428892"/>
          </a:xfrm>
          <a:prstGeom prst="rect">
            <a:avLst/>
          </a:prstGeom>
        </p:spPr>
      </p:pic>
      <p:pic>
        <p:nvPicPr>
          <p:cNvPr id="8" name="Рисунок 7" descr="14_catalog.gif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14282" y="3000372"/>
            <a:ext cx="928694" cy="92869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иаграмма 5"/>
          <p:cNvSpPr>
            <a:spLocks noGrp="1"/>
          </p:cNvSpPr>
          <p:nvPr>
            <p:ph type="chart" sz="quarter" idx="11"/>
          </p:nvPr>
        </p:nvSpPr>
        <p:spPr>
          <a:xfrm>
            <a:off x="2571736" y="2571744"/>
            <a:ext cx="4786346" cy="3571900"/>
          </a:xfrm>
        </p:spPr>
        <p:txBody>
          <a:bodyPr/>
          <a:lstStyle/>
          <a:p>
            <a:endParaRPr lang="ru-RU"/>
          </a:p>
        </p:txBody>
      </p:sp>
      <p:pic>
        <p:nvPicPr>
          <p:cNvPr id="3" name="Рисунок 2" descr="f5b3857405c812eb4f4fdd88c712e855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29520" y="142852"/>
            <a:ext cx="1571604" cy="129500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/>
          <p:cNvSpPr>
            <a:spLocks noGrp="1"/>
          </p:cNvSpPr>
          <p:nvPr>
            <p:ph type="pic" sz="quarter" idx="12"/>
          </p:nvPr>
        </p:nvSpPr>
        <p:spPr>
          <a:xfrm>
            <a:off x="3571875" y="2500313"/>
            <a:ext cx="4929188" cy="3500437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 userDrawn="1"/>
        </p:nvSpPr>
        <p:spPr>
          <a:xfrm>
            <a:off x="7786710" y="142852"/>
            <a:ext cx="1120820" cy="923330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04</a:t>
            </a:r>
          </a:p>
        </p:txBody>
      </p:sp>
      <p:pic>
        <p:nvPicPr>
          <p:cNvPr id="4" name="Рисунок 3" descr="14_catalog.g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2844" y="2071678"/>
            <a:ext cx="1214446" cy="1214446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62fb5f1024529266c6e71c0c0c9ddb3c_XL.jpg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285720" y="214290"/>
            <a:ext cx="8432725" cy="6394816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429124" y="3643314"/>
            <a:ext cx="2971792" cy="23399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Выполнил</a:t>
            </a:r>
          </a:p>
          <a:p>
            <a:pPr lvl="0"/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285852" y="6286520"/>
            <a:ext cx="2000264" cy="2222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dirty="0"/>
              <a:t>дата</a:t>
            </a: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2571737" y="500042"/>
            <a:ext cx="564360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Выноска-облако 9"/>
          <p:cNvSpPr/>
          <p:nvPr userDrawn="1"/>
        </p:nvSpPr>
        <p:spPr>
          <a:xfrm>
            <a:off x="2643174" y="428604"/>
            <a:ext cx="6000792" cy="1643074"/>
          </a:xfrm>
          <a:prstGeom prst="cloudCallout">
            <a:avLst>
              <a:gd name="adj1" fmla="val -51569"/>
              <a:gd name="adj2" fmla="val 4750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338" name="Picture 2" descr="Анимашки с детьми | Smayls.ru"/>
          <p:cNvPicPr>
            <a:picLocks noChangeAspect="1" noChangeArrowheads="1" noCrop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 flipH="1">
            <a:off x="7277075" y="4953000"/>
            <a:ext cx="1866925" cy="1905000"/>
          </a:xfrm>
          <a:prstGeom prst="rect">
            <a:avLst/>
          </a:prstGeom>
          <a:noFill/>
        </p:spPr>
      </p:pic>
      <p:pic>
        <p:nvPicPr>
          <p:cNvPr id="15" name="Рисунок 14" descr="blestyashki-transport-8.gif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0" y="5929330"/>
            <a:ext cx="1249680" cy="8382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49" r:id="rId2"/>
    <p:sldLayoutId id="2147483662" r:id="rId3"/>
    <p:sldLayoutId id="2147483660" r:id="rId4"/>
    <p:sldLayoutId id="2147483666" r:id="rId5"/>
    <p:sldLayoutId id="2147483661" r:id="rId6"/>
    <p:sldLayoutId id="2147483651" r:id="rId7"/>
    <p:sldLayoutId id="2147483663" r:id="rId8"/>
    <p:sldLayoutId id="2147483667" r:id="rId9"/>
    <p:sldLayoutId id="2147483652" r:id="rId10"/>
    <p:sldLayoutId id="2147483664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lang="ru-RU" sz="1200" kern="1200" smtClean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61111" y="702508"/>
            <a:ext cx="5442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/>
              <a:t>      Дидактическая игра:</a:t>
            </a:r>
          </a:p>
          <a:p>
            <a:r>
              <a:rPr lang="ru-RU" sz="2800" b="1" i="1" dirty="0"/>
              <a:t>       </a:t>
            </a:r>
            <a:r>
              <a:rPr lang="ru-RU" sz="4400" b="1" i="1" dirty="0"/>
              <a:t>«Один дома»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66371" y="5037363"/>
            <a:ext cx="47377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Выполнили:</a:t>
            </a:r>
          </a:p>
          <a:p>
            <a:r>
              <a:rPr lang="ru-RU" dirty="0"/>
              <a:t>воспитатель МДОАУ № 106</a:t>
            </a:r>
          </a:p>
          <a:p>
            <a:r>
              <a:rPr lang="ru-RU" dirty="0"/>
              <a:t>Петухова В. С.</a:t>
            </a:r>
          </a:p>
          <a:p>
            <a:r>
              <a:rPr lang="ru-RU" dirty="0"/>
              <a:t>учитель-логопед МДОАУ № 106</a:t>
            </a:r>
          </a:p>
          <a:p>
            <a:r>
              <a:rPr lang="ru-RU" dirty="0" err="1"/>
              <a:t>Кочугурова</a:t>
            </a:r>
            <a:r>
              <a:rPr lang="ru-RU" dirty="0"/>
              <a:t> Н. Ф.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7864" y="2317612"/>
            <a:ext cx="3818907" cy="25179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8677344" cy="64807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805684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3275856" y="548680"/>
            <a:ext cx="5288087" cy="1142438"/>
          </a:xfrm>
        </p:spPr>
        <p:txBody>
          <a:bodyPr>
            <a:normAutofit/>
          </a:bodyPr>
          <a:lstStyle/>
          <a:p>
            <a:r>
              <a:rPr lang="ru-RU" sz="6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«Огонь-враг»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339752" y="2276872"/>
            <a:ext cx="639045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latin typeface="Calibri" panose="020F0502020204030204" pitchFamily="34" charset="0"/>
                <a:cs typeface="Calibri" panose="020F0502020204030204" pitchFamily="34" charset="0"/>
              </a:rPr>
              <a:t>Цель игры: </a:t>
            </a:r>
            <a:r>
              <a:rPr lang="ru-RU" sz="3600" dirty="0"/>
              <a:t>формирование осознанного правильного поведения, позволяющего избегать опасных ситуаций дома.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95688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139952" y="548680"/>
            <a:ext cx="403244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dirty="0">
                <a:solidFill>
                  <a:srgbClr val="FF0000"/>
                </a:solidFill>
              </a:rPr>
              <a:t>Задачи: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23728" y="2198533"/>
            <a:ext cx="6696744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2000" b="1" dirty="0"/>
              <a:t>сформировать у дошкольников представление об опасных для жизни и здоровья ситуациях;</a:t>
            </a:r>
          </a:p>
          <a:p>
            <a:pPr marL="285750" indent="-285750">
              <a:buFontTx/>
              <a:buChar char="-"/>
            </a:pPr>
            <a:r>
              <a:rPr lang="ru-RU" sz="2000" b="1" dirty="0"/>
              <a:t>научить соблюдать определенные правила поведения дома; </a:t>
            </a:r>
          </a:p>
          <a:p>
            <a:pPr marL="285750" indent="-285750">
              <a:buFontTx/>
              <a:buChar char="-"/>
            </a:pPr>
            <a:r>
              <a:rPr lang="ru-RU" sz="2000" b="1" dirty="0"/>
              <a:t>стимулировать развитие у дошкольников самостоятельности и ответственности;</a:t>
            </a:r>
          </a:p>
          <a:p>
            <a:pPr marL="285750" indent="-285750">
              <a:buFontTx/>
              <a:buChar char="-"/>
            </a:pPr>
            <a:r>
              <a:rPr lang="ru-RU" sz="2000" b="1" dirty="0"/>
              <a:t>учить употреблять в речи при рассказывании сложноподчиненные предложения;</a:t>
            </a:r>
          </a:p>
          <a:p>
            <a:pPr marL="285750" indent="-285750">
              <a:buFontTx/>
              <a:buChar char="-"/>
            </a:pPr>
            <a:r>
              <a:rPr lang="ru-RU" sz="2000" b="1" dirty="0"/>
              <a:t>развивать связную речь, сообразительность, внимание, находчивость, умение обосновывать свой ответ;</a:t>
            </a:r>
          </a:p>
          <a:p>
            <a:pPr marL="285750" indent="-285750">
              <a:buFontTx/>
              <a:buChar char="-"/>
            </a:pPr>
            <a:r>
              <a:rPr lang="ru-RU" sz="2000" b="1" dirty="0"/>
              <a:t>воспитывать чувство товарищества.</a:t>
            </a:r>
          </a:p>
          <a:p>
            <a:pPr marL="285750" indent="-285750">
              <a:buFontTx/>
              <a:buChar char="-"/>
            </a:pPr>
            <a:endParaRPr lang="ru-RU" sz="2600" dirty="0"/>
          </a:p>
          <a:p>
            <a:pPr marL="285750" indent="-285750">
              <a:buFontTx/>
              <a:buChar char="-"/>
            </a:pP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15705776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63888" y="763372"/>
            <a:ext cx="47880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>
                <a:solidFill>
                  <a:srgbClr val="231F20"/>
                </a:solidFill>
                <a:latin typeface="Verdana" panose="020B0604030504040204" pitchFamily="34" charset="0"/>
              </a:rPr>
              <a:t>Материал:</a:t>
            </a:r>
            <a:endParaRPr lang="ru-RU" sz="5400" b="0" i="0" dirty="0">
              <a:solidFill>
                <a:srgbClr val="231F20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15816" y="2060848"/>
            <a:ext cx="65162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231F20"/>
                </a:solidFill>
                <a:latin typeface="Verdana" panose="020B0604030504040204" pitchFamily="34" charset="0"/>
              </a:rPr>
              <a:t>Домик, картинки с ситуациями, картинки с огоньками</a:t>
            </a:r>
            <a:r>
              <a:rPr lang="ru-RU" sz="2800" dirty="0"/>
              <a:t>.</a:t>
            </a:r>
            <a:r>
              <a:rPr lang="ru-RU" sz="2800" dirty="0">
                <a:solidFill>
                  <a:srgbClr val="231F20"/>
                </a:solidFill>
                <a:latin typeface="Verdana" panose="020B0604030504040204" pitchFamily="34" charset="0"/>
              </a:rPr>
              <a:t>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22" b="6365"/>
          <a:stretch/>
        </p:blipFill>
        <p:spPr>
          <a:xfrm>
            <a:off x="2123728" y="3093178"/>
            <a:ext cx="2787774" cy="33123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7" t="7878" b="7165"/>
          <a:stretch/>
        </p:blipFill>
        <p:spPr>
          <a:xfrm>
            <a:off x="5032188" y="3093178"/>
            <a:ext cx="2708164" cy="33123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714110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404664"/>
            <a:ext cx="5578700" cy="61206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676090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1907704" y="2492896"/>
            <a:ext cx="7128792" cy="4238782"/>
          </a:xfrm>
        </p:spPr>
        <p:txBody>
          <a:bodyPr>
            <a:noAutofit/>
          </a:bodyPr>
          <a:lstStyle/>
          <a:p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ru-RU" sz="3000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вариант. Ребенок берет картинку с изображением пожарной ситуации, вешает ее на окно дома и объясняет, почему возник пожар и как можно было избежать возникновения пожара.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699436" y="692696"/>
            <a:ext cx="61926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Игровые действия: </a:t>
            </a:r>
            <a:endParaRPr lang="ru-RU" sz="2000"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2742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1907704" y="2492896"/>
            <a:ext cx="6840760" cy="4238782"/>
          </a:xfrm>
        </p:spPr>
        <p:txBody>
          <a:bodyPr>
            <a:noAutofit/>
          </a:bodyPr>
          <a:lstStyle/>
          <a:p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ru-RU" sz="3000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вариант. На окнах дома висят картинки с изображением «огня». Ребенок снимает «огонек» и объясняет, какие нужно соблюдать правила, чтобы в доме не возник пожар.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699436" y="692696"/>
            <a:ext cx="61926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Игровые действия: </a:t>
            </a:r>
            <a:endParaRPr lang="ru-RU" sz="2000"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5822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quarter" idx="11"/>
          </p:nvPr>
        </p:nvSpPr>
        <p:spPr>
          <a:xfrm>
            <a:off x="1907704" y="2780928"/>
            <a:ext cx="7200800" cy="2880320"/>
          </a:xfrm>
        </p:spPr>
        <p:txBody>
          <a:bodyPr>
            <a:noAutofit/>
          </a:bodyPr>
          <a:lstStyle/>
          <a:p>
            <a:r>
              <a:rPr lang="ru-RU" sz="4000" dirty="0"/>
              <a:t>формирование осознанного правильного поведения, позволяющего избегать опасных ситуаций дома.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067944" y="692696"/>
            <a:ext cx="28803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/>
              <a:t>Цель: </a:t>
            </a:r>
          </a:p>
        </p:txBody>
      </p:sp>
    </p:spTree>
    <p:extLst>
      <p:ext uri="{BB962C8B-B14F-4D97-AF65-F5344CB8AC3E}">
        <p14:creationId xmlns:p14="http://schemas.microsoft.com/office/powerpoint/2010/main" val="2948652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139952" y="548680"/>
            <a:ext cx="403244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dirty="0">
                <a:solidFill>
                  <a:srgbClr val="FF0000"/>
                </a:solidFill>
              </a:rPr>
              <a:t>Задачи: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23728" y="2198533"/>
            <a:ext cx="648072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2600" dirty="0"/>
              <a:t>сформировать у дошкольников представление об опасных для жизни и здоровья предметах, которые встречаются в быту, ситуациях, которые могут быть опасными; </a:t>
            </a:r>
          </a:p>
          <a:p>
            <a:pPr marL="285750" indent="-285750">
              <a:buFontTx/>
              <a:buChar char="-"/>
            </a:pPr>
            <a:r>
              <a:rPr lang="ru-RU" sz="2600" dirty="0"/>
              <a:t>научить соблюдать определенные правила поведения дома; </a:t>
            </a:r>
          </a:p>
          <a:p>
            <a:pPr marL="285750" indent="-285750">
              <a:buFontTx/>
              <a:buChar char="-"/>
            </a:pPr>
            <a:r>
              <a:rPr lang="ru-RU" sz="2600" dirty="0"/>
              <a:t>упражнять в умении классифицировать предметы по определенному признаку;</a:t>
            </a:r>
          </a:p>
          <a:p>
            <a:pPr marL="285750" indent="-285750">
              <a:buFontTx/>
              <a:buChar char="-"/>
            </a:pPr>
            <a:endParaRPr lang="ru-RU" sz="2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1"/>
          </p:nvPr>
        </p:nvSpPr>
        <p:spPr>
          <a:xfrm>
            <a:off x="2123728" y="2276872"/>
            <a:ext cx="6539048" cy="3929090"/>
          </a:xfrm>
        </p:spPr>
        <p:txBody>
          <a:bodyPr>
            <a:noAutofit/>
          </a:bodyPr>
          <a:lstStyle/>
          <a:p>
            <a:pPr marL="285750" indent="-285750">
              <a:buFontTx/>
              <a:buChar char="-"/>
            </a:pPr>
            <a:r>
              <a:rPr lang="ru-RU" sz="2400" dirty="0"/>
              <a:t>стимулировать развитие у дошкольников самостоятельности и ответственности;</a:t>
            </a:r>
          </a:p>
          <a:p>
            <a:pPr marL="285750" indent="-285750">
              <a:buFontTx/>
              <a:buChar char="-"/>
            </a:pPr>
            <a:r>
              <a:rPr lang="ru-RU" sz="2400" dirty="0"/>
              <a:t>учить употреблять в речи при рассказывании сложноподчиненные предложения;</a:t>
            </a:r>
          </a:p>
          <a:p>
            <a:pPr marL="285750" indent="-285750">
              <a:buFontTx/>
              <a:buChar char="-"/>
            </a:pPr>
            <a:r>
              <a:rPr lang="ru-RU" sz="2400" dirty="0"/>
              <a:t>развивать связную речь, сообразительность, внимание, находчивость, умение обосновывать свой ответ;</a:t>
            </a:r>
          </a:p>
          <a:p>
            <a:pPr marL="285750" indent="-285750">
              <a:buFontTx/>
              <a:buChar char="-"/>
            </a:pPr>
            <a:r>
              <a:rPr lang="ru-RU" sz="2400" dirty="0"/>
              <a:t>воспитывать чувство товарищества.</a:t>
            </a:r>
          </a:p>
          <a:p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779912" y="548680"/>
            <a:ext cx="349647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6600" dirty="0">
                <a:solidFill>
                  <a:srgbClr val="FF0000"/>
                </a:solidFill>
              </a:rPr>
              <a:t>Задачи: </a:t>
            </a:r>
          </a:p>
        </p:txBody>
      </p:sp>
    </p:spTree>
    <p:extLst>
      <p:ext uri="{BB962C8B-B14F-4D97-AF65-F5344CB8AC3E}">
        <p14:creationId xmlns:p14="http://schemas.microsoft.com/office/powerpoint/2010/main" val="36543785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067944" y="980728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000" dirty="0">
                <a:solidFill>
                  <a:srgbClr val="231F20"/>
                </a:solidFill>
                <a:latin typeface="Verdana" panose="020B0604030504040204" pitchFamily="34" charset="0"/>
              </a:rPr>
              <a:t>Материал:</a:t>
            </a:r>
            <a:endParaRPr lang="ru-RU" sz="4000" b="0" i="0" dirty="0">
              <a:solidFill>
                <a:srgbClr val="231F20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23728" y="2780928"/>
            <a:ext cx="651621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231F20"/>
                </a:solidFill>
                <a:latin typeface="Verdana" panose="020B0604030504040204" pitchFamily="34" charset="0"/>
              </a:rPr>
              <a:t>2 большие карточки с символами опасно-безопасно, к</a:t>
            </a:r>
            <a:r>
              <a:rPr lang="ru-RU" sz="2800" dirty="0"/>
              <a:t>артинки с изображением различных предметов быта и игрушек.</a:t>
            </a:r>
            <a:r>
              <a:rPr lang="ru-RU" sz="2800" dirty="0">
                <a:solidFill>
                  <a:srgbClr val="231F20"/>
                </a:solidFill>
                <a:latin typeface="Verdana" panose="020B060403050404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8640960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042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2195736" y="2492896"/>
            <a:ext cx="6696744" cy="4238782"/>
          </a:xfrm>
        </p:spPr>
        <p:txBody>
          <a:bodyPr>
            <a:noAutofit/>
          </a:bodyPr>
          <a:lstStyle/>
          <a:p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   1 вариант. Воспитатель предлагает</a:t>
            </a:r>
          </a:p>
          <a:p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помочь Чебурашке разложить предметы,</a:t>
            </a:r>
          </a:p>
          <a:p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объясняя свой выбор. Если предмет опасен,</a:t>
            </a:r>
          </a:p>
          <a:p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то дети кладут картинку на карту с</a:t>
            </a:r>
          </a:p>
          <a:p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символом «Опасно», безопасен – то с</a:t>
            </a:r>
          </a:p>
          <a:p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символом «Безопасно»</a:t>
            </a:r>
            <a:endParaRPr lang="ru-RU" sz="5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99436" y="692696"/>
            <a:ext cx="61926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Игровые действия: </a:t>
            </a:r>
            <a:endParaRPr lang="ru-RU" sz="2000"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3" t="15750" r="51962" b="51136"/>
          <a:stretch/>
        </p:blipFill>
        <p:spPr>
          <a:xfrm>
            <a:off x="4689212" y="18937"/>
            <a:ext cx="4421252" cy="33531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04" y="3356992"/>
            <a:ext cx="4732409" cy="34459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513" y="3367063"/>
            <a:ext cx="4346794" cy="34446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708064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2195736" y="2492896"/>
            <a:ext cx="6696744" cy="4238782"/>
          </a:xfrm>
        </p:spPr>
        <p:txBody>
          <a:bodyPr>
            <a:noAutofit/>
          </a:bodyPr>
          <a:lstStyle/>
          <a:p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   2 вариант «Четвертый лишний». Дети самостоятельно выкладывают три карточки по одному признаку и одну – лишнюю. Ребенок, играющий в паре, должен найти лишнюю картинку и объяснить свой выбор.</a:t>
            </a:r>
            <a:endParaRPr lang="ru-RU" sz="5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99436" y="692696"/>
            <a:ext cx="61926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Игровые действия: </a:t>
            </a:r>
            <a:endParaRPr lang="ru-RU" sz="2000"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53538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413</TotalTime>
  <Words>377</Words>
  <Application>Microsoft Office PowerPoint</Application>
  <PresentationFormat>Экран (4:3)</PresentationFormat>
  <Paragraphs>45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Comic Sans MS</vt:lpstr>
      <vt:lpstr>Georgia</vt:lpstr>
      <vt:lpstr>Verdana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ЭДДИ</dc:creator>
  <cp:lastModifiedBy>shuvayeva77@inbox.ru</cp:lastModifiedBy>
  <cp:revision>105</cp:revision>
  <dcterms:created xsi:type="dcterms:W3CDTF">2017-06-06T17:01:45Z</dcterms:created>
  <dcterms:modified xsi:type="dcterms:W3CDTF">2022-02-16T14:50:56Z</dcterms:modified>
</cp:coreProperties>
</file>