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7" r:id="rId9"/>
    <p:sldId id="288" r:id="rId10"/>
    <p:sldId id="263" r:id="rId11"/>
    <p:sldId id="264" r:id="rId12"/>
    <p:sldId id="266" r:id="rId13"/>
    <p:sldId id="267" r:id="rId14"/>
    <p:sldId id="269" r:id="rId15"/>
    <p:sldId id="273" r:id="rId16"/>
    <p:sldId id="274" r:id="rId17"/>
    <p:sldId id="276" r:id="rId18"/>
    <p:sldId id="265" r:id="rId19"/>
    <p:sldId id="277" r:id="rId20"/>
    <p:sldId id="278" r:id="rId21"/>
    <p:sldId id="279" r:id="rId22"/>
    <p:sldId id="280" r:id="rId23"/>
    <p:sldId id="282" r:id="rId24"/>
    <p:sldId id="283" r:id="rId25"/>
    <p:sldId id="285" r:id="rId26"/>
    <p:sldId id="290" r:id="rId27"/>
    <p:sldId id="286" r:id="rId28"/>
    <p:sldId id="291" r:id="rId29"/>
    <p:sldId id="293" r:id="rId30"/>
    <p:sldId id="295" r:id="rId31"/>
    <p:sldId id="296" r:id="rId32"/>
    <p:sldId id="298" r:id="rId33"/>
    <p:sldId id="299" r:id="rId34"/>
    <p:sldId id="297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F8BF9327-4D32-475F-9E36-30BF11D3A931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87"/>
            <p14:sldId id="288"/>
            <p14:sldId id="263"/>
            <p14:sldId id="264"/>
            <p14:sldId id="265"/>
            <p14:sldId id="266"/>
            <p14:sldId id="268"/>
            <p14:sldId id="270"/>
            <p14:sldId id="267"/>
            <p14:sldId id="269"/>
            <p14:sldId id="271"/>
            <p14:sldId id="273"/>
            <p14:sldId id="274"/>
            <p14:sldId id="276"/>
            <p14:sldId id="277"/>
            <p14:sldId id="278"/>
            <p14:sldId id="279"/>
            <p14:sldId id="280"/>
            <p14:sldId id="282"/>
            <p14:sldId id="283"/>
            <p14:sldId id="285"/>
            <p14:sldId id="290"/>
            <p14:sldId id="286"/>
            <p14:sldId id="291"/>
            <p14:sldId id="293"/>
            <p14:sldId id="295"/>
            <p14:sldId id="296"/>
            <p14:sldId id="298"/>
            <p14:sldId id="299"/>
            <p14:sldId id="29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1B119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6" autoAdjust="0"/>
    <p:restoredTop sz="94655" autoAdjust="0"/>
  </p:normalViewPr>
  <p:slideViewPr>
    <p:cSldViewPr snapToGrid="0">
      <p:cViewPr varScale="1">
        <p:scale>
          <a:sx n="65" d="100"/>
          <a:sy n="65" d="100"/>
        </p:scale>
        <p:origin x="-346" y="-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83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4042" y="5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E84DE-59B0-4F09-9325-6081F5F726BD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CE4C2-0CAD-4521-8C21-973BD998C4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3399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DCE4C2-0CAD-4521-8C21-973BD998C41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4161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DCE4C2-0CAD-4521-8C21-973BD998C41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9471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DCE4C2-0CAD-4521-8C21-973BD998C41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556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DCE4C2-0CAD-4521-8C21-973BD998C41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901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AD1FC7E-9EE2-49ED-A4AD-9DCC6244FF78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D132-C52D-4F76-9512-3FCF368DB96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05404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FC7E-9EE2-49ED-A4AD-9DCC6244FF78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D132-C52D-4F76-9512-3FCF368DB9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4467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FC7E-9EE2-49ED-A4AD-9DCC6244FF78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D132-C52D-4F76-9512-3FCF368DB96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22901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FC7E-9EE2-49ED-A4AD-9DCC6244FF78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D132-C52D-4F76-9512-3FCF368DB9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941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FC7E-9EE2-49ED-A4AD-9DCC6244FF78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D132-C52D-4F76-9512-3FCF368DB96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4466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FC7E-9EE2-49ED-A4AD-9DCC6244FF78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D132-C52D-4F76-9512-3FCF368DB9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8828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FC7E-9EE2-49ED-A4AD-9DCC6244FF78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D132-C52D-4F76-9512-3FCF368DB9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065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FC7E-9EE2-49ED-A4AD-9DCC6244FF78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D132-C52D-4F76-9512-3FCF368DB9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8610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FC7E-9EE2-49ED-A4AD-9DCC6244FF78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D132-C52D-4F76-9512-3FCF368DB9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871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FC7E-9EE2-49ED-A4AD-9DCC6244FF78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D132-C52D-4F76-9512-3FCF368DB9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061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FC7E-9EE2-49ED-A4AD-9DCC6244FF78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D132-C52D-4F76-9512-3FCF368DB96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8183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AD1FC7E-9EE2-49ED-A4AD-9DCC6244FF78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B1ED132-C52D-4F76-9512-3FCF368DB96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5283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2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rastim-i-rastem.ru/15-razvivayushhix-igr-s-kryshechkami-ot-pyure/" TargetMode="External"/><Relationship Id="rId2" Type="http://schemas.openxmlformats.org/officeDocument/2006/relationships/hyperlink" Target="http://izvsego.ru/blog/kryshechki-ot-pyure-frutonyanya-kak-ispolzovat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maam.ru/detskijsad/detsko-roditelskii-yekologicheskii-proekt-zanimatelnye-kryshki.html" TargetMode="External"/><Relationship Id="rId4" Type="http://schemas.openxmlformats.org/officeDocument/2006/relationships/hyperlink" Target="http://frutonyanya.ru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6C4137-D3FE-43E0-8876-902814FFD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69630" y="1113692"/>
            <a:ext cx="12215446" cy="49354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Проект </a:t>
            </a:r>
            <a:r>
              <a:rPr lang="ru-RU" b="1" dirty="0"/>
              <a:t>на тему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>
                <a:solidFill>
                  <a:schemeClr val="tx1"/>
                </a:solidFill>
              </a:rPr>
              <a:t>волшебные крышечки</a:t>
            </a:r>
            <a:r>
              <a:rPr lang="ru-RU" b="1" dirty="0" smtClean="0"/>
              <a:t>»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Подготовила Старший воспитатель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ВКК Маркова Ю.Г.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Picture 6" descr="C:\Users\Future\Desktop\Волшебные крышки\14a4cabe13123a37152438200506ddec.jpg"/>
          <p:cNvPicPr>
            <a:picLocks noChangeAspect="1" noChangeArrowheads="1"/>
          </p:cNvPicPr>
          <p:nvPr/>
        </p:nvPicPr>
        <p:blipFill>
          <a:blip r:embed="rId2" cstate="print"/>
          <a:srcRect t="23365" b="16058"/>
          <a:stretch>
            <a:fillRect/>
          </a:stretch>
        </p:blipFill>
        <p:spPr bwMode="auto">
          <a:xfrm>
            <a:off x="257907" y="4607172"/>
            <a:ext cx="3425370" cy="2074984"/>
          </a:xfrm>
          <a:prstGeom prst="rect">
            <a:avLst/>
          </a:prstGeom>
          <a:noFill/>
        </p:spPr>
      </p:pic>
      <p:pic>
        <p:nvPicPr>
          <p:cNvPr id="6146" name="Picture 2" descr="C:\Users\Future\Desktop\Волшебные крышки\8698_697x4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5770" y="2916455"/>
            <a:ext cx="3574805" cy="2007644"/>
          </a:xfrm>
          <a:prstGeom prst="rect">
            <a:avLst/>
          </a:prstGeom>
          <a:noFill/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1857500" y="-310008"/>
            <a:ext cx="8477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ea typeface="Times New Roman" pitchFamily="18" charset="0"/>
              <a:cs typeface="Microsoft Sans Serif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Georgia" pitchFamily="18" charset="0"/>
              <a:ea typeface="Times New Roman" pitchFamily="18" charset="0"/>
              <a:cs typeface="Microsoft Sans Serif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Microsoft Sans Serif" pitchFamily="34" charset="0"/>
              </a:rPr>
              <a:t>Муниципальное дошкольное образовательное автономное учреждение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Microsoft Sans Serif" pitchFamily="34" charset="0"/>
              </a:rPr>
              <a:t> «Детский сад №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106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Microsoft Sans Serif" pitchFamily="34" charset="0"/>
              </a:rPr>
              <a:t>«Анютины глазки» комбинированного вида» г. Орска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505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2B7907-56D6-46F4-B488-ABC6D80EE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908" y="523782"/>
            <a:ext cx="10372184" cy="603681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6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Крышки – предмет наипростейший, но, тем не менее, обладающий таинственным обаянием. </a:t>
            </a:r>
          </a:p>
          <a:p>
            <a:pPr algn="ctr">
              <a:lnSpc>
                <a:spcPct val="150000"/>
              </a:lnSpc>
            </a:pP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Их всегда жалко выкидывать. Так и копятся в каждой семье большие коллекции этих маленьких вещиц. </a:t>
            </a:r>
          </a:p>
          <a:p>
            <a:pPr algn="ctr">
              <a:lnSpc>
                <a:spcPct val="150000"/>
              </a:lnSpc>
            </a:pPr>
            <a:r>
              <a:rPr lang="ru-RU" sz="26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Мы почти всегда не знаем, что с ними делать, но на подсознательном уровне убеждены – для чего-то они пригодятся.</a:t>
            </a:r>
          </a:p>
          <a:p>
            <a:pPr algn="ctr">
              <a:lnSpc>
                <a:spcPct val="150000"/>
              </a:lnSpc>
            </a:pP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Как же приспособить крышки к важному делу в любом доме, где есть маленькие дети?  </a:t>
            </a:r>
            <a:endParaRPr lang="ru-RU" sz="26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4420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8A7055-A641-455C-8BB3-2C5FE898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296" y="113268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Сортировка крышек </a:t>
            </a:r>
            <a:b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по цвету на столе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229B9EA1-DF9C-4BF6-9D3E-A48A8D2F14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9926"/>
          <a:stretch>
            <a:fillRect/>
          </a:stretch>
        </p:blipFill>
        <p:spPr>
          <a:xfrm>
            <a:off x="2754983" y="1344011"/>
            <a:ext cx="3704432" cy="2502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928F63D4-02A8-447D-9298-96AC76F265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14092"/>
          <a:stretch>
            <a:fillRect/>
          </a:stretch>
        </p:blipFill>
        <p:spPr>
          <a:xfrm>
            <a:off x="6656937" y="1439947"/>
            <a:ext cx="2580848" cy="2956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4845490-1B85-4DF9-BEDF-B1451364557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8777"/>
          <a:stretch>
            <a:fillRect/>
          </a:stretch>
        </p:blipFill>
        <p:spPr>
          <a:xfrm>
            <a:off x="278731" y="641383"/>
            <a:ext cx="2329604" cy="2816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DDE34DD-43A8-4F5D-9BDC-13B3C9BCCF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7887"/>
          <a:stretch>
            <a:fillRect/>
          </a:stretch>
        </p:blipFill>
        <p:spPr>
          <a:xfrm>
            <a:off x="9401501" y="348308"/>
            <a:ext cx="2255395" cy="2770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056F6F1-B877-421B-89A0-D010D0CB6D5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548969" y="3434861"/>
            <a:ext cx="3428949" cy="2990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BDDDFA2-2E63-4231-8884-D6E532EFFAB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607682" y="4042631"/>
            <a:ext cx="3097917" cy="2634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8258CA5-8C4A-4F6F-984F-8E49DBD13DB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43159" y="4152850"/>
            <a:ext cx="3027580" cy="2335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26744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14E1141-C8F2-4667-B4AA-A9609A626E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6942"/>
          <a:stretch/>
        </p:blipFill>
        <p:spPr>
          <a:xfrm>
            <a:off x="374630" y="3608439"/>
            <a:ext cx="4705368" cy="2909592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8F2CA76-0F81-44C4-A899-61C1FF4DCE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11092"/>
          <a:stretch>
            <a:fillRect/>
          </a:stretch>
        </p:blipFill>
        <p:spPr>
          <a:xfrm>
            <a:off x="432617" y="122903"/>
            <a:ext cx="4647381" cy="3194728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53C1213-C28B-4109-9A4B-4D7AFF64A2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11500"/>
          <a:stretch/>
        </p:blipFill>
        <p:spPr>
          <a:xfrm>
            <a:off x="5137985" y="1659189"/>
            <a:ext cx="6586514" cy="4600934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14C8901-4C77-400A-A80F-147BC91FA4D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7577805" y="-2378383"/>
            <a:ext cx="1706872" cy="646363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1042596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D09E10-A52A-4F7C-B533-5610B8E28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0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«Сухой аквариум»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4F6B761-2E6B-435A-BDF8-F79E9C318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7418" y="953728"/>
            <a:ext cx="6638347" cy="5874775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2000">
                <a:schemeClr val="accent1">
                  <a:lumMod val="45000"/>
                  <a:lumOff val="55000"/>
                </a:schemeClr>
              </a:gs>
              <a:gs pos="6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ru-RU" sz="5300" b="1" dirty="0"/>
              <a:t>«Сухой аквариум» </a:t>
            </a:r>
            <a:r>
              <a:rPr lang="ru-RU" sz="5300" dirty="0"/>
              <a:t>- набор крышек, собранных в пластмассовом тазике или коробке (любой ёмкости). Можно предложить ребёнку в любое время, когда у него плохое настроение, или наоборот, он слишком возбуждён, или ему просто нечем заняться. Главная ценность этого пособия в том, что Ваш малыш не будет бояться что-то сломать или потерять.</a:t>
            </a:r>
          </a:p>
          <a:p>
            <a:pPr algn="just">
              <a:lnSpc>
                <a:spcPct val="160000"/>
              </a:lnSpc>
            </a:pPr>
            <a:r>
              <a:rPr lang="ru-RU" sz="5300" b="1" i="1" u="sng" dirty="0"/>
              <a:t>Цель игры</a:t>
            </a:r>
            <a:r>
              <a:rPr lang="ru-RU" sz="5300" b="1" i="1" dirty="0"/>
              <a:t>: </a:t>
            </a:r>
            <a:r>
              <a:rPr lang="ru-RU" sz="5300" dirty="0"/>
              <a:t>снятие напряжения, усталости; расслабление мышц спины, плечевого пояса.   Развитие   восприятия, внимания, памяти, мышления, воображения, творческих способностей, мелкой моторики рук.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EB9BC3C-D555-4A7D-9372-9BD6FCCE19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62474" y="953727"/>
            <a:ext cx="4406081" cy="587477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2849809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DCA7BB-4F16-46EE-BA38-81EEE009D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0"/>
            <a:ext cx="9720072" cy="1258529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«Купание» рук в «сухом аквариуме» - погружение в крышки кистей рук, рук по локоть, по плечи, шуршание крышками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0799E77-2B77-4FB7-A069-DD53FA0DC8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9889"/>
          <a:stretch/>
        </p:blipFill>
        <p:spPr>
          <a:xfrm>
            <a:off x="6563682" y="1229030"/>
            <a:ext cx="5628318" cy="485524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9855849-59C4-4326-BEE1-E68BF187D9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9454"/>
          <a:stretch/>
        </p:blipFill>
        <p:spPr>
          <a:xfrm>
            <a:off x="-1" y="1229030"/>
            <a:ext cx="6508373" cy="487869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275236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D09E10-A52A-4F7C-B533-5610B8E28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0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Игра «составь картинку»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4F6B761-2E6B-435A-BDF8-F79E9C318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0103" y="1032389"/>
            <a:ext cx="5586839" cy="558453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2000">
                <a:schemeClr val="accent1">
                  <a:lumMod val="45000"/>
                  <a:lumOff val="55000"/>
                </a:schemeClr>
              </a:gs>
              <a:gs pos="6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</a:pPr>
            <a:r>
              <a:rPr lang="ru-RU" sz="2400" b="1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ЦЕЛЬ:</a:t>
            </a:r>
            <a:r>
              <a:rPr lang="ru-RU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Научить детей быстро ориентироваться; делить изображение предмета на составные части и воссоздать сложную форму из частей, развивать внимание, зрительное восприятие, воспитывать усидчивость.</a:t>
            </a:r>
            <a:endParaRPr lang="ru-RU" sz="24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ХОД ИГРЫ:</a:t>
            </a:r>
            <a:endParaRPr lang="ru-RU" sz="24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Детям раздаются наборы крышек, и предлагается собрать изображение.</a:t>
            </a:r>
            <a:endParaRPr lang="ru-RU" sz="24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9C80994-D3C3-4AD1-9AA0-7FDDD5027E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874974" y="785446"/>
            <a:ext cx="3041768" cy="284587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243" name="Picture 3" descr="C:\Users\Future\Desktop\Волшебные крышки\de09745ef24d13e37901eb1c022c848fe3e07a4c.jpg"/>
          <p:cNvPicPr>
            <a:picLocks noChangeAspect="1" noChangeArrowheads="1"/>
          </p:cNvPicPr>
          <p:nvPr/>
        </p:nvPicPr>
        <p:blipFill>
          <a:blip r:embed="rId3" cstate="print"/>
          <a:srcRect l="12986" r="11345"/>
          <a:stretch>
            <a:fillRect/>
          </a:stretch>
        </p:blipFill>
        <p:spPr bwMode="auto">
          <a:xfrm>
            <a:off x="7256585" y="3485807"/>
            <a:ext cx="3352800" cy="3209902"/>
          </a:xfrm>
          <a:prstGeom prst="rect">
            <a:avLst/>
          </a:prstGeom>
          <a:noFill/>
        </p:spPr>
      </p:pic>
      <p:pic>
        <p:nvPicPr>
          <p:cNvPr id="10244" name="Picture 4" descr="C:\Users\Future\Desktop\Волшебные крышки\a10cb64229f9c17017c56092206fab99068b5024.jpg"/>
          <p:cNvPicPr>
            <a:picLocks noChangeAspect="1" noChangeArrowheads="1"/>
          </p:cNvPicPr>
          <p:nvPr/>
        </p:nvPicPr>
        <p:blipFill>
          <a:blip r:embed="rId4" cstate="print"/>
          <a:srcRect l="21695" t="10216" r="8714"/>
          <a:stretch>
            <a:fillRect/>
          </a:stretch>
        </p:blipFill>
        <p:spPr bwMode="auto">
          <a:xfrm>
            <a:off x="6494584" y="1195754"/>
            <a:ext cx="2465487" cy="2385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17878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alphaModFix amt="21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A4EF90B-268B-424E-82B2-B9CCBD09B5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10479"/>
          <a:stretch>
            <a:fillRect/>
          </a:stretch>
        </p:blipFill>
        <p:spPr>
          <a:xfrm>
            <a:off x="6332587" y="69646"/>
            <a:ext cx="5039031" cy="6014631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FC53CC3-DEBC-4750-9B71-45152CD4FE2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8211"/>
          <a:stretch>
            <a:fillRect/>
          </a:stretch>
        </p:blipFill>
        <p:spPr>
          <a:xfrm>
            <a:off x="820383" y="69645"/>
            <a:ext cx="5039031" cy="6167032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xmlns="" val="2393593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D09E10-A52A-4F7C-B533-5610B8E28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0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«строительство и конструирование»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4F6B761-2E6B-435A-BDF8-F79E9C318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0103" y="1032389"/>
            <a:ext cx="6459794" cy="558453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2000">
                <a:schemeClr val="accent1">
                  <a:lumMod val="45000"/>
                  <a:lumOff val="55000"/>
                </a:schemeClr>
              </a:gs>
              <a:gs pos="6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effectLst>
            <a:softEdge rad="127000"/>
          </a:effectLst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</a:pPr>
            <a:r>
              <a:rPr lang="ru-RU" sz="2400" b="1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ЦЕЛЬ:</a:t>
            </a:r>
            <a:r>
              <a:rPr lang="ru-RU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100" dirty="0">
                <a:solidFill>
                  <a:srgbClr val="111111"/>
                </a:solidFill>
                <a:latin typeface="Arial" panose="020B0604020202020204" pitchFamily="34" charset="0"/>
              </a:rPr>
              <a:t>Развитие  мышления, воображения, творческих способностей, мелкой моторики рук; развитие у ребёнка образного и наглядно-схематического мышления, формирование представления о целостности образа предмета.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ХОД ИГРЫ:</a:t>
            </a:r>
            <a:endParaRPr lang="ru-RU" sz="24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100" dirty="0">
                <a:solidFill>
                  <a:srgbClr val="111111"/>
                </a:solidFill>
                <a:latin typeface="Arial" panose="020B0604020202020204" pitchFamily="34" charset="0"/>
              </a:rPr>
              <a:t>Детям раздаются специальные крышки необычной формы (от детских пюре). На крышке присутствуют насечки, с помощью которых их можно соединять друг с другом, и предлагается что-нибудь сконструировать.</a:t>
            </a:r>
          </a:p>
        </p:txBody>
      </p:sp>
      <p:pic>
        <p:nvPicPr>
          <p:cNvPr id="11267" name="Picture 3" descr="C:\Users\Future\Desktop\Фото гр 9\0-02-05-ae1ea63de7df8b1fb03e888a39017db2ea802cc567fe5fe22e62f36dbf15fdac_324b08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1101970"/>
            <a:ext cx="3763108" cy="5424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67273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uture\Desktop\Волшебные крышки\dwaefVgZ4PAojltai6Iw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12721" y="977462"/>
            <a:ext cx="2401694" cy="1366564"/>
          </a:xfrm>
          <a:prstGeom prst="rect">
            <a:avLst/>
          </a:prstGeom>
          <a:noFill/>
        </p:spPr>
      </p:pic>
      <p:pic>
        <p:nvPicPr>
          <p:cNvPr id="1027" name="Picture 3" descr="C:\Users\Future\Desktop\Волшебные крышки\ad327038829167a75f41945b67e92f1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8809" y="851338"/>
            <a:ext cx="3358359" cy="2520950"/>
          </a:xfrm>
          <a:prstGeom prst="rect">
            <a:avLst/>
          </a:prstGeom>
          <a:noFill/>
        </p:spPr>
      </p:pic>
      <p:pic>
        <p:nvPicPr>
          <p:cNvPr id="1028" name="Picture 4" descr="C:\Users\Future\Desktop\Волшебные крышки\qs1o2DNaYTE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7507671" y="3519589"/>
            <a:ext cx="3780440" cy="2522380"/>
          </a:xfrm>
          <a:prstGeom prst="rect">
            <a:avLst/>
          </a:prstGeom>
          <a:noFill/>
        </p:spPr>
      </p:pic>
      <p:pic>
        <p:nvPicPr>
          <p:cNvPr id="1029" name="Picture 5" descr="C:\Users\Future\Desktop\Волшебные крышки\a10cb64229f9c17017c56092206fab99068b5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034" y="3121572"/>
            <a:ext cx="4165600" cy="3124200"/>
          </a:xfrm>
          <a:prstGeom prst="rect">
            <a:avLst/>
          </a:prstGeom>
          <a:noFill/>
        </p:spPr>
      </p:pic>
      <p:pic>
        <p:nvPicPr>
          <p:cNvPr id="1030" name="Picture 6" descr="C:\Users\Future\Desktop\Волшебные крышки\de09745ef24d13e37901eb1c022c848fe3e07a4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3934" y="840139"/>
            <a:ext cx="3393363" cy="24583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73599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alphaModFix amt="8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82EC05E-2C1C-4DF5-A69C-DE83F47995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477913" y="207486"/>
            <a:ext cx="3333135" cy="6263149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9D387B3-1FEB-4CA8-A9C3-2CE9293588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22554" y="371610"/>
            <a:ext cx="4151617" cy="6247580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 l="12864" b="30142"/>
          <a:stretch>
            <a:fillRect/>
          </a:stretch>
        </p:blipFill>
        <p:spPr bwMode="auto">
          <a:xfrm>
            <a:off x="4325815" y="515815"/>
            <a:ext cx="4091309" cy="581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53118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13B365-3716-4743-90CE-5B67D9649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957" y="543829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Проект на тему «волшебные крышечки»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B3BD896-8BD2-4BBB-8683-4A5433F3D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143" y="1684421"/>
            <a:ext cx="10703293" cy="4860758"/>
          </a:xfrm>
        </p:spPr>
        <p:txBody>
          <a:bodyPr>
            <a:normAutofit fontScale="70000" lnSpcReduction="20000"/>
          </a:bodyPr>
          <a:lstStyle/>
          <a:p>
            <a:r>
              <a:rPr lang="ru-RU" sz="3400" b="1" u="sng" dirty="0"/>
              <a:t>Вид проекта:</a:t>
            </a:r>
            <a:r>
              <a:rPr lang="ru-RU" sz="3400" b="1" dirty="0"/>
              <a:t> </a:t>
            </a:r>
            <a:r>
              <a:rPr lang="ru-RU" sz="2900" dirty="0"/>
              <a:t>экологический, коллективный исследовательско–игровой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400" b="1" u="sng" dirty="0"/>
              <a:t>Актуальность:</a:t>
            </a:r>
            <a:r>
              <a:rPr lang="ru-RU" sz="2900" b="1" u="sng" dirty="0"/>
              <a:t> 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900" b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    </a:t>
            </a:r>
            <a:r>
              <a:rPr lang="ru-RU" sz="2900" b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В</a:t>
            </a:r>
            <a:r>
              <a:rPr lang="ru-RU" sz="2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нимание всего общества приковали к себе экологические проблемы. Пластмассовые отходы тяжело переработать. Конкретные примеры использования человеком пластмассовых бутылок, крышек, последствия этого воздействия (при сгорании они выделяют ядовитые газы) на природу, на здоровье людей и окружающую обстановку могут быть взяты на вооружение педагогами с целью формирования у детей ЗОЖ, познавательных способностей. </a:t>
            </a:r>
            <a:endParaRPr lang="ru-RU" sz="29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34290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  В нашей группе накопилось много нетрадиционного бросового материала, в частности крышек. Яркость, таинственность материала очень подходит к потребностям детей, к их ожиданию праздника от каждого дня, постоянной готовности удивляться и радоваться, стать самим чуть-чуть исследователем и экспериментатором…</a:t>
            </a:r>
            <a:endParaRPr lang="ru-RU" sz="29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sz="2400" b="1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A6EAF15A-3D12-4CE5-ACA2-43179E2E691C}"/>
              </a:ext>
            </a:extLst>
          </p:cNvPr>
          <p:cNvGrpSpPr/>
          <p:nvPr/>
        </p:nvGrpSpPr>
        <p:grpSpPr>
          <a:xfrm>
            <a:off x="-52807" y="111067"/>
            <a:ext cx="12244807" cy="966961"/>
            <a:chOff x="-52807" y="111067"/>
            <a:chExt cx="12244807" cy="966961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xmlns="" id="{B7824C5E-C1CB-4768-B072-04EB0AEF4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16200000">
              <a:off x="912314" y="-854054"/>
              <a:ext cx="966961" cy="2897204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C959B5E9-829B-4535-8273-C0286574A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5400000">
              <a:off x="3328009" y="-854054"/>
              <a:ext cx="966961" cy="2897204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59748C54-4184-4399-B7BE-86F6FA1DF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16200000">
              <a:off x="5743703" y="-854054"/>
              <a:ext cx="966961" cy="2897204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E77B91AB-694E-4FDC-BB42-961F960B8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16200000">
              <a:off x="8104804" y="-854054"/>
              <a:ext cx="966961" cy="2897204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36D83F38-7B63-4B67-BB42-E0BB159EB9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16200000">
              <a:off x="10259917" y="-854054"/>
              <a:ext cx="966961" cy="2897204"/>
            </a:xfrm>
            <a:prstGeom prst="rect">
              <a:avLst/>
            </a:prstGeom>
            <a:effectLst>
              <a:softEdge rad="31750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3548278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15EEA63-7234-489F-9823-62EB301B24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27208" y="307258"/>
            <a:ext cx="3961479" cy="624348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36A35A4-D07B-4DD1-9956-661061F74B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893745" y="283811"/>
            <a:ext cx="4011465" cy="624348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72362F1-C0DA-41D3-A738-254753E37C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799467" y="307258"/>
            <a:ext cx="2684206" cy="624348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6" name="Picture 2" descr="C:\Users\Future\Desktop\Фото гр 9\0-02-05-dbb31914ed2c34488d6bf8a948c99a22ef2af581b5f70ed4bbb347dd7c7cbead_37d8c41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4233" y="480646"/>
            <a:ext cx="3253605" cy="60139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74780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9DD9EFB-795F-41DB-9D6B-EAFFA1CAAF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139588" y="0"/>
            <a:ext cx="3904929" cy="259460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E63C3A9-41C3-4D5C-A572-C235260D41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815123" y="2344603"/>
            <a:ext cx="4325292" cy="436552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0AE3D00-7C0B-44EF-ACB5-7D17D0CE3E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4273707" cy="3746089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3DA5AC0-D527-4262-A9E8-129E90B6BBB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667431"/>
            <a:ext cx="4149215" cy="311191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050" name="Picture 2" descr="C:\Users\Future\Desktop\Фото гр 9\0-02-05-50ba9670f5fc64df849bf4bcebefddafb32be33e068267166a5ace1e7910f910_cd023fdb.jpg"/>
          <p:cNvPicPr>
            <a:picLocks noChangeAspect="1" noChangeArrowheads="1"/>
          </p:cNvPicPr>
          <p:nvPr/>
        </p:nvPicPr>
        <p:blipFill>
          <a:blip r:embed="rId7" cstate="print"/>
          <a:srcRect l="17711" r="8166" b="30792"/>
          <a:stretch>
            <a:fillRect/>
          </a:stretch>
        </p:blipFill>
        <p:spPr bwMode="auto">
          <a:xfrm>
            <a:off x="4279656" y="257908"/>
            <a:ext cx="3633421" cy="60139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489191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ABA68BA-D48F-4360-8F0C-CB38875D32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745415" y="755914"/>
            <a:ext cx="3634154" cy="3409088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12290" name="Picture 2" descr="C:\Users\Future\Desktop\Фото гр 9\0-02-05-df4c6c35c6e789e1b39d42a77c2bd04cb9256bbed6d7f42230488bb1e2c79754_8ebebdd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450" y="630850"/>
            <a:ext cx="3342054" cy="5924550"/>
          </a:xfrm>
          <a:prstGeom prst="rect">
            <a:avLst/>
          </a:prstGeom>
          <a:noFill/>
        </p:spPr>
      </p:pic>
      <p:pic>
        <p:nvPicPr>
          <p:cNvPr id="12291" name="Picture 3" descr="C:\Users\Future\Desktop\Фото гр 9\0-02-05-cf6a4209fccde86e4a357d84f82ab276f7347da7b5eb6bf8ad862cfc44bdaa03_8772839f.jpg"/>
          <p:cNvPicPr>
            <a:picLocks noChangeAspect="1" noChangeArrowheads="1"/>
          </p:cNvPicPr>
          <p:nvPr/>
        </p:nvPicPr>
        <p:blipFill>
          <a:blip r:embed="rId5" cstate="print"/>
          <a:srcRect b="30200"/>
          <a:stretch>
            <a:fillRect/>
          </a:stretch>
        </p:blipFill>
        <p:spPr bwMode="auto">
          <a:xfrm>
            <a:off x="527538" y="586154"/>
            <a:ext cx="4116484" cy="59904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766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D09E10-A52A-4F7C-B533-5610B8E28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0"/>
            <a:ext cx="9720072" cy="1499616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«юный рыболов»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4F6B761-2E6B-435A-BDF8-F79E9C318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30450" y="1380891"/>
            <a:ext cx="4531100" cy="4096217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2000">
                <a:schemeClr val="accent1">
                  <a:lumMod val="45000"/>
                  <a:lumOff val="55000"/>
                </a:schemeClr>
              </a:gs>
              <a:gs pos="6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effectLst>
            <a:softEdge rad="127000"/>
          </a:effectLst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</a:pPr>
            <a:r>
              <a:rPr lang="ru-RU" sz="2400" b="1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ЦЕЛЬ:</a:t>
            </a:r>
            <a:r>
              <a:rPr lang="ru-RU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</a:rPr>
              <a:t>Развитие мелкой моторики рук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ХОД ИГРЫ:</a:t>
            </a:r>
            <a:endParaRPr lang="ru-RU" sz="24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Из емкости с водой вылавливать крышки по одной ложкой или удочкой.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0D06116-AC09-4B9B-B705-FDBB67BFF3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8502"/>
          <a:stretch>
            <a:fillRect/>
          </a:stretch>
        </p:blipFill>
        <p:spPr>
          <a:xfrm>
            <a:off x="98320" y="1124712"/>
            <a:ext cx="3786650" cy="4619596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51ECA6C-C5E5-4F6B-923F-37C7272783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7664"/>
          <a:stretch>
            <a:fillRect/>
          </a:stretch>
        </p:blipFill>
        <p:spPr>
          <a:xfrm>
            <a:off x="8375513" y="1124712"/>
            <a:ext cx="3628492" cy="446719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365660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E2A7B03-CAB3-40A4-9D52-8CF318F8FF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75024" y="3553900"/>
            <a:ext cx="4405466" cy="33041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FCCA573-4474-4AC0-A091-C336D25F55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10831" y="612531"/>
            <a:ext cx="3825362" cy="5882738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F9A115D-7482-4ABB-9576-E052EDC9C5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4572000" cy="431525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544624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D09E10-A52A-4F7C-B533-5610B8E28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0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«Рисование крышечками»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4F6B761-2E6B-435A-BDF8-F79E9C318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0102" y="988240"/>
            <a:ext cx="5515897" cy="2064774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2000">
                <a:schemeClr val="accent1">
                  <a:lumMod val="45000"/>
                  <a:lumOff val="55000"/>
                </a:schemeClr>
              </a:gs>
              <a:gs pos="6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effectLst>
            <a:softEdge rad="127000"/>
          </a:effectLst>
        </p:spPr>
        <p:txBody>
          <a:bodyPr>
            <a:normAutofit/>
          </a:bodyPr>
          <a:lstStyle/>
          <a:p>
            <a:pPr marL="0" lvl="0" indent="0" algn="just">
              <a:lnSpc>
                <a:spcPct val="140000"/>
              </a:lnSpc>
              <a:spcAft>
                <a:spcPts val="0"/>
              </a:spcAft>
              <a:buNone/>
              <a:tabLst>
                <a:tab pos="180340" algn="l"/>
              </a:tabLs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Макнуть крышку в гуашь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Способом «штампа» на белый или цветной картон нанести несколько разноцветных кружков и получается интересный, сказочный, волшебный рисунок. Можно рисунки, которые получились, дорисовать кистью.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5835270-32A7-47BF-9977-323D11531A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10214"/>
          <a:stretch>
            <a:fillRect/>
          </a:stretch>
        </p:blipFill>
        <p:spPr>
          <a:xfrm>
            <a:off x="5948516" y="1269471"/>
            <a:ext cx="6243484" cy="484997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E883272-08A8-432A-A146-02D395FC41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11218"/>
          <a:stretch/>
        </p:blipFill>
        <p:spPr>
          <a:xfrm>
            <a:off x="580102" y="2958076"/>
            <a:ext cx="5270092" cy="3442724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xmlns="" val="785417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FF6B469-294D-4076-B421-0C95F267C4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45659" y="348225"/>
            <a:ext cx="4621162" cy="616154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9F511F5-B7A9-4427-8CC9-9092BB3AE5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25179" y="348225"/>
            <a:ext cx="4621162" cy="616155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3278470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F2A7AA8-1C8E-4712-B892-B909248141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8476"/>
          <a:stretch>
            <a:fillRect/>
          </a:stretch>
        </p:blipFill>
        <p:spPr>
          <a:xfrm>
            <a:off x="3031312" y="587323"/>
            <a:ext cx="4850376" cy="591898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7F1AA22-4F89-4D4D-A058-AAA88AD961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905135" y="606273"/>
            <a:ext cx="4128380" cy="564545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F6A3A9E-C4F3-49F7-9D15-2D7E2428E9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8153"/>
          <a:stretch/>
        </p:blipFill>
        <p:spPr>
          <a:xfrm>
            <a:off x="158485" y="820174"/>
            <a:ext cx="2700623" cy="504136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2" descr="C:\Users\Future\Desktop\Волшебные крышки\razvivashka-iz-krishek-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6199" y="3048000"/>
            <a:ext cx="3303694" cy="23177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454677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6081974-F564-4604-A186-7AA6CD4B61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12131" y="3605054"/>
            <a:ext cx="2700624" cy="325294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58975FE-0943-4E89-927F-FF8286E525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37224" y="-5530"/>
            <a:ext cx="3197179" cy="398698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197AA00-E1B0-48D2-8E16-158C83DF74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433187" y="3995581"/>
            <a:ext cx="4758813" cy="286241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CC18ECA-0825-4652-BDA0-1A27A53D6F0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7519" y="0"/>
            <a:ext cx="4230244" cy="287101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BE9FD20-C704-4095-A73F-BC588160F45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607331" y="0"/>
            <a:ext cx="3081579" cy="369969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66A4F82-E7EB-4B05-A7B6-E83EBC2924A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6872" y="2871018"/>
            <a:ext cx="2816945" cy="398698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Picture 2" descr="C:\Users\Future\Desktop\Волшебные крышки\img_20210528_090102_40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09816" y="2133599"/>
            <a:ext cx="2351230" cy="1649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18081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D09E10-A52A-4F7C-B533-5610B8E28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0"/>
            <a:ext cx="9720072" cy="1499616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tx1"/>
                </a:solidFill>
              </a:rPr>
              <a:t>Массаж ног, закаливание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4F6B761-2E6B-435A-BDF8-F79E9C318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0102" y="988240"/>
            <a:ext cx="10913808" cy="1086366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2000">
                <a:schemeClr val="accent1">
                  <a:lumMod val="45000"/>
                  <a:lumOff val="55000"/>
                </a:schemeClr>
              </a:gs>
              <a:gs pos="6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effectLst>
            <a:softEdge rad="63500"/>
          </a:effectLst>
        </p:spPr>
        <p:txBody>
          <a:bodyPr>
            <a:noAutofit/>
          </a:bodyPr>
          <a:lstStyle/>
          <a:p>
            <a:pPr marL="0" lvl="0" indent="0" algn="just">
              <a:lnSpc>
                <a:spcPct val="140000"/>
              </a:lnSpc>
              <a:spcAft>
                <a:spcPts val="0"/>
              </a:spcAft>
              <a:buNone/>
              <a:tabLst>
                <a:tab pos="180340" algn="l"/>
              </a:tabLst>
            </a:pPr>
            <a:r>
              <a:rPr lang="ru-RU" sz="2400" b="1" i="0" u="sng" dirty="0">
                <a:solidFill>
                  <a:srgbClr val="333333"/>
                </a:solidFill>
                <a:effectLst/>
                <a:latin typeface="YS Text"/>
              </a:rPr>
              <a:t>Цель: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YS Text"/>
              </a:rPr>
              <a:t> оздоровление организма ребенка при</a:t>
            </a:r>
            <a:r>
              <a:rPr lang="ru-RU" sz="2400" i="0" dirty="0">
                <a:solidFill>
                  <a:srgbClr val="333333"/>
                </a:solidFill>
                <a:effectLst/>
                <a:latin typeface="YS Text"/>
              </a:rPr>
              <a:t> помощи 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YS Text"/>
              </a:rPr>
              <a:t>массажных дорожек, посредством воздействия на биологически активные точки стопы.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105F32A-180F-4C8F-A557-373046B2B6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21301563">
            <a:off x="1421398" y="2479043"/>
            <a:ext cx="9144000" cy="3742376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xmlns="" val="2604393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B3BD896-8BD2-4BBB-8683-4A5433F3D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168" y="991401"/>
            <a:ext cx="10539663" cy="555377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127000"/>
          </a:effectLst>
        </p:spPr>
        <p:txBody>
          <a:bodyPr>
            <a:normAutofit fontScale="25000" lnSpcReduction="20000"/>
          </a:bodyPr>
          <a:lstStyle/>
          <a:p>
            <a:r>
              <a:rPr lang="ru-RU" sz="11200" b="1" u="sng" dirty="0"/>
              <a:t>Цель проекта:</a:t>
            </a:r>
          </a:p>
          <a:p>
            <a:pPr marL="342900" lvl="0" indent="-34290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8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Создание условий для развития воображения, познавательных способностей, содействие интеллектуальному творческому саморазвитию детей, творческое использование педагогических технологий по ознакомлению дошкольников с крышками.</a:t>
            </a:r>
            <a:endParaRPr lang="ru-RU" sz="88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8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Развитие познавательной активности, любознательности, творческих способностей, воображения, мышления, коммуникативных навыков. Повышение качества игровых действий с крышками в свободное время.</a:t>
            </a:r>
            <a:endParaRPr lang="ru-RU" sz="88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8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Поощрение детского экспериментирования, навыков исследовательской деятельности.</a:t>
            </a:r>
            <a:endParaRPr lang="ru-RU" sz="88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8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Умение видеть результаты труда, разнообразное использование бросового материала (крышки от разных ёмкостей) нетрадиционными способами.</a:t>
            </a:r>
            <a:endParaRPr lang="ru-RU" sz="8800" dirty="0">
              <a:effectLst/>
              <a:ea typeface="Times New Roman" panose="02020603050405020304" pitchFamily="18" charset="0"/>
            </a:endParaRPr>
          </a:p>
          <a:p>
            <a:endParaRPr lang="ru-RU" sz="2400" b="1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C0E46D74-30CC-4C33-B783-5DBE951DEEF8}"/>
              </a:ext>
            </a:extLst>
          </p:cNvPr>
          <p:cNvGrpSpPr/>
          <p:nvPr/>
        </p:nvGrpSpPr>
        <p:grpSpPr>
          <a:xfrm>
            <a:off x="-52807" y="111067"/>
            <a:ext cx="12244807" cy="966961"/>
            <a:chOff x="-52807" y="111067"/>
            <a:chExt cx="12244807" cy="966961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54CF0207-9838-4B1B-B7E1-343AF8D31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16200000">
              <a:off x="912314" y="-854054"/>
              <a:ext cx="966961" cy="2897204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ED774C23-A2EB-461B-8530-2059C9C10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5400000">
              <a:off x="3328009" y="-854054"/>
              <a:ext cx="966961" cy="2897204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90F80AE3-CDDD-4525-BD65-6792D54F0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16200000">
              <a:off x="5743703" y="-854054"/>
              <a:ext cx="966961" cy="2897204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5B82D913-FBBE-414A-9192-D03388FAB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16200000">
              <a:off x="8104804" y="-854054"/>
              <a:ext cx="966961" cy="2897204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A8A8A4B0-9DFA-441E-93B4-BE5994938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16200000">
              <a:off x="10259917" y="-854054"/>
              <a:ext cx="966961" cy="2897204"/>
            </a:xfrm>
            <a:prstGeom prst="rect">
              <a:avLst/>
            </a:prstGeom>
            <a:effectLst>
              <a:softEdge rad="31750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1548714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E70A3E7-CC90-4203-BADF-55661B4D4B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669162" y="382872"/>
            <a:ext cx="4365522" cy="612666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90D0F6A-0625-46D4-91E4-AA65D913CA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16200000">
            <a:off x="2957051" y="1978645"/>
            <a:ext cx="6277900" cy="290070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904A0ED-E81C-4DC0-A79A-5E82E604E1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7317" y="398203"/>
            <a:ext cx="4365522" cy="6096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3769106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DC4DE4F-AD9E-4057-97BE-39BBC2A946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9570" y="152401"/>
            <a:ext cx="5152103" cy="3864077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2484DF9-22AA-4D7A-BEB3-46ACED8A2B4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4538"/>
          <a:stretch>
            <a:fillRect/>
          </a:stretch>
        </p:blipFill>
        <p:spPr>
          <a:xfrm>
            <a:off x="7526797" y="1101969"/>
            <a:ext cx="4505633" cy="513414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F425436-DAD2-49EA-BE9D-043B64D756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04368" y="3136490"/>
            <a:ext cx="4962013" cy="372151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40107217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4FBEC0-C8CA-407E-BF96-7DF9E2BAFCFA}"/>
              </a:ext>
            </a:extLst>
          </p:cNvPr>
          <p:cNvSpPr txBox="1"/>
          <p:nvPr/>
        </p:nvSpPr>
        <p:spPr>
          <a:xfrm>
            <a:off x="226143" y="257568"/>
            <a:ext cx="11729884" cy="644610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2000">
                <a:schemeClr val="accent1">
                  <a:lumMod val="45000"/>
                  <a:lumOff val="55000"/>
                </a:schemeClr>
              </a:gs>
              <a:gs pos="6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</a:gradFill>
          <a:effectLst>
            <a:softEdge rad="190500"/>
          </a:effectLst>
        </p:spPr>
        <p:txBody>
          <a:bodyPr wrap="square" lIns="288000" tIns="360000" rIns="288000" bIns="36000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Итоги проектной деятельности</a:t>
            </a:r>
          </a:p>
          <a:p>
            <a:pPr algn="just"/>
            <a:endParaRPr lang="ru-RU" sz="2400" dirty="0"/>
          </a:p>
          <a:p>
            <a:pPr algn="just"/>
            <a:r>
              <a:rPr lang="ru-RU" sz="2600" dirty="0"/>
              <a:t>		</a:t>
            </a:r>
            <a:r>
              <a:rPr lang="ru-RU" sz="2400" dirty="0"/>
              <a:t>Опыт работы по проекту показывает, что детское экспериментирование  с крышками имеет огромный развивающий потенциал. Главное достоинство детского экспериментирования с нетрадиционным материалом (крышка) заключается в том, что оно дает детям реальные представления о различных сторонах изучаемого объекта, о его необычном использовании в  обычной жизни. </a:t>
            </a:r>
          </a:p>
          <a:p>
            <a:pPr algn="just"/>
            <a:r>
              <a:rPr lang="ru-RU" sz="2400" dirty="0"/>
              <a:t>		В процессе эксперимента с крышками у детей активизировались мыслительные процессы, обогатилась память, возникла необходимость совершать операции анализа и синтеза, сравнения и классификации, научились обобщать и искать правильные решения, делать элементарные выводы. У родителей повысился уровень  осведомленности в использовании бросового материала (крышка) в играх с детьми дома. </a:t>
            </a:r>
          </a:p>
          <a:p>
            <a:pPr algn="just"/>
            <a:r>
              <a:rPr lang="ru-RU" sz="2400" dirty="0"/>
              <a:t>		Таким образом, экспериментирование  с крышками стало хорошим средством познавательно-интеллектуального развития </a:t>
            </a:r>
            <a:r>
              <a:rPr lang="ru-RU" sz="2400" dirty="0" smtClean="0"/>
              <a:t>воспитанников.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9794085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4E050D1-620E-4AC3-9A76-F0508504F867}"/>
              </a:ext>
            </a:extLst>
          </p:cNvPr>
          <p:cNvSpPr txBox="1"/>
          <p:nvPr/>
        </p:nvSpPr>
        <p:spPr>
          <a:xfrm>
            <a:off x="635995" y="458956"/>
            <a:ext cx="11070077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Список использованной литературы</a:t>
            </a:r>
          </a:p>
          <a:p>
            <a:pPr algn="just"/>
            <a:r>
              <a:rPr lang="ru-RU" sz="2000" dirty="0"/>
              <a:t>1.	Куликовская, И. Э. Детское экспериментирование. / И. Э. Куликовская. – М.: Педагогическое общество России, 2005. – 80 с.</a:t>
            </a:r>
          </a:p>
          <a:p>
            <a:pPr algn="just"/>
            <a:r>
              <a:rPr lang="ru-RU" sz="2000" dirty="0"/>
              <a:t>2.	Савенков, А. Исследовательские методы обучения в дошкольном образовании [Текст] / А. Савенков // Дошкольное воспитание. -  2006. - №1. – С. 21 – 30; №4. – С. 10 – 20; №12. – С. 21 – 30.</a:t>
            </a:r>
          </a:p>
          <a:p>
            <a:pPr algn="just"/>
            <a:r>
              <a:rPr lang="ru-RU" sz="2000" dirty="0"/>
              <a:t>3.	</a:t>
            </a:r>
            <a:r>
              <a:rPr lang="ru-RU" sz="2000" dirty="0" err="1"/>
              <a:t>Шатокина</a:t>
            </a:r>
            <a:r>
              <a:rPr lang="ru-RU" sz="2000" dirty="0"/>
              <a:t>, Е. К. Я – экспериментатор: Игры и забавы для светлой головы [Текст] / Е. К. </a:t>
            </a:r>
            <a:r>
              <a:rPr lang="ru-RU" sz="2000" dirty="0" err="1"/>
              <a:t>Шатокина</a:t>
            </a:r>
            <a:r>
              <a:rPr lang="ru-RU" sz="2000" dirty="0"/>
              <a:t>// Детский сад со всех сторон. -   2007. - №17. – С. 3 – 12; №18. – С. 2 – 8.</a:t>
            </a:r>
          </a:p>
          <a:p>
            <a:pPr algn="just"/>
            <a:r>
              <a:rPr lang="ru-RU" sz="2000" dirty="0"/>
              <a:t>4.	Шапиро, А. И. Секреты знакомых предметов. Пузырек воздуха [Текст] / А. И. Шапиро. – СПб.: </a:t>
            </a:r>
            <a:r>
              <a:rPr lang="ru-RU" sz="2000" dirty="0" err="1"/>
              <a:t>Агенство</a:t>
            </a:r>
            <a:r>
              <a:rPr lang="ru-RU" sz="2000" dirty="0"/>
              <a:t> образовательного сотрудничества, 2007. – 48 с.</a:t>
            </a:r>
          </a:p>
          <a:p>
            <a:pPr algn="just"/>
            <a:r>
              <a:rPr lang="ru-RU" sz="2000" dirty="0"/>
              <a:t>5.	</a:t>
            </a:r>
            <a:r>
              <a:rPr lang="ru-RU" sz="2000" dirty="0" err="1"/>
              <a:t>Тугушева</a:t>
            </a:r>
            <a:r>
              <a:rPr lang="ru-RU" sz="2000" dirty="0"/>
              <a:t> Г. П. Экспериментальная деятельность детей среднего и старшего дошкольного возраста [Текст] / Г. П. </a:t>
            </a:r>
            <a:r>
              <a:rPr lang="ru-RU" sz="2000" dirty="0" err="1"/>
              <a:t>Тугушева</a:t>
            </a:r>
            <a:r>
              <a:rPr lang="ru-RU" sz="2000" dirty="0"/>
              <a:t>, А. Е. Чистякова. – С. - П. : ДЕТСТВО-ПРЕСС, 2009. – 126 с.</a:t>
            </a:r>
          </a:p>
          <a:p>
            <a:pPr algn="just"/>
            <a:r>
              <a:rPr lang="ru-RU" sz="2000" dirty="0"/>
              <a:t>6.	Тит, Т. Научные забавы [Текст] / Т. Тит. – М.: Издательский дом Мещерякова, 2008 – 223 с.</a:t>
            </a:r>
          </a:p>
          <a:p>
            <a:pPr algn="just"/>
            <a:r>
              <a:rPr lang="ru-RU" sz="2000" dirty="0"/>
              <a:t>7.	[Электронный ресурс] - Режим доступа:</a:t>
            </a:r>
          </a:p>
          <a:p>
            <a:pPr algn="just"/>
            <a:r>
              <a:rPr lang="ru-RU" sz="2000" dirty="0"/>
              <a:t> </a:t>
            </a:r>
            <a:r>
              <a:rPr lang="ru-RU" sz="2000" dirty="0">
                <a:hlinkClick r:id="rId2"/>
              </a:rPr>
              <a:t>http://izvsego.ru/blog/kryshechki-ot-pyure-frutonyanya-kak-ispolzovat</a:t>
            </a:r>
            <a:r>
              <a:rPr lang="ru-RU" sz="2000" dirty="0"/>
              <a:t> </a:t>
            </a:r>
          </a:p>
          <a:p>
            <a:pPr marL="457200" indent="-457200" algn="just">
              <a:buAutoNum type="arabicPeriod" startAt="8"/>
            </a:pPr>
            <a:r>
              <a:rPr lang="ru-RU" sz="2000" dirty="0"/>
              <a:t>[Электронный ресурс] - Режим доступа: </a:t>
            </a:r>
          </a:p>
          <a:p>
            <a:pPr algn="just"/>
            <a:r>
              <a:rPr lang="ru-RU" sz="2000" dirty="0">
                <a:hlinkClick r:id="rId3"/>
              </a:rPr>
              <a:t>http://rastim-i-rastem.ru/15-razvivayushhix-igr-s-kryshechkami-ot-pyure/</a:t>
            </a:r>
            <a:r>
              <a:rPr lang="ru-RU" sz="2000" dirty="0"/>
              <a:t> </a:t>
            </a:r>
          </a:p>
          <a:p>
            <a:pPr algn="just"/>
            <a:r>
              <a:rPr lang="ru-RU" sz="2000" dirty="0"/>
              <a:t>9.	[Электронный ресурс] - Режим доступа: </a:t>
            </a:r>
            <a:r>
              <a:rPr lang="ru-RU" sz="2000" dirty="0">
                <a:hlinkClick r:id="rId4"/>
              </a:rPr>
              <a:t>http://frutonyanya.ru/</a:t>
            </a:r>
            <a:r>
              <a:rPr lang="ru-RU" sz="2000" dirty="0"/>
              <a:t> </a:t>
            </a:r>
          </a:p>
          <a:p>
            <a:pPr algn="just"/>
            <a:r>
              <a:rPr lang="ru-RU" sz="2000" dirty="0"/>
              <a:t>10.	 [Электронный ресурс] – Режим доступа: </a:t>
            </a:r>
          </a:p>
          <a:p>
            <a:pPr algn="just"/>
            <a:r>
              <a:rPr lang="ru-RU" sz="2000" dirty="0">
                <a:hlinkClick r:id="rId5"/>
              </a:rPr>
              <a:t>https://www.maam.ru/detskijsad/detsko-roditelskii-yekologicheskii-proekt-zanimatelnye-kryshki.html</a:t>
            </a:r>
            <a:r>
              <a:rPr lang="ru-R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5873995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73364D3-B43A-404F-B339-2A8D3D3DD817}"/>
              </a:ext>
            </a:extLst>
          </p:cNvPr>
          <p:cNvSpPr/>
          <p:nvPr/>
        </p:nvSpPr>
        <p:spPr>
          <a:xfrm>
            <a:off x="317769" y="4170079"/>
            <a:ext cx="11361905" cy="113877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Помните: маленькая крышечка может сделать большое дело!</a:t>
            </a:r>
          </a:p>
          <a:p>
            <a:pPr algn="ctr"/>
            <a:r>
              <a:rPr lang="ru-RU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СПАСИБО ЗА ВНИМАНИЕ!</a:t>
            </a:r>
            <a:endParaRPr lang="en-US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E2ECA66-63A1-4CAE-A585-36FC425710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08037" y="510046"/>
            <a:ext cx="5971751" cy="3403193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FA321EA-4329-40C5-800B-3B1420C5A2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02603" y="510048"/>
            <a:ext cx="3275344" cy="3403191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4D27DC67-69C9-46F6-89E4-6A1A63E57C25}"/>
              </a:ext>
            </a:extLst>
          </p:cNvPr>
          <p:cNvGrpSpPr/>
          <p:nvPr/>
        </p:nvGrpSpPr>
        <p:grpSpPr>
          <a:xfrm>
            <a:off x="-26404" y="5565693"/>
            <a:ext cx="12244807" cy="966961"/>
            <a:chOff x="-52807" y="111067"/>
            <a:chExt cx="12244807" cy="966961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AC266FDD-F077-4BBC-83B0-2497E8FD2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16200000">
              <a:off x="912314" y="-854054"/>
              <a:ext cx="966961" cy="2897204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EE4E0E2C-2B49-4452-8113-BF731E2BE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5400000">
              <a:off x="3328009" y="-854054"/>
              <a:ext cx="966961" cy="2897204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059FAE7E-2C8F-4FDA-A55E-240AED3F9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16200000">
              <a:off x="5743703" y="-854054"/>
              <a:ext cx="966961" cy="2897204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BAE411AC-27DC-4310-BD01-E45E68FBD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16200000">
              <a:off x="8104804" y="-854054"/>
              <a:ext cx="966961" cy="2897204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xmlns="" id="{E510038C-B1E2-41E6-9AC3-8022C2136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16200000">
              <a:off x="10259917" y="-854054"/>
              <a:ext cx="966961" cy="2897204"/>
            </a:xfrm>
            <a:prstGeom prst="rect">
              <a:avLst/>
            </a:prstGeom>
            <a:effectLst>
              <a:softEdge rad="31750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2741209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B3BD896-8BD2-4BBB-8683-4A5433F3D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168" y="1193156"/>
            <a:ext cx="10539663" cy="555377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635000"/>
          </a:effectLst>
        </p:spPr>
        <p:txBody>
          <a:bodyPr>
            <a:normAutofit fontScale="25000" lnSpcReduction="20000"/>
          </a:bodyPr>
          <a:lstStyle/>
          <a:p>
            <a:r>
              <a:rPr lang="ru-RU" sz="12800" b="1" u="sng" dirty="0"/>
              <a:t>Задачи:</a:t>
            </a:r>
          </a:p>
          <a:p>
            <a:pPr marL="342900" lvl="0" indent="-342900" algn="just">
              <a:lnSpc>
                <a:spcPct val="17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0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Определить способы и методы развития творческих, познавательных, интеллектуальных способностей детей.</a:t>
            </a:r>
          </a:p>
          <a:p>
            <a:pPr marL="342900" lvl="0" indent="-342900" algn="just">
              <a:lnSpc>
                <a:spcPct val="17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0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Создать единое пространство, развивающую образовательно-интеллектуальную среду в условиях группы, стимулирующую познавательную активность детей.</a:t>
            </a:r>
          </a:p>
          <a:p>
            <a:pPr marL="342900" lvl="0" indent="-342900" algn="just">
              <a:lnSpc>
                <a:spcPct val="17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0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Разработать систему активного сотрудничества детей, родителей и воспитателей в данном направлении.</a:t>
            </a:r>
          </a:p>
          <a:p>
            <a:endParaRPr lang="ru-RU" sz="2400" b="1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BD564F0E-B14B-48D9-84E3-1478B1D9BC0F}"/>
              </a:ext>
            </a:extLst>
          </p:cNvPr>
          <p:cNvGrpSpPr/>
          <p:nvPr/>
        </p:nvGrpSpPr>
        <p:grpSpPr>
          <a:xfrm>
            <a:off x="-52807" y="111067"/>
            <a:ext cx="12244807" cy="966961"/>
            <a:chOff x="-52807" y="111067"/>
            <a:chExt cx="12244807" cy="966961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11C575D1-BACB-4D49-B26F-59A3DCDC2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16200000">
              <a:off x="912314" y="-854054"/>
              <a:ext cx="966961" cy="2897204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60D16614-5126-4B89-AC42-D864F69EF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5400000">
              <a:off x="3328009" y="-854054"/>
              <a:ext cx="966961" cy="2897204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28D0F16D-D83A-46F6-9842-053B2C79E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16200000">
              <a:off x="5743703" y="-854054"/>
              <a:ext cx="966961" cy="2897204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96AD1918-3DD5-4E26-91DB-4DBBBA0D5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16200000">
              <a:off x="8104804" y="-854054"/>
              <a:ext cx="966961" cy="2897204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20B89329-B750-467D-B700-B7DD21A18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16200000">
              <a:off x="10259917" y="-854054"/>
              <a:ext cx="966961" cy="2897204"/>
            </a:xfrm>
            <a:prstGeom prst="rect">
              <a:avLst/>
            </a:prstGeom>
            <a:effectLst>
              <a:softEdge rad="31750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3969812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13B365-3716-4743-90CE-5B67D9649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956" y="543829"/>
            <a:ext cx="10490815" cy="149961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Этапы реализации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B3BD896-8BD2-4BBB-8683-4A5433F3D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227" y="1501541"/>
            <a:ext cx="10799545" cy="5082139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    </a:t>
            </a:r>
            <a:r>
              <a:rPr lang="ru-RU" sz="2800" b="1" u="sng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ПОДГОТОВИТЕЛЬНЫЙ ЭТАП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33375" algn="l"/>
              </a:tabLst>
            </a:pP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Подбор коллекции крышек, материала о них. Беседы с детьми о назначении крышек и способах нетрадиционного использования их. </a:t>
            </a:r>
            <a:endParaRPr lang="ru-RU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33375" algn="l"/>
              </a:tabLst>
            </a:pP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Составление объявления для родителей.</a:t>
            </a:r>
            <a:endParaRPr lang="ru-RU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33375" algn="l"/>
              </a:tabLst>
            </a:pP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Подготовка схем-моделей, подбор опытов, игр, изготовление дидактических материала, сухого бассейна.</a:t>
            </a:r>
            <a:endParaRPr lang="ru-RU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33375" algn="l"/>
              </a:tabLst>
            </a:pP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Чтение художественной литературы о волшебстве, о превращениях и т.д. («Колёса» </a:t>
            </a:r>
            <a:r>
              <a:rPr lang="ru-RU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В.Сутеева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и др.)</a:t>
            </a:r>
            <a:endParaRPr lang="ru-RU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33375" algn="l"/>
              </a:tabLst>
            </a:pP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Выполнение домашних заданий детей и родителей. Консультация для родителей по теме: «Всё дело в … крышке»</a:t>
            </a:r>
            <a:endParaRPr lang="ru-RU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33375" algn="l"/>
              </a:tabLst>
            </a:pP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Выставка детского творчества.</a:t>
            </a:r>
            <a:endParaRPr lang="ru-RU" dirty="0">
              <a:effectLst/>
              <a:ea typeface="Times New Roman" panose="02020603050405020304" pitchFamily="18" charset="0"/>
            </a:endParaRPr>
          </a:p>
          <a:p>
            <a:endParaRPr lang="ru-RU" sz="2400" b="1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0B1A5BBC-B30D-4A17-AE28-C12187C6F622}"/>
              </a:ext>
            </a:extLst>
          </p:cNvPr>
          <p:cNvGrpSpPr/>
          <p:nvPr/>
        </p:nvGrpSpPr>
        <p:grpSpPr>
          <a:xfrm>
            <a:off x="-52807" y="111067"/>
            <a:ext cx="12244807" cy="966961"/>
            <a:chOff x="-52807" y="111067"/>
            <a:chExt cx="12244807" cy="966961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49D1C99C-6738-4FEF-B953-1DC6F7310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16200000">
              <a:off x="912314" y="-854054"/>
              <a:ext cx="966961" cy="2897204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67A4457D-7614-4309-B3B8-CBF380547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5400000">
              <a:off x="3328009" y="-854054"/>
              <a:ext cx="966961" cy="2897204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0DD9A8A3-8750-48EC-A0F4-A9A3F0E3F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16200000">
              <a:off x="5743703" y="-854054"/>
              <a:ext cx="966961" cy="2897204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6B9AD833-E48A-400F-8E19-E72D61733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16200000">
              <a:off x="8104804" y="-854054"/>
              <a:ext cx="966961" cy="2897204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31DD1CB4-2FD2-4D8F-98A1-02D7A4840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16200000">
              <a:off x="10259917" y="-854054"/>
              <a:ext cx="966961" cy="2897204"/>
            </a:xfrm>
            <a:prstGeom prst="rect">
              <a:avLst/>
            </a:prstGeom>
            <a:effectLst>
              <a:softEdge rad="31750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1239488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13B365-3716-4743-90CE-5B67D9649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957" y="543829"/>
            <a:ext cx="10506858" cy="149961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Этапы реализации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B3BD896-8BD2-4BBB-8683-4A5433F3D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017" y="1501541"/>
            <a:ext cx="10895798" cy="5082139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800" b="1" u="sng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ОСНОВНОЙ ЭТАП</a:t>
            </a:r>
          </a:p>
          <a:p>
            <a:pPr marL="342900" lvl="0" indent="-342900" algn="just">
              <a:lnSpc>
                <a:spcPct val="17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33375" algn="l"/>
              </a:tabLst>
            </a:pP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Дети, играя, знакомятся со свойствами крышек в играх, опытах и экспериментах: «Тонет – не тонет», «Печатки», «Чудесный сундучок», «Собери по описанию, цвету и образцу».</a:t>
            </a:r>
            <a:endParaRPr lang="ru-RU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7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33375" algn="l"/>
              </a:tabLst>
            </a:pP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Эстафетная игра «Собери цветок».</a:t>
            </a:r>
            <a:endParaRPr lang="ru-RU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7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33375" algn="l"/>
              </a:tabLst>
            </a:pP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Цикл дидактических игр: «Собери букет», «Укрась салфеточку», «Что лишнее?», «Создай свою картинку», «Мозаика», «Воздушные шары».</a:t>
            </a:r>
            <a:endParaRPr lang="ru-RU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7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33375" algn="l"/>
              </a:tabLst>
            </a:pP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Рассматривание иллюстраций с изображением различных видов крышек, изготовление поделок детьми, обсуждение детского творчества.</a:t>
            </a:r>
            <a:endParaRPr lang="ru-RU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7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33375" algn="l"/>
              </a:tabLst>
            </a:pP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Поиск, подготовка и заучивание стихов, загадок, скороговорок о превращениях, волшебстве и т.д.</a:t>
            </a:r>
            <a:endParaRPr lang="ru-RU" dirty="0">
              <a:effectLst/>
              <a:ea typeface="Times New Roman" panose="02020603050405020304" pitchFamily="18" charset="0"/>
            </a:endParaRPr>
          </a:p>
          <a:p>
            <a:endParaRPr lang="ru-RU" sz="2400" b="1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A5519C97-A302-4CEE-A564-CA1A63C6B1B8}"/>
              </a:ext>
            </a:extLst>
          </p:cNvPr>
          <p:cNvGrpSpPr/>
          <p:nvPr/>
        </p:nvGrpSpPr>
        <p:grpSpPr>
          <a:xfrm>
            <a:off x="-52807" y="111067"/>
            <a:ext cx="12244807" cy="966961"/>
            <a:chOff x="-52807" y="111067"/>
            <a:chExt cx="12244807" cy="966961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6FA6C9B8-D2B2-457F-84D1-A7E86AE56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16200000">
              <a:off x="912314" y="-854054"/>
              <a:ext cx="966961" cy="2897204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0E5213C7-DD10-4C40-A35E-542053EC0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5400000">
              <a:off x="3328009" y="-854054"/>
              <a:ext cx="966961" cy="2897204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08D9A45B-8EE8-4319-A5E9-992467A58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16200000">
              <a:off x="5743703" y="-854054"/>
              <a:ext cx="966961" cy="2897204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9C840E20-36F1-46B9-B935-407D5D0E1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16200000">
              <a:off x="8104804" y="-854054"/>
              <a:ext cx="966961" cy="2897204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CF63909E-284D-4FBD-81E8-83DFE3DF6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16200000">
              <a:off x="10259917" y="-854054"/>
              <a:ext cx="966961" cy="2897204"/>
            </a:xfrm>
            <a:prstGeom prst="rect">
              <a:avLst/>
            </a:prstGeom>
            <a:effectLst>
              <a:softEdge rad="31750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2888771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13B365-3716-4743-90CE-5B67D9649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956" y="543829"/>
            <a:ext cx="10490815" cy="96844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Этапы </a:t>
            </a:r>
            <a:r>
              <a:rPr lang="ru-RU" sz="3200" b="1" dirty="0"/>
              <a:t>реализации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B3BD896-8BD2-4BBB-8683-4A5433F3D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227" y="1501541"/>
            <a:ext cx="10799545" cy="5082139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    </a:t>
            </a:r>
            <a:r>
              <a:rPr lang="ru-RU" sz="2800" b="1" u="sng" dirty="0">
                <a:solidFill>
                  <a:srgbClr val="C00000"/>
                </a:solidFill>
                <a:ea typeface="Times New Roman" panose="02020603050405020304" pitchFamily="18" charset="0"/>
              </a:rPr>
              <a:t>ЗАКЛЮЧИТЕЛЬНЫЙ</a:t>
            </a:r>
            <a:r>
              <a:rPr lang="ru-RU" sz="2800" b="1" u="sng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 ЭТАП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33375" algn="l"/>
              </a:tabLst>
            </a:pPr>
            <a:r>
              <a:rPr lang="ru-RU" sz="2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 </a:t>
            </a:r>
            <a:r>
              <a:rPr lang="ru-RU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«Эти крышки - волшебницы»</a:t>
            </a:r>
            <a:endParaRPr lang="ru-RU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33375" algn="l"/>
              </a:tabLst>
            </a:pPr>
            <a:r>
              <a:rPr lang="ru-RU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Выставка «Крышки-волшебницы»</a:t>
            </a:r>
            <a:endParaRPr lang="ru-RU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33375" algn="l"/>
              </a:tabLst>
            </a:pPr>
            <a:r>
              <a:rPr lang="ru-RU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Обобщение опыта работы. </a:t>
            </a:r>
            <a:endParaRPr lang="ru-RU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FE4224E-46E5-4287-8163-7BD2EE030C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105623" y="0"/>
            <a:ext cx="2086377" cy="6858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170" name="Picture 2" descr="C:\Users\Future\Desktop\Волшебные крышки\5af6f9a993800012bc655713.jpg"/>
          <p:cNvPicPr>
            <a:picLocks noChangeAspect="1" noChangeArrowheads="1"/>
          </p:cNvPicPr>
          <p:nvPr/>
        </p:nvPicPr>
        <p:blipFill>
          <a:blip r:embed="rId4" cstate="print"/>
          <a:srcRect b="6568"/>
          <a:stretch>
            <a:fillRect/>
          </a:stretch>
        </p:blipFill>
        <p:spPr bwMode="auto">
          <a:xfrm>
            <a:off x="6339254" y="2778496"/>
            <a:ext cx="3437793" cy="3211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49177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7F1FFC-9C96-4DFB-B2BC-0910546F8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599" y="221423"/>
            <a:ext cx="10292801" cy="149961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Отчетный </a:t>
            </a:r>
            <a:r>
              <a:rPr lang="ru-RU" sz="3600" b="1" dirty="0" smtClean="0"/>
              <a:t>конкурс - выставка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>«крышечки доброты» </a:t>
            </a:r>
            <a:r>
              <a:rPr lang="ru-RU" sz="3600" b="1" dirty="0" smtClean="0"/>
              <a:t>2022</a:t>
            </a:r>
            <a:endParaRPr lang="ru-RU" sz="36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BFE58F2-65F3-4B37-A676-C06D9A88E2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21319"/>
          <a:stretch>
            <a:fillRect/>
          </a:stretch>
        </p:blipFill>
        <p:spPr>
          <a:xfrm>
            <a:off x="304801" y="2450123"/>
            <a:ext cx="4000500" cy="419686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098" name="Picture 2" descr="C:\Users\Future\Desktop\Волшебные крышки\76e963e1849c73adfd7a890141b937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0523" y="1842478"/>
            <a:ext cx="3878384" cy="3878384"/>
          </a:xfrm>
          <a:prstGeom prst="rect">
            <a:avLst/>
          </a:prstGeom>
          <a:noFill/>
        </p:spPr>
      </p:pic>
      <p:pic>
        <p:nvPicPr>
          <p:cNvPr id="4099" name="Picture 3" descr="C:\Users\Future\Desktop\Волшебные крышки\podelki-iz-probok-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8215" y="1395046"/>
            <a:ext cx="3516924" cy="2297724"/>
          </a:xfrm>
          <a:prstGeom prst="rect">
            <a:avLst/>
          </a:prstGeom>
          <a:noFill/>
        </p:spPr>
      </p:pic>
      <p:pic>
        <p:nvPicPr>
          <p:cNvPr id="4100" name="Picture 4" descr="C:\Users\Future\Desktop\Волшебные крышки\qs1o2DNaY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4009292"/>
            <a:ext cx="3636686" cy="2426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65936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uture\Desktop\Волшебные крышки\kak-sdelat-shmelja-iz-kryshek-videourok.jpg"/>
          <p:cNvPicPr>
            <a:picLocks noChangeAspect="1" noChangeArrowheads="1"/>
          </p:cNvPicPr>
          <p:nvPr/>
        </p:nvPicPr>
        <p:blipFill>
          <a:blip r:embed="rId2" cstate="print"/>
          <a:srcRect l="13333" r="14476"/>
          <a:stretch>
            <a:fillRect/>
          </a:stretch>
        </p:blipFill>
        <p:spPr bwMode="auto">
          <a:xfrm>
            <a:off x="6260125" y="175846"/>
            <a:ext cx="4571998" cy="3549893"/>
          </a:xfrm>
          <a:prstGeom prst="rect">
            <a:avLst/>
          </a:prstGeom>
          <a:noFill/>
        </p:spPr>
      </p:pic>
      <p:pic>
        <p:nvPicPr>
          <p:cNvPr id="5124" name="Picture 4" descr="C:\Users\Future\Desktop\Волшебные крышки\mozaika-iz-kryshek-frutonyan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030" y="468924"/>
            <a:ext cx="5580184" cy="5580184"/>
          </a:xfrm>
          <a:prstGeom prst="rect">
            <a:avLst/>
          </a:prstGeom>
          <a:noFill/>
        </p:spPr>
      </p:pic>
      <p:pic>
        <p:nvPicPr>
          <p:cNvPr id="5125" name="Picture 5" descr="C:\Users\Future\Desktop\Волшебные крышки\59ca3c7f2075fab5bfc826b9745edc43.jpg"/>
          <p:cNvPicPr>
            <a:picLocks noChangeAspect="1" noChangeArrowheads="1"/>
          </p:cNvPicPr>
          <p:nvPr/>
        </p:nvPicPr>
        <p:blipFill>
          <a:blip r:embed="rId4" cstate="print"/>
          <a:srcRect l="5897" t="20684" r="6752" b="16410"/>
          <a:stretch>
            <a:fillRect/>
          </a:stretch>
        </p:blipFill>
        <p:spPr bwMode="auto">
          <a:xfrm>
            <a:off x="6166337" y="3912159"/>
            <a:ext cx="4466494" cy="24651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522628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ымчатое стекло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505</TotalTime>
  <Words>777</Words>
  <Application>Microsoft Office PowerPoint</Application>
  <PresentationFormat>Произвольный</PresentationFormat>
  <Paragraphs>93</Paragraphs>
  <Slides>34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Интеграл</vt:lpstr>
      <vt:lpstr>  Проект на тему  «волшебные крышечки»          Подготовила Старший воспитатель  ВКК Маркова Ю.Г.  </vt:lpstr>
      <vt:lpstr>Проект на тему «волшебные крышечки»</vt:lpstr>
      <vt:lpstr>Слайд 3</vt:lpstr>
      <vt:lpstr>Слайд 4</vt:lpstr>
      <vt:lpstr>Этапы реализации проекта</vt:lpstr>
      <vt:lpstr>Этапы реализации проекта</vt:lpstr>
      <vt:lpstr>Этапы реализации проекта</vt:lpstr>
      <vt:lpstr>Отчетный конкурс - выставка «крышечки доброты» 2022</vt:lpstr>
      <vt:lpstr>Слайд 9</vt:lpstr>
      <vt:lpstr>Слайд 10</vt:lpstr>
      <vt:lpstr>Сортировка крышек  по цвету на столе</vt:lpstr>
      <vt:lpstr>Слайд 12</vt:lpstr>
      <vt:lpstr>«Сухой аквариум»</vt:lpstr>
      <vt:lpstr>«Купание» рук в «сухом аквариуме» - погружение в крышки кистей рук, рук по локоть, по плечи, шуршание крышками</vt:lpstr>
      <vt:lpstr>Игра «составь картинку»</vt:lpstr>
      <vt:lpstr>Слайд 16</vt:lpstr>
      <vt:lpstr> «строительство и конструирование»</vt:lpstr>
      <vt:lpstr>Слайд 18</vt:lpstr>
      <vt:lpstr>Слайд 19</vt:lpstr>
      <vt:lpstr>Слайд 20</vt:lpstr>
      <vt:lpstr>Слайд 21</vt:lpstr>
      <vt:lpstr>Слайд 22</vt:lpstr>
      <vt:lpstr> «юный рыболов»</vt:lpstr>
      <vt:lpstr>Слайд 24</vt:lpstr>
      <vt:lpstr> «Рисование крышечками»</vt:lpstr>
      <vt:lpstr>Слайд 26</vt:lpstr>
      <vt:lpstr>Слайд 27</vt:lpstr>
      <vt:lpstr>Слайд 28</vt:lpstr>
      <vt:lpstr> Массаж ног, закаливание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 «волшебные крышечки»</dc:title>
  <dc:creator>Skorohod</dc:creator>
  <cp:lastModifiedBy>Future</cp:lastModifiedBy>
  <cp:revision>82</cp:revision>
  <dcterms:created xsi:type="dcterms:W3CDTF">2021-12-17T08:09:55Z</dcterms:created>
  <dcterms:modified xsi:type="dcterms:W3CDTF">2023-02-18T15:52:39Z</dcterms:modified>
</cp:coreProperties>
</file>