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43"/>
  </p:notesMasterIdLst>
  <p:sldIdLst>
    <p:sldId id="258" r:id="rId9"/>
    <p:sldId id="259" r:id="rId10"/>
    <p:sldId id="268" r:id="rId11"/>
    <p:sldId id="266" r:id="rId12"/>
    <p:sldId id="267" r:id="rId13"/>
    <p:sldId id="291" r:id="rId14"/>
    <p:sldId id="269" r:id="rId15"/>
    <p:sldId id="301" r:id="rId16"/>
    <p:sldId id="274" r:id="rId17"/>
    <p:sldId id="280" r:id="rId18"/>
    <p:sldId id="299" r:id="rId19"/>
    <p:sldId id="297" r:id="rId20"/>
    <p:sldId id="300" r:id="rId21"/>
    <p:sldId id="272" r:id="rId22"/>
    <p:sldId id="273" r:id="rId23"/>
    <p:sldId id="271" r:id="rId24"/>
    <p:sldId id="281" r:id="rId25"/>
    <p:sldId id="282" r:id="rId26"/>
    <p:sldId id="283" r:id="rId27"/>
    <p:sldId id="284" r:id="rId28"/>
    <p:sldId id="288" r:id="rId29"/>
    <p:sldId id="287" r:id="rId30"/>
    <p:sldId id="286" r:id="rId31"/>
    <p:sldId id="279" r:id="rId32"/>
    <p:sldId id="277" r:id="rId33"/>
    <p:sldId id="264" r:id="rId34"/>
    <p:sldId id="289" r:id="rId35"/>
    <p:sldId id="261" r:id="rId36"/>
    <p:sldId id="276" r:id="rId37"/>
    <p:sldId id="278" r:id="rId38"/>
    <p:sldId id="262" r:id="rId39"/>
    <p:sldId id="275" r:id="rId40"/>
    <p:sldId id="296" r:id="rId41"/>
    <p:sldId id="290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9480807086614197E-2"/>
          <c:y val="6.558587598425196E-2"/>
          <c:w val="0.91051919291338579"/>
          <c:h val="0.66363041338582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cat>
            <c:strRef>
              <c:f>Лист1!$B$2:$B$5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18</c:v>
                </c:pt>
                <c:pt idx="1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Лист1!$B$2:$B$5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3"/>
                <c:pt idx="0">
                  <c:v>70</c:v>
                </c:pt>
                <c:pt idx="1">
                  <c:v>60</c:v>
                </c:pt>
              </c:numCache>
            </c:numRef>
          </c:val>
        </c:ser>
        <c:ser>
          <c:idx val="2"/>
          <c:order val="2"/>
          <c:tx>
            <c:strRef>
              <c:f>Лист1!$A$1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Лист1!$B$2:$B$5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Лист1!$A$2:$A$5</c:f>
              <c:numCache>
                <c:formatCode>General</c:formatCode>
                <c:ptCount val="3"/>
                <c:pt idx="0">
                  <c:v>12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623808"/>
        <c:axId val="49625344"/>
      </c:barChart>
      <c:catAx>
        <c:axId val="49623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625344"/>
        <c:crosses val="autoZero"/>
        <c:auto val="1"/>
        <c:lblAlgn val="ctr"/>
        <c:lblOffset val="100"/>
        <c:noMultiLvlLbl val="0"/>
      </c:catAx>
      <c:valAx>
        <c:axId val="49625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623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0.09062</cdr:x>
      <cdr:y>0.72603</cdr:y>
    </cdr:from>
    <cdr:to>
      <cdr:x>0.3931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38718" y="3786215"/>
          <a:ext cx="3133248" cy="142875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2F1444"/>
              </a:solidFill>
              <a:latin typeface="Times New Roman" pitchFamily="18" charset="0"/>
              <a:cs typeface="Times New Roman" pitchFamily="18" charset="0"/>
            </a:rPr>
            <a:t>Октябрь2018года</a:t>
          </a:r>
        </a:p>
        <a:p xmlns:a="http://schemas.openxmlformats.org/drawingml/2006/main">
          <a:r>
            <a:rPr lang="ru-RU" sz="2400" b="1" dirty="0" smtClean="0">
              <a:solidFill>
                <a:srgbClr val="FF3399"/>
              </a:solidFill>
            </a:rPr>
            <a:t>В</a:t>
          </a:r>
          <a:r>
            <a:rPr lang="ru-RU" sz="2400" dirty="0" smtClean="0"/>
            <a:t>- </a:t>
          </a:r>
          <a:r>
            <a:rPr lang="ru-RU" sz="1800" b="1" dirty="0" smtClean="0">
              <a:solidFill>
                <a:srgbClr val="2F1444"/>
              </a:solidFill>
            </a:rPr>
            <a:t>18%</a:t>
          </a:r>
        </a:p>
        <a:p xmlns:a="http://schemas.openxmlformats.org/drawingml/2006/main">
          <a:r>
            <a:rPr lang="ru-RU" sz="2400" b="1" dirty="0" smtClean="0">
              <a:solidFill>
                <a:srgbClr val="FFFF00"/>
              </a:solidFill>
            </a:rPr>
            <a:t>С- </a:t>
          </a:r>
          <a:r>
            <a:rPr lang="ru-RU" sz="1800" b="1" dirty="0" smtClean="0">
              <a:solidFill>
                <a:srgbClr val="2F1444"/>
              </a:solidFill>
            </a:rPr>
            <a:t>70%</a:t>
          </a:r>
        </a:p>
        <a:p xmlns:a="http://schemas.openxmlformats.org/drawingml/2006/main">
          <a:r>
            <a:rPr lang="ru-RU" sz="2400" b="1" dirty="0" smtClean="0">
              <a:solidFill>
                <a:schemeClr val="accent3">
                  <a:lumMod val="75000"/>
                </a:schemeClr>
              </a:solidFill>
            </a:rPr>
            <a:t>Н-</a:t>
          </a:r>
          <a:r>
            <a:rPr lang="ru-RU" sz="1800" b="1" dirty="0" smtClean="0">
              <a:solidFill>
                <a:srgbClr val="7030A0"/>
              </a:solidFill>
            </a:rPr>
            <a:t>12%</a:t>
          </a:r>
        </a:p>
      </cdr:txBody>
    </cdr:sp>
  </cdr:relSizeAnchor>
  <cdr:relSizeAnchor xmlns:cdr="http://schemas.openxmlformats.org/drawingml/2006/chartDrawing">
    <cdr:from>
      <cdr:x>0.40373</cdr:x>
      <cdr:y>0.72603</cdr:y>
    </cdr:from>
    <cdr:to>
      <cdr:x>0.69565</cdr:x>
      <cdr:y>1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184097" y="3159201"/>
          <a:ext cx="2302286" cy="119213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2F1444"/>
              </a:solidFill>
              <a:latin typeface="Times New Roman" pitchFamily="18" charset="0"/>
              <a:cs typeface="Times New Roman" pitchFamily="18" charset="0"/>
            </a:rPr>
            <a:t>Март 2019  года</a:t>
          </a:r>
        </a:p>
        <a:p xmlns:a="http://schemas.openxmlformats.org/drawingml/2006/main">
          <a:r>
            <a:rPr lang="ru-RU" sz="20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rPr>
            <a:t>В- </a:t>
          </a:r>
          <a:r>
            <a: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30%</a:t>
          </a:r>
        </a:p>
        <a:p xmlns:a="http://schemas.openxmlformats.org/drawingml/2006/main">
          <a:r>
            <a:rPr lang="ru-RU" sz="2400" b="1" dirty="0" smtClean="0">
              <a:solidFill>
                <a:srgbClr val="FFFF00"/>
              </a:solidFill>
            </a:rPr>
            <a:t>С-</a:t>
          </a:r>
          <a:r>
            <a:rPr lang="ru-RU" sz="1800" b="1" dirty="0" smtClean="0">
              <a:solidFill>
                <a:srgbClr val="7030A0"/>
              </a:solidFill>
            </a:rPr>
            <a:t>60%</a:t>
          </a:r>
        </a:p>
        <a:p xmlns:a="http://schemas.openxmlformats.org/drawingml/2006/main">
          <a:r>
            <a:rPr lang="ru-RU" sz="2400" b="1" dirty="0" smtClean="0">
              <a:solidFill>
                <a:schemeClr val="accent3">
                  <a:lumMod val="75000"/>
                </a:schemeClr>
              </a:solidFill>
            </a:rPr>
            <a:t>Н-</a:t>
          </a:r>
          <a:r>
            <a:rPr lang="ru-RU" dirty="0" smtClean="0"/>
            <a:t> </a:t>
          </a:r>
          <a:r>
            <a:rPr lang="ru-RU" sz="1800" b="1" dirty="0" smtClean="0">
              <a:solidFill>
                <a:srgbClr val="7030A0"/>
              </a:solidFill>
            </a:rPr>
            <a:t>10%</a:t>
          </a:r>
          <a:endParaRPr lang="ru-RU" sz="1800" b="1" dirty="0">
            <a:solidFill>
              <a:srgbClr val="7030A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39952-7FBA-431D-9F88-48C12447838C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9BB0F-CDFA-49AD-A654-7EFF33A8C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99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BB0F-CDFA-49AD-A654-7EFF33A8C7B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4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F54F-CA37-4C61-AFE3-038902B440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47A2-9F67-4E37-8766-34041D72A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8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0E1A-24F4-4C4D-AB23-99DEDB634A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66C6-18A2-4A32-8437-0B64F4B5A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52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937D-3632-448B-AC06-D4947A01E5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B909-2393-40B1-AC11-B3D8D6A5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3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F54F-CA37-4C61-AFE3-038902B440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47A2-9F67-4E37-8766-34041D72A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16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E30F-D073-4ED7-87DF-118C861A60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8B74-66AE-409A-B4F3-87F8573D1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107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B705-AC4E-4B53-84C3-DD71DA588B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F234-E996-4F64-BDBC-9AAFDD5FA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42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99F0-B333-4365-8803-62878A336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77F7-B3EC-4831-8EFC-3D2A083D8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224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482A-4F46-40DA-8E00-F47C1FD0AC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0B9-1275-421F-A443-B6814EAC4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973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F7E4-F78B-4E97-BE39-27FBA3E7CA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BBF2-9C23-4225-81DA-330B2C723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047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D66D-5C3A-4B3B-910D-F7AB67F6A8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5F8B-2BCC-49E1-99F8-BF5ACD82D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12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256B-18E1-4DE8-B568-BE700CE7F4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7235-DEB4-46F6-9789-75937FFC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9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E30F-D073-4ED7-87DF-118C861A60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8B74-66AE-409A-B4F3-87F8573D1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626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6727-8509-455B-9B26-8B06B7F30F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C715-BA0E-4974-AAD2-821977178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61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0E1A-24F4-4C4D-AB23-99DEDB634A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66C6-18A2-4A32-8437-0B64F4B5A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07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937D-3632-448B-AC06-D4947A01E5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B909-2393-40B1-AC11-B3D8D6A5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712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31.10.2019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2852936"/>
            <a:ext cx="2887050" cy="3935157"/>
            <a:chOff x="0" y="2852936"/>
            <a:chExt cx="2887050" cy="3935157"/>
          </a:xfrm>
        </p:grpSpPr>
        <p:sp>
          <p:nvSpPr>
            <p:cNvPr id="8" name="Rectangle 1"/>
            <p:cNvSpPr>
              <a:spLocks noChangeArrowheads="1"/>
            </p:cNvSpPr>
            <p:nvPr userDrawn="1"/>
          </p:nvSpPr>
          <p:spPr bwMode="auto">
            <a:xfrm>
              <a:off x="0" y="6572649"/>
              <a:ext cx="124585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white">
                      <a:lumMod val="65000"/>
                    </a:prstClr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FokinaLida.75@mail.ru</a:t>
              </a: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Рисунок 8" descr="95181583_large_10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323528" y="3933056"/>
              <a:ext cx="1728192" cy="2579392"/>
            </a:xfrm>
            <a:prstGeom prst="rect">
              <a:avLst/>
            </a:prstGeom>
          </p:spPr>
        </p:pic>
        <p:pic>
          <p:nvPicPr>
            <p:cNvPr id="10" name="Рисунок 9" descr="1363686187_ca3b6b57.jpg"/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331640" y="2852936"/>
              <a:ext cx="1555410" cy="1728192"/>
            </a:xfrm>
            <a:prstGeom prst="rect">
              <a:avLst/>
            </a:prstGeom>
          </p:spPr>
        </p:pic>
      </p:grpSp>
      <p:pic>
        <p:nvPicPr>
          <p:cNvPr id="12290" name="Picture 2" descr="D:\Лидия\шаблоны\Авторские шаблоны\мои блёстки\Безимени-3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036496" cy="6669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3856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31.10.2019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Рисунок 6" descr="1363686266_vozd55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76256" y="332656"/>
            <a:ext cx="192432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65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31.10.2019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Рисунок 6" descr="95181570_large_12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020272" y="4941168"/>
            <a:ext cx="1855688" cy="159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40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31.10.2019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55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31.10.2019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39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31.10.2019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07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31.10.2019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5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B705-AC4E-4B53-84C3-DD71DA588B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F234-E996-4F64-BDBC-9AAFDD5FA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09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31.10.2019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0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31.10.2019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90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31.10.2019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52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31.10.2019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28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F54F-CA37-4C61-AFE3-038902B440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47A2-9F67-4E37-8766-34041D72A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55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E30F-D073-4ED7-87DF-118C861A60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8B74-66AE-409A-B4F3-87F8573D1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58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B705-AC4E-4B53-84C3-DD71DA588B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F234-E996-4F64-BDBC-9AAFDD5FA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649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99F0-B333-4365-8803-62878A336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77F7-B3EC-4831-8EFC-3D2A083D8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14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482A-4F46-40DA-8E00-F47C1FD0AC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0B9-1275-421F-A443-B6814EAC4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14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F7E4-F78B-4E97-BE39-27FBA3E7CA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BBF2-9C23-4225-81DA-330B2C723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6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99F0-B333-4365-8803-62878A336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77F7-B3EC-4831-8EFC-3D2A083D8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19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D66D-5C3A-4B3B-910D-F7AB67F6A8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5F8B-2BCC-49E1-99F8-BF5ACD82D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83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256B-18E1-4DE8-B568-BE700CE7F4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7235-DEB4-46F6-9789-75937FFC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182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6727-8509-455B-9B26-8B06B7F30F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C715-BA0E-4974-AAD2-821977178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7863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0E1A-24F4-4C4D-AB23-99DEDB634A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66C6-18A2-4A32-8437-0B64F4B5A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623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937D-3632-448B-AC06-D4947A01E5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B909-2393-40B1-AC11-B3D8D6A5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12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F54F-CA37-4C61-AFE3-038902B440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47A2-9F67-4E37-8766-34041D72A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2016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E30F-D073-4ED7-87DF-118C861A60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8B74-66AE-409A-B4F3-87F8573D1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6168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B705-AC4E-4B53-84C3-DD71DA588B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F234-E996-4F64-BDBC-9AAFDD5FA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0428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99F0-B333-4365-8803-62878A336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77F7-B3EC-4831-8EFC-3D2A083D8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6770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482A-4F46-40DA-8E00-F47C1FD0AC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0B9-1275-421F-A443-B6814EAC4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0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482A-4F46-40DA-8E00-F47C1FD0AC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0B9-1275-421F-A443-B6814EAC4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936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F7E4-F78B-4E97-BE39-27FBA3E7CA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BBF2-9C23-4225-81DA-330B2C723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727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D66D-5C3A-4B3B-910D-F7AB67F6A8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5F8B-2BCC-49E1-99F8-BF5ACD82D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01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256B-18E1-4DE8-B568-BE700CE7F4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7235-DEB4-46F6-9789-75937FFC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0338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6727-8509-455B-9B26-8B06B7F30F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C715-BA0E-4974-AAD2-821977178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319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0E1A-24F4-4C4D-AB23-99DEDB634A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66C6-18A2-4A32-8437-0B64F4B5A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986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937D-3632-448B-AC06-D4947A01E5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B909-2393-40B1-AC11-B3D8D6A5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7145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F54F-CA37-4C61-AFE3-038902B440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47A2-9F67-4E37-8766-34041D72A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809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E30F-D073-4ED7-87DF-118C861A60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8B74-66AE-409A-B4F3-87F8573D1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951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B705-AC4E-4B53-84C3-DD71DA588B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F234-E996-4F64-BDBC-9AAFDD5FA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5933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99F0-B333-4365-8803-62878A336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77F7-B3EC-4831-8EFC-3D2A083D8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8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F7E4-F78B-4E97-BE39-27FBA3E7CA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BBF2-9C23-4225-81DA-330B2C723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4130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482A-4F46-40DA-8E00-F47C1FD0AC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0B9-1275-421F-A443-B6814EAC4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142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F7E4-F78B-4E97-BE39-27FBA3E7CA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BBF2-9C23-4225-81DA-330B2C723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870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D66D-5C3A-4B3B-910D-F7AB67F6A8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5F8B-2BCC-49E1-99F8-BF5ACD82D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0504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256B-18E1-4DE8-B568-BE700CE7F4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7235-DEB4-46F6-9789-75937FFC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9006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6727-8509-455B-9B26-8B06B7F30F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C715-BA0E-4974-AAD2-821977178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825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0E1A-24F4-4C4D-AB23-99DEDB634A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66C6-18A2-4A32-8437-0B64F4B5A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6326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937D-3632-448B-AC06-D4947A01E5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B909-2393-40B1-AC11-B3D8D6A5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6456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F54F-CA37-4C61-AFE3-038902B440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47A2-9F67-4E37-8766-34041D72A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5698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E30F-D073-4ED7-87DF-118C861A60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8B74-66AE-409A-B4F3-87F8573D1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610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B705-AC4E-4B53-84C3-DD71DA588B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F234-E996-4F64-BDBC-9AAFDD5FA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9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D66D-5C3A-4B3B-910D-F7AB67F6A8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5F8B-2BCC-49E1-99F8-BF5ACD82D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419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99F0-B333-4365-8803-62878A336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77F7-B3EC-4831-8EFC-3D2A083D8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682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482A-4F46-40DA-8E00-F47C1FD0AC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0B9-1275-421F-A443-B6814EAC4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0682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F7E4-F78B-4E97-BE39-27FBA3E7CA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BBF2-9C23-4225-81DA-330B2C723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9117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D66D-5C3A-4B3B-910D-F7AB67F6A8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5F8B-2BCC-49E1-99F8-BF5ACD82D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0256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256B-18E1-4DE8-B568-BE700CE7F4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7235-DEB4-46F6-9789-75937FFC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8791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6727-8509-455B-9B26-8B06B7F30F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C715-BA0E-4974-AAD2-821977178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91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0E1A-24F4-4C4D-AB23-99DEDB634A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66C6-18A2-4A32-8437-0B64F4B5A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981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937D-3632-448B-AC06-D4947A01E5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B909-2393-40B1-AC11-B3D8D6A5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542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F54F-CA37-4C61-AFE3-038902B440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47A2-9F67-4E37-8766-34041D72A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485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E30F-D073-4ED7-87DF-118C861A60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8B74-66AE-409A-B4F3-87F8573D1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9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256B-18E1-4DE8-B568-BE700CE7F4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7235-DEB4-46F6-9789-75937FFC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1759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B705-AC4E-4B53-84C3-DD71DA588B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F234-E996-4F64-BDBC-9AAFDD5FA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3569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99F0-B333-4365-8803-62878A336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77F7-B3EC-4831-8EFC-3D2A083D8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036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482A-4F46-40DA-8E00-F47C1FD0AC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0B9-1275-421F-A443-B6814EAC4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906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F7E4-F78B-4E97-BE39-27FBA3E7CA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BBF2-9C23-4225-81DA-330B2C723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543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D66D-5C3A-4B3B-910D-F7AB67F6A8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5F8B-2BCC-49E1-99F8-BF5ACD82D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699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256B-18E1-4DE8-B568-BE700CE7F4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7235-DEB4-46F6-9789-75937FFC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5424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6727-8509-455B-9B26-8B06B7F30F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C715-BA0E-4974-AAD2-821977178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8384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0E1A-24F4-4C4D-AB23-99DEDB634A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66C6-18A2-4A32-8437-0B64F4B5A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779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937D-3632-448B-AC06-D4947A01E5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B909-2393-40B1-AC11-B3D8D6A5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2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6727-8509-455B-9B26-8B06B7F30F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C715-BA0E-4974-AAD2-821977178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25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A195C4-BBFC-4FD0-B9E6-6FA003443C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4A21AD-BB8B-4830-A20B-73E2FE61A6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42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A195C4-BBFC-4FD0-B9E6-6FA003443C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4A21AD-BB8B-4830-A20B-73E2FE61A6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58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95181570_large_12.pn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7020272" y="4941168"/>
            <a:ext cx="1855688" cy="1597763"/>
          </a:xfrm>
          <a:prstGeom prst="rect">
            <a:avLst/>
          </a:prstGeom>
        </p:spPr>
      </p:pic>
      <p:grpSp>
        <p:nvGrpSpPr>
          <p:cNvPr id="25" name="Группа 24"/>
          <p:cNvGrpSpPr/>
          <p:nvPr userDrawn="1"/>
        </p:nvGrpSpPr>
        <p:grpSpPr>
          <a:xfrm>
            <a:off x="0" y="2852936"/>
            <a:ext cx="2887050" cy="3935157"/>
            <a:chOff x="0" y="2852936"/>
            <a:chExt cx="2887050" cy="3935157"/>
          </a:xfrm>
        </p:grpSpPr>
        <p:sp>
          <p:nvSpPr>
            <p:cNvPr id="26" name="Rectangle 1"/>
            <p:cNvSpPr>
              <a:spLocks noChangeArrowheads="1"/>
            </p:cNvSpPr>
            <p:nvPr userDrawn="1"/>
          </p:nvSpPr>
          <p:spPr bwMode="auto">
            <a:xfrm>
              <a:off x="0" y="6572649"/>
              <a:ext cx="124585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white">
                      <a:lumMod val="65000"/>
                    </a:prstClr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FokinaLida.75@mail.ru</a:t>
              </a: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" name="Рисунок 26" descr="95181583_large_10.png"/>
            <p:cNvPicPr>
              <a:picLocks noChangeAspect="1"/>
            </p:cNvPicPr>
            <p:nvPr userDrawn="1"/>
          </p:nvPicPr>
          <p:blipFill>
            <a:blip r:embed="rId14" cstate="screen"/>
            <a:stretch>
              <a:fillRect/>
            </a:stretch>
          </p:blipFill>
          <p:spPr>
            <a:xfrm>
              <a:off x="323528" y="3933056"/>
              <a:ext cx="1728192" cy="2579392"/>
            </a:xfrm>
            <a:prstGeom prst="rect">
              <a:avLst/>
            </a:prstGeom>
          </p:spPr>
        </p:pic>
        <p:pic>
          <p:nvPicPr>
            <p:cNvPr id="28" name="Рисунок 27" descr="1363686187_ca3b6b57.jpg"/>
            <p:cNvPicPr>
              <a:picLocks noChangeAspect="1"/>
            </p:cNvPicPr>
            <p:nvPr userDrawn="1"/>
          </p:nvPicPr>
          <p:blipFill>
            <a:blip r:embed="rId1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331640" y="2852936"/>
              <a:ext cx="1555410" cy="172819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Половина рамки 9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Половина рамки 10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 flipH="1" flipV="1">
            <a:off x="0" y="0"/>
            <a:ext cx="9144000" cy="6858000"/>
            <a:chOff x="0" y="0"/>
            <a:chExt cx="9144000" cy="6858000"/>
          </a:xfrm>
        </p:grpSpPr>
        <p:sp>
          <p:nvSpPr>
            <p:cNvPr id="15" name="Половина рамки 14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Половина рамки 15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29" name="Рисунок 28" descr="1363686266_vozd55.jpg"/>
          <p:cNvPicPr>
            <a:picLocks noChangeAspect="1"/>
          </p:cNvPicPr>
          <p:nvPr userDrawn="1"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76256" y="332656"/>
            <a:ext cx="1924327" cy="2808312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3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A195C4-BBFC-4FD0-B9E6-6FA003443C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4A21AD-BB8B-4830-A20B-73E2FE61A6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15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A195C4-BBFC-4FD0-B9E6-6FA003443C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4A21AD-BB8B-4830-A20B-73E2FE61A6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4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A195C4-BBFC-4FD0-B9E6-6FA003443C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4A21AD-BB8B-4830-A20B-73E2FE61A6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34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A195C4-BBFC-4FD0-B9E6-6FA003443C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4A21AD-BB8B-4830-A20B-73E2FE61A6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79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A195C4-BBFC-4FD0-B9E6-6FA003443C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4A21AD-BB8B-4830-A20B-73E2FE61A6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69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128792" cy="597666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5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5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+mn-ea"/>
                <a:cs typeface="+mn-cs"/>
              </a:rPr>
            </a:br>
            <a:r>
              <a:rPr lang="ru-RU" sz="15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+mn-ea"/>
                <a:cs typeface="+mn-cs"/>
              </a:rPr>
              <a:t> МУНИЦИПАЛЬНОЕ </a:t>
            </a:r>
            <a:r>
              <a:rPr lang="ru-RU" sz="15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+mn-ea"/>
                <a:cs typeface="+mn-cs"/>
              </a:rPr>
              <a:t>ДОШКОЛЬНОЕ ОБРАЗОВАТЕЛЬНОЕ  АВТОНОМНОЕ </a:t>
            </a:r>
            <a:r>
              <a:rPr lang="ru-RU" sz="15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+mn-ea"/>
                <a:cs typeface="+mn-cs"/>
              </a:rPr>
              <a:t>                                                         УЧРЕЖДЕНИЕ </a:t>
            </a:r>
            <a:r>
              <a:rPr lang="ru-RU" sz="15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+mn-ea"/>
                <a:cs typeface="+mn-cs"/>
              </a:rPr>
              <a:t>« ДЕТСКИЙ САД № 106 « АНЮТИНЫ ГЛАЗКИ» </a:t>
            </a:r>
            <a:r>
              <a:rPr lang="ru-RU" sz="15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+mn-ea"/>
                <a:cs typeface="+mn-cs"/>
              </a:rPr>
              <a:t>  КОМБИНИРОВАННОГО </a:t>
            </a:r>
            <a:r>
              <a:rPr lang="ru-RU" sz="15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+mn-ea"/>
                <a:cs typeface="+mn-cs"/>
              </a:rPr>
              <a:t>ВИДА» г. Орска.</a:t>
            </a: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  <a:cs typeface="+mn-cs"/>
              </a:rPr>
            </a:br>
            <a:r>
              <a:rPr lang="ru-RU" sz="42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42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2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4000" b="1" kern="18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Театральная </a:t>
            </a:r>
            <a:r>
              <a:rPr lang="ru-RU" sz="4000" b="1" kern="1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деятельность – как метод всестороннего развития младших дошкольников.</a:t>
            </a:r>
            <a:r>
              <a:rPr lang="ru-RU" sz="36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42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42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2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</a:rPr>
              <a:t>Выполнила: </a:t>
            </a:r>
            <a:r>
              <a:rPr lang="ru-RU" sz="2000" b="1" kern="0" dirty="0" err="1" smtClean="0">
                <a:solidFill>
                  <a:srgbClr val="002060"/>
                </a:solidFill>
                <a:latin typeface="Times New Roman" pitchFamily="18" charset="0"/>
              </a:rPr>
              <a:t>Гура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</a:rPr>
              <a:t> А.А., воспитатель средней группы.</a:t>
            </a:r>
            <a:b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</a:rPr>
              <a:t>                                    2019год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43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7020272" cy="936104"/>
          </a:xfrm>
        </p:spPr>
        <p:txBody>
          <a:bodyPr/>
          <a:lstStyle/>
          <a:p>
            <a:r>
              <a:rPr lang="ru-RU" sz="2800" dirty="0" smtClean="0">
                <a:solidFill>
                  <a:prstClr val="white"/>
                </a:solidFill>
              </a:rPr>
              <a:t/>
            </a:r>
            <a:br>
              <a:rPr lang="ru-RU" sz="2800" dirty="0" smtClean="0">
                <a:solidFill>
                  <a:prstClr val="white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театрализованной деятельности:</a:t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332139"/>
          </a:xfrm>
        </p:spPr>
        <p:txBody>
          <a:bodyPr/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помогает: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сформировать правильную модель поведения в современном мире;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повысить общую культуру ребенка, приобщать к духовным ценностям;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совершенствовать речь ребенка, активизировать словарь, совершенствовать звуковую культуру речи, ее интонационный строй; улучшать диалогическую речь, ее грамматический строй;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знакомить ребенка с детской литературой, музыкой, изобразительным искусством, правилами этикета, обрядами, традициями;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дает элементарные представления о видах театра;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совершенствовать навык воплощать в игре определенные переживания, побуждать к созданию новых образов, побуждать к мышлению;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творчески относиться к любому делу, умение общаться со сверстниками и взрослыми, развитию сценического творчества, музыкальных и артистических способностей детей.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78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3"/>
            <a:ext cx="7344816" cy="792087"/>
          </a:xfrm>
        </p:spPr>
        <p:txBody>
          <a:bodyPr/>
          <a:lstStyle/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Технология использования инновационного опыта</a:t>
            </a:r>
            <a:endParaRPr lang="ru-RU" sz="24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196235"/>
          </a:xfrm>
        </p:spPr>
        <p:txBody>
          <a:bodyPr/>
          <a:lstStyle/>
          <a:p>
            <a:pPr indent="0"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Свою </a:t>
            </a:r>
            <a:r>
              <a:rPr lang="ru-RU" sz="1800" b="1" dirty="0">
                <a:solidFill>
                  <a:srgbClr val="111111"/>
                </a:solidFill>
                <a:latin typeface="Times New Roman"/>
                <a:ea typeface="Times New Roman"/>
              </a:rPr>
              <a:t>практическую работу я построила следующим </a:t>
            </a:r>
            <a:r>
              <a:rPr lang="ru-RU" sz="1800" b="1" u="sng" dirty="0">
                <a:solidFill>
                  <a:srgbClr val="111111"/>
                </a:solidFill>
                <a:latin typeface="Times New Roman"/>
                <a:ea typeface="Times New Roman"/>
              </a:rPr>
              <a:t>образом</a:t>
            </a:r>
            <a:r>
              <a:rPr lang="ru-RU" sz="1800" b="1" dirty="0">
                <a:solidFill>
                  <a:srgbClr val="111111"/>
                </a:solidFill>
                <a:latin typeface="Times New Roman"/>
                <a:ea typeface="Times New Roman"/>
              </a:rPr>
              <a:t>:</a:t>
            </a:r>
            <a:endParaRPr lang="ru-RU" sz="18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111111"/>
                </a:solidFill>
                <a:latin typeface="Times New Roman"/>
                <a:ea typeface="Times New Roman"/>
              </a:rPr>
              <a:t>1 .Работа с детьми (совместная деятельность педагога и детей).       </a:t>
            </a:r>
            <a:endParaRPr lang="ru-RU" sz="1600" b="1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2</a:t>
            </a:r>
            <a:r>
              <a:rPr lang="ru-RU" sz="1600" b="1" dirty="0">
                <a:solidFill>
                  <a:srgbClr val="111111"/>
                </a:solidFill>
                <a:latin typeface="Times New Roman"/>
                <a:ea typeface="Times New Roman"/>
              </a:rPr>
              <a:t>. Работа с родителями. </a:t>
            </a:r>
            <a:endParaRPr lang="ru-RU" sz="16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111111"/>
                </a:solidFill>
                <a:latin typeface="Times New Roman"/>
                <a:ea typeface="Times New Roman"/>
              </a:rPr>
              <a:t>3. Работа с воспитателями. </a:t>
            </a:r>
            <a:endParaRPr lang="ru-RU" sz="16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111111"/>
                </a:solidFill>
                <a:latin typeface="Times New Roman"/>
                <a:ea typeface="Times New Roman"/>
              </a:rPr>
              <a:t>4. Создание развивающей среды.</a:t>
            </a:r>
            <a:endParaRPr lang="ru-RU" sz="1600" b="1" dirty="0"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 В </a:t>
            </a:r>
            <a:r>
              <a:rPr lang="ru-RU" sz="1600" b="1" dirty="0">
                <a:solidFill>
                  <a:srgbClr val="111111"/>
                </a:solidFill>
                <a:latin typeface="Times New Roman"/>
                <a:ea typeface="Times New Roman"/>
              </a:rPr>
              <a:t>начале своей работы по данной теме я изучила и проанализировала методическую литературу, взяла на вооружение советы, рекомендации авторов. Составила перспективный план работы с детьми по </a:t>
            </a:r>
            <a:r>
              <a:rPr lang="ru-RU" sz="1600" b="1" u="sng" dirty="0">
                <a:solidFill>
                  <a:srgbClr val="111111"/>
                </a:solidFill>
                <a:latin typeface="Times New Roman"/>
                <a:ea typeface="Times New Roman"/>
              </a:rPr>
              <a:t>теме</a:t>
            </a:r>
            <a:r>
              <a:rPr lang="ru-RU" sz="1600" b="1" dirty="0">
                <a:solidFill>
                  <a:srgbClr val="111111"/>
                </a:solidFill>
                <a:latin typeface="Times New Roman"/>
                <a:ea typeface="Times New Roman"/>
              </a:rPr>
              <a:t>: «Роль театрализованной деятельности в развитии дошкольников». При составлении плана руководствовалась </a:t>
            </a:r>
            <a:r>
              <a:rPr lang="ru-RU" sz="16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образовательной </a:t>
            </a:r>
            <a:r>
              <a:rPr lang="ru-RU" sz="16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программой</a:t>
            </a:r>
            <a:r>
              <a:rPr lang="ru-RU" sz="1600" b="1" dirty="0">
                <a:solidFill>
                  <a:srgbClr val="111111"/>
                </a:solidFill>
                <a:latin typeface="Times New Roman"/>
                <a:ea typeface="Times New Roman"/>
              </a:rPr>
              <a:t> </a:t>
            </a:r>
            <a:r>
              <a:rPr lang="ru-RU" sz="16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ДО МДОАУ «Детский сад № 106» г. Орска</a:t>
            </a:r>
            <a:r>
              <a:rPr lang="ru-RU" sz="16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>
                <a:solidFill>
                  <a:srgbClr val="111111"/>
                </a:solidFill>
                <a:latin typeface="Times New Roman"/>
                <a:ea typeface="Times New Roman"/>
              </a:rPr>
              <a:t>и дополнительными программами (частично) </a:t>
            </a:r>
            <a:r>
              <a:rPr lang="ru-RU" sz="16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»</a:t>
            </a:r>
            <a:r>
              <a:rPr lang="ru-RU" sz="16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Маленький актер» Т.С. Григорьева, «Театрализованные</a:t>
            </a:r>
            <a:r>
              <a:rPr lang="ru-RU" sz="1600" b="1" dirty="0">
                <a:solidFill>
                  <a:srgbClr val="111111"/>
                </a:solidFill>
                <a:latin typeface="Times New Roman"/>
                <a:ea typeface="Times New Roman"/>
              </a:rPr>
              <a:t> занятия в детском саду» М. Д. </a:t>
            </a:r>
            <a:r>
              <a:rPr lang="ru-RU" sz="1600" b="1" dirty="0" err="1">
                <a:solidFill>
                  <a:srgbClr val="111111"/>
                </a:solidFill>
                <a:latin typeface="Times New Roman"/>
                <a:ea typeface="Times New Roman"/>
              </a:rPr>
              <a:t>Маханёва</a:t>
            </a:r>
            <a:r>
              <a:rPr lang="ru-RU" sz="1600" b="1" dirty="0">
                <a:solidFill>
                  <a:srgbClr val="111111"/>
                </a:solidFill>
                <a:latin typeface="Times New Roman"/>
                <a:ea typeface="Times New Roman"/>
              </a:rPr>
              <a:t>, «Театр - творчество - дети» Н. Ф. Сорокиной. Учитывая принцип интеграции образовательной области «Социализация» (развитие игровой деятельности детей и приобщение к элементарным общепринятым нормам и правилам взаимоотношения со сверстниками и взрослыми), я включала театрализацию во все виды детской деятельности:</a:t>
            </a:r>
            <a:endParaRPr lang="ru-RU" sz="1600" b="1" dirty="0"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1600" b="1" dirty="0">
                <a:solidFill>
                  <a:srgbClr val="111111"/>
                </a:solidFill>
                <a:latin typeface="Times New Roman"/>
                <a:ea typeface="Times New Roman"/>
              </a:rPr>
              <a:t>«Чтение художественной литературы», «Коммуникация», «Познание», «Труд», «Безопасность», «Художественное </a:t>
            </a:r>
            <a:r>
              <a:rPr lang="ru-RU" sz="1600" b="1" dirty="0" err="1">
                <a:solidFill>
                  <a:srgbClr val="111111"/>
                </a:solidFill>
                <a:latin typeface="Times New Roman"/>
                <a:ea typeface="Times New Roman"/>
              </a:rPr>
              <a:t>творчество»,«Музыка</a:t>
            </a:r>
            <a:r>
              <a:rPr lang="ru-RU" sz="1600" b="1" dirty="0">
                <a:solidFill>
                  <a:srgbClr val="111111"/>
                </a:solidFill>
                <a:latin typeface="Times New Roman"/>
                <a:ea typeface="Times New Roman"/>
              </a:rPr>
              <a:t>», «Физическая культура», «Здоровье».</a:t>
            </a:r>
            <a:endParaRPr lang="ru-RU" sz="16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322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65125"/>
            <a:ext cx="7056784" cy="54359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3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етоды </a:t>
            </a:r>
            <a:r>
              <a:rPr lang="ru-RU" sz="3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 приемы работы: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4980211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Упражнения для социально – эмоционального развития детей.</a:t>
            </a:r>
            <a:endParaRPr lang="ru-RU" sz="2000" b="1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Традиционные методы (игровой, словесный, наглядно-слуховой, практический), которые используются на занятиях;</a:t>
            </a:r>
            <a:endParaRPr lang="ru-RU" sz="2000" b="1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Просмотр кукольных спектаклей и беседы по ним.</a:t>
            </a:r>
            <a:endParaRPr lang="ru-RU" sz="2000" b="1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Пальчиковый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игротренинг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для развития моторики рук, необходимый для свободного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кукловождения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b="1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Метод драматизации, позволяющий решать поставленные задачи через перевоплощение в художественный образ;</a:t>
            </a:r>
            <a:endParaRPr lang="ru-RU" sz="2000" b="1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Метод активного восприятия, дающий детям возможность накапливать впечатления от произведений искусства и окружающего мира.</a:t>
            </a:r>
            <a:endParaRPr lang="ru-RU" sz="2000" b="1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Игры драматизации.</a:t>
            </a:r>
            <a:endParaRPr lang="ru-RU" sz="2000" b="1" dirty="0">
              <a:solidFill>
                <a:srgbClr val="333333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408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-1054278"/>
            <a:ext cx="8820472" cy="7612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000" b="1" dirty="0" smtClean="0">
              <a:solidFill>
                <a:srgbClr val="333333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eaLnBrk="0" fontAlgn="base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000" b="1" dirty="0">
              <a:solidFill>
                <a:srgbClr val="333333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eaLnBrk="0" fontAlgn="base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000" b="1" dirty="0" smtClean="0">
              <a:solidFill>
                <a:srgbClr val="333333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eaLnBrk="0" fontAlgn="base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Упражнения </a:t>
            </a: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дикции (артикуляционная гимнастика).</a:t>
            </a:r>
            <a:endParaRPr lang="ru-RU" sz="2000" b="1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eaLnBrk="0" fontAlgn="base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Задания для развития речевой интонационной выразительности.</a:t>
            </a:r>
            <a:endParaRPr lang="ru-RU" sz="2000" b="1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eaLnBrk="0" fontAlgn="base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Игры – превращения ("учись владеть своим телом"), образные упражнения.</a:t>
            </a:r>
            <a:endParaRPr lang="ru-RU" sz="2000" b="1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eaLnBrk="0" fontAlgn="base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Упражнения на развитие детской пластики.</a:t>
            </a:r>
            <a:endParaRPr lang="ru-RU" sz="2000" b="1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eaLnBrk="0" fontAlgn="base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Упражнения на развитие выразительной мимики.</a:t>
            </a:r>
            <a:endParaRPr lang="ru-RU" sz="2000" b="1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eaLnBrk="0" fontAlgn="base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Упражнения по этике во время драматизаций.</a:t>
            </a:r>
            <a:endParaRPr lang="ru-RU" sz="2000" b="1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eaLnBrk="0" fontAlgn="base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Разыгрывание разнообразных сказок и инсценировок.</a:t>
            </a:r>
            <a:endParaRPr lang="ru-RU" sz="2000" b="1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eaLnBrk="0" fontAlgn="base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Знакомство не только с текстом сказки, но и средствами её драматизации – жестом, мимикой, движением, костюмом, декорациями.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016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65125"/>
            <a:ext cx="6175598" cy="903635"/>
          </a:xfrm>
        </p:spPr>
        <p:txBody>
          <a:bodyPr/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организации театральной деятельности: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496944" cy="45481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взрослых и детей, театральное занятие, театрализованная игра на праздниках и развлечениях.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Мини-игры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других занятиях, театрализованные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игры-    спектакли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посещение детьми театров совместно с родителями, мини-сценки с куклами , привлечение главной куклы - Петрушки в решение познавательных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театрализованная деятельность взрослых и детей, театральное занятие, театрализованная игра на праздниках и развлечениях.</a:t>
            </a:r>
            <a:r>
              <a:rPr lang="ru-RU" sz="2400" dirty="0" smtClean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41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825" y="1038225"/>
            <a:ext cx="7886700" cy="51355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 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71863" y="3027363"/>
            <a:ext cx="2176462" cy="1185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20" dirty="0">
                <a:solidFill>
                  <a:prstClr val="white"/>
                </a:solidFill>
                <a:latin typeface="Times New Roman" pitchFamily="18" charset="0"/>
              </a:rPr>
              <a:t>Формы работы</a:t>
            </a:r>
          </a:p>
        </p:txBody>
      </p:sp>
      <p:cxnSp>
        <p:nvCxnSpPr>
          <p:cNvPr id="7" name="Прямая со стрелкой 6"/>
          <p:cNvCxnSpPr>
            <a:stCxn id="4" idx="1"/>
          </p:cNvCxnSpPr>
          <p:nvPr/>
        </p:nvCxnSpPr>
        <p:spPr>
          <a:xfrm flipH="1" flipV="1">
            <a:off x="2349500" y="2198690"/>
            <a:ext cx="1441098" cy="1002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579438" y="1006475"/>
            <a:ext cx="2227262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ED7D31">
                    <a:lumMod val="50000"/>
                  </a:srgbClr>
                </a:solidFill>
              </a:rPr>
              <a:t>Театральные игры</a:t>
            </a:r>
            <a:br>
              <a:rPr lang="ru-RU" dirty="0">
                <a:solidFill>
                  <a:srgbClr val="ED7D31">
                    <a:lumMod val="50000"/>
                  </a:srgbClr>
                </a:solidFill>
              </a:rPr>
            </a:b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0" name="Прямая со стрелкой 9"/>
          <p:cNvCxnSpPr>
            <a:stCxn id="4" idx="0"/>
          </p:cNvCxnSpPr>
          <p:nvPr/>
        </p:nvCxnSpPr>
        <p:spPr>
          <a:xfrm flipV="1">
            <a:off x="4560094" y="1828801"/>
            <a:ext cx="794" cy="1198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3471863" y="977900"/>
            <a:ext cx="2176462" cy="1400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ED7D31">
                    <a:lumMod val="50000"/>
                  </a:srgbClr>
                </a:solidFill>
              </a:rPr>
              <a:t>Речевые игры</a:t>
            </a:r>
            <a:br>
              <a:rPr lang="ru-RU" dirty="0">
                <a:solidFill>
                  <a:srgbClr val="ED7D31">
                    <a:lumMod val="50000"/>
                  </a:srgbClr>
                </a:solidFill>
              </a:rPr>
            </a:b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3" name="Прямая со стрелкой 12"/>
          <p:cNvCxnSpPr>
            <a:stCxn id="4" idx="7"/>
          </p:cNvCxnSpPr>
          <p:nvPr/>
        </p:nvCxnSpPr>
        <p:spPr>
          <a:xfrm flipV="1">
            <a:off x="5329590" y="2198690"/>
            <a:ext cx="1222023" cy="1002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232525" y="1006475"/>
            <a:ext cx="2344738" cy="150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ED7D31">
                    <a:lumMod val="50000"/>
                  </a:srgbClr>
                </a:solidFill>
              </a:rPr>
              <a:t>Ритмопластика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6" name="Прямая со стрелкой 15"/>
          <p:cNvCxnSpPr>
            <a:endCxn id="14" idx="3"/>
          </p:cNvCxnSpPr>
          <p:nvPr/>
        </p:nvCxnSpPr>
        <p:spPr>
          <a:xfrm>
            <a:off x="6429375" y="2198688"/>
            <a:ext cx="146050" cy="92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6"/>
          </p:cNvCxnSpPr>
          <p:nvPr/>
        </p:nvCxnSpPr>
        <p:spPr>
          <a:xfrm flipV="1">
            <a:off x="5648325" y="3519488"/>
            <a:ext cx="1146175" cy="100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6354763" y="2824163"/>
            <a:ext cx="2384425" cy="1389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ED7D31">
                    <a:lumMod val="50000"/>
                  </a:srgbClr>
                </a:solidFill>
              </a:rPr>
              <a:t>Использование различных видов театра</a:t>
            </a:r>
            <a:br>
              <a:rPr lang="ru-RU" dirty="0">
                <a:solidFill>
                  <a:srgbClr val="ED7D31">
                    <a:lumMod val="50000"/>
                  </a:srgbClr>
                </a:solidFill>
              </a:rPr>
            </a:b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79438" y="2697163"/>
            <a:ext cx="2395537" cy="1516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ED7D31">
                    <a:lumMod val="50000"/>
                  </a:srgbClr>
                </a:solidFill>
              </a:rPr>
              <a:t>Инсценировка песен,  хороводов</a:t>
            </a:r>
            <a:br>
              <a:rPr lang="ru-RU" dirty="0">
                <a:solidFill>
                  <a:srgbClr val="ED7D31">
                    <a:lumMod val="50000"/>
                  </a:srgbClr>
                </a:solidFill>
              </a:rPr>
            </a:b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39" name="Прямая со стрелкой 38"/>
          <p:cNvCxnSpPr>
            <a:stCxn id="4" idx="2"/>
          </p:cNvCxnSpPr>
          <p:nvPr/>
        </p:nvCxnSpPr>
        <p:spPr>
          <a:xfrm flipH="1" flipV="1">
            <a:off x="2806701" y="3519488"/>
            <a:ext cx="665162" cy="100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4" idx="3"/>
          </p:cNvCxnSpPr>
          <p:nvPr/>
        </p:nvCxnSpPr>
        <p:spPr>
          <a:xfrm flipH="1">
            <a:off x="2535238" y="4039560"/>
            <a:ext cx="1255360" cy="775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706438" y="4572000"/>
            <a:ext cx="2360612" cy="1389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ED7D31">
                    <a:lumMod val="50000"/>
                  </a:srgbClr>
                </a:solidFill>
              </a:rPr>
              <a:t>Посещение театров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4" name="Прямая со стрелкой 43"/>
          <p:cNvCxnSpPr>
            <a:stCxn id="4" idx="4"/>
          </p:cNvCxnSpPr>
          <p:nvPr/>
        </p:nvCxnSpPr>
        <p:spPr>
          <a:xfrm>
            <a:off x="4560094" y="4213225"/>
            <a:ext cx="794" cy="844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3449638" y="4572000"/>
            <a:ext cx="2465387" cy="1389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ED7D31">
                    <a:lumMod val="50000"/>
                  </a:srgbClr>
                </a:solidFill>
              </a:rPr>
              <a:t>Драматизация сказок</a:t>
            </a:r>
            <a:br>
              <a:rPr lang="ru-RU" dirty="0">
                <a:solidFill>
                  <a:srgbClr val="ED7D31">
                    <a:lumMod val="50000"/>
                  </a:srgbClr>
                </a:solidFill>
              </a:rPr>
            </a:b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7" name="Прямая со стрелкой 46"/>
          <p:cNvCxnSpPr>
            <a:stCxn id="4" idx="5"/>
          </p:cNvCxnSpPr>
          <p:nvPr/>
        </p:nvCxnSpPr>
        <p:spPr>
          <a:xfrm>
            <a:off x="5329590" y="4039560"/>
            <a:ext cx="1222023" cy="775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6232525" y="4572000"/>
            <a:ext cx="2506663" cy="1389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ED7D31">
                    <a:lumMod val="50000"/>
                  </a:srgbClr>
                </a:solidFill>
              </a:rPr>
              <a:t>Взаимодействие с родителями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65125"/>
            <a:ext cx="5599534" cy="903635"/>
          </a:xfrm>
        </p:spPr>
        <p:txBody>
          <a:bodyPr/>
          <a:lstStyle/>
          <a:p>
            <a:r>
              <a:rPr lang="ru-RU" sz="4200" b="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Виды театров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25625"/>
            <a:ext cx="8568952" cy="4351338"/>
          </a:xfrm>
        </p:spPr>
        <p:txBody>
          <a:bodyPr/>
          <a:lstStyle/>
          <a:p>
            <a:pPr marL="0" lvl="0" indent="0" eaLnBrk="1" hangingPunct="1">
              <a:buNone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- бибабо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- настольный театр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- книжка-театр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- театр пяти пальцев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- театр масок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- театр ручных теней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- магнитный театр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- марионеточный театр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- театр на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</a:rPr>
              <a:t>фланелеграфе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Приобщение детей к театру проводится на протяжение всего дошкольного возраста.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90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08912" cy="155170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В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группе организован уголок для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театрализованных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представлений, спектаклей.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располагаются различные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театров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416824" cy="451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068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>
          <a:xfrm>
            <a:off x="579438" y="3175"/>
            <a:ext cx="8385050" cy="379413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театр плоских фигур             деревянный театр</a:t>
            </a:r>
            <a:r>
              <a:rPr lang="ru-RU" sz="2800" b="1" dirty="0" smtClean="0"/>
              <a:t> </a:t>
            </a:r>
          </a:p>
        </p:txBody>
      </p:sp>
      <p:sp>
        <p:nvSpPr>
          <p:cNvPr id="19459" name="Текст 3"/>
          <p:cNvSpPr>
            <a:spLocks noGrp="1"/>
          </p:cNvSpPr>
          <p:nvPr>
            <p:ph type="body" idx="1"/>
          </p:nvPr>
        </p:nvSpPr>
        <p:spPr>
          <a:xfrm>
            <a:off x="1193800" y="1387475"/>
            <a:ext cx="2695575" cy="18653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8436" name="Объект 2"/>
          <p:cNvSpPr>
            <a:spLocks noGrp="1"/>
          </p:cNvSpPr>
          <p:nvPr>
            <p:ph sz="half" idx="2"/>
          </p:nvPr>
        </p:nvSpPr>
        <p:spPr>
          <a:xfrm>
            <a:off x="6080125" y="4416425"/>
            <a:ext cx="1847850" cy="952500"/>
          </a:xfrm>
          <a:solidFill>
            <a:schemeClr val="bg1">
              <a:alpha val="30980"/>
            </a:schemeClr>
          </a:solidFill>
        </p:spPr>
        <p:txBody>
          <a:bodyPr/>
          <a:lstStyle/>
          <a:p>
            <a:pPr algn="just" eaLnBrk="1" hangingPunct="1"/>
            <a:endParaRPr lang="ru-RU" smtClean="0">
              <a:solidFill>
                <a:srgbClr val="0033CC"/>
              </a:solidFill>
            </a:endParaRPr>
          </a:p>
          <a:p>
            <a:pPr eaLnBrk="1" hangingPunct="1"/>
            <a:endParaRPr lang="ru-RU" smtClean="0"/>
          </a:p>
        </p:txBody>
      </p:sp>
      <p:sp>
        <p:nvSpPr>
          <p:cNvPr id="19461" name="Текст 4"/>
          <p:cNvSpPr>
            <a:spLocks noGrp="1"/>
          </p:cNvSpPr>
          <p:nvPr>
            <p:ph type="body" sz="quarter" idx="3"/>
          </p:nvPr>
        </p:nvSpPr>
        <p:spPr>
          <a:xfrm>
            <a:off x="5257800" y="3878263"/>
            <a:ext cx="420688" cy="14128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17525"/>
            <a:ext cx="4029075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435350"/>
            <a:ext cx="3983038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20" descr="C:\Documents and Settings\Admin\Рабочий стол\ani-bird_blue.gif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050" y="4011613"/>
            <a:ext cx="706438" cy="566737"/>
          </a:xfrm>
          <a:noFill/>
        </p:spPr>
      </p:pic>
      <p:pic>
        <p:nvPicPr>
          <p:cNvPr id="19465" name="Picture 23" descr="C:\Documents and Settings\Admin\Рабочий стол\fl_00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129088"/>
            <a:ext cx="241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114" y="511908"/>
            <a:ext cx="36957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35" y="3435350"/>
            <a:ext cx="395024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27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prstClr val="black"/>
                </a:solidFill>
              </a:rPr>
              <a:t>Плоскостной </a:t>
            </a:r>
            <a:r>
              <a:rPr lang="ru-RU" sz="3200" dirty="0" smtClean="0">
                <a:solidFill>
                  <a:prstClr val="black"/>
                </a:solidFill>
              </a:rPr>
              <a:t>театр.       Театр бибабо.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176464" cy="411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88778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39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56792"/>
            <a:ext cx="7886700" cy="4032448"/>
          </a:xfrm>
        </p:spPr>
        <p:txBody>
          <a:bodyPr/>
          <a:lstStyle/>
          <a:p>
            <a:pPr marL="342900" lvl="0" indent="-342900"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«Мир театра есть тропинка к внутренним чувствам ребенка к его душе»</a:t>
            </a:r>
            <a:br>
              <a:rPr lang="ru-RU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ru-RU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                              </a:t>
            </a:r>
            <a:r>
              <a:rPr lang="ru-RU" sz="32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Л.С</a:t>
            </a:r>
            <a:r>
              <a:rPr lang="ru-RU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. </a:t>
            </a:r>
            <a:r>
              <a:rPr lang="ru-RU" sz="32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Выгодский</a:t>
            </a:r>
            <a:r>
              <a:rPr lang="ru-RU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95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86700" cy="1325563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Пальчиковый  театр</a:t>
            </a:r>
            <a:r>
              <a:rPr lang="ru-RU" sz="3200" dirty="0" smtClean="0"/>
              <a:t>.           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Театр банок.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" y="1340769"/>
            <a:ext cx="434687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61738"/>
            <a:ext cx="4932040" cy="549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Пользователь\Desktop\Для Гуры А А\15531410187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" y="3717032"/>
            <a:ext cx="434616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93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52463" y="-185738"/>
            <a:ext cx="7886700" cy="636588"/>
          </a:xfrm>
        </p:spPr>
        <p:txBody>
          <a:bodyPr/>
          <a:lstStyle/>
          <a:p>
            <a:r>
              <a:rPr lang="ru-RU" smtClean="0"/>
              <a:t>  </a:t>
            </a:r>
            <a:r>
              <a:rPr lang="ru-RU" sz="2800" smtClean="0"/>
              <a:t>театр марионеток</a:t>
            </a:r>
          </a:p>
        </p:txBody>
      </p:sp>
      <p:pic>
        <p:nvPicPr>
          <p:cNvPr id="24579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0338" y="3516313"/>
            <a:ext cx="42672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409575"/>
            <a:ext cx="3994150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87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769938"/>
          </a:xfrm>
        </p:spPr>
        <p:txBody>
          <a:bodyPr/>
          <a:lstStyle/>
          <a:p>
            <a:r>
              <a:rPr lang="ru-RU" sz="2800" smtClean="0"/>
              <a:t>                                                  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театр теней</a:t>
            </a:r>
          </a:p>
        </p:txBody>
      </p:sp>
      <p:sp>
        <p:nvSpPr>
          <p:cNvPr id="26627" name="Текст 12"/>
          <p:cNvSpPr>
            <a:spLocks noGrp="1"/>
          </p:cNvSpPr>
          <p:nvPr>
            <p:ph type="body" idx="1"/>
          </p:nvPr>
        </p:nvSpPr>
        <p:spPr>
          <a:xfrm>
            <a:off x="595313" y="1760538"/>
            <a:ext cx="3868737" cy="8239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</a:t>
            </a:r>
            <a:r>
              <a:rPr lang="ru-RU" dirty="0" smtClean="0"/>
              <a:t> носков</a:t>
            </a: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091" y="2650623"/>
            <a:ext cx="3972597" cy="31830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Текст 13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25320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80618"/>
            <a:ext cx="4291648" cy="385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5289550" y="2881313"/>
            <a:ext cx="1793875" cy="1054100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26632" name="Picture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20" y="5517232"/>
            <a:ext cx="50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3341688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91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0"/>
          <p:cNvSpPr>
            <a:spLocks noGrp="1"/>
          </p:cNvSpPr>
          <p:nvPr>
            <p:ph type="title"/>
          </p:nvPr>
        </p:nvSpPr>
        <p:spPr>
          <a:xfrm>
            <a:off x="630238" y="188640"/>
            <a:ext cx="7886700" cy="360040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лопаточе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                     </a:t>
            </a:r>
          </a:p>
        </p:txBody>
      </p:sp>
      <p:sp>
        <p:nvSpPr>
          <p:cNvPr id="22531" name="Текст 11"/>
          <p:cNvSpPr>
            <a:spLocks noGrp="1"/>
          </p:cNvSpPr>
          <p:nvPr>
            <p:ph type="body" idx="1"/>
          </p:nvPr>
        </p:nvSpPr>
        <p:spPr>
          <a:xfrm>
            <a:off x="2130425" y="2616200"/>
            <a:ext cx="1727200" cy="11334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2532" name="Текст 13"/>
          <p:cNvSpPr>
            <a:spLocks noGrp="1"/>
          </p:cNvSpPr>
          <p:nvPr>
            <p:ph type="body" sz="quarter" idx="3"/>
          </p:nvPr>
        </p:nvSpPr>
        <p:spPr>
          <a:xfrm>
            <a:off x="4375150" y="2268538"/>
            <a:ext cx="1527175" cy="116998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803275"/>
            <a:ext cx="4029075" cy="290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1" y="830263"/>
            <a:ext cx="40005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7663" y="3795713"/>
            <a:ext cx="3895725" cy="286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10" descr="C:\Documents and Settings\Admin\Рабочий стол\13A6.gif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5949280"/>
            <a:ext cx="679450" cy="482600"/>
          </a:xfrm>
          <a:noFill/>
        </p:spPr>
      </p:pic>
      <p:pic>
        <p:nvPicPr>
          <p:cNvPr id="22537" name="Picture 14" descr="C:\Documents and Settings\Admin\Рабочий стол\34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613" y="4610244"/>
            <a:ext cx="365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73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23928" y="3356992"/>
            <a:ext cx="1440160" cy="648072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Ребёнок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2852"/>
            <a:ext cx="8678768" cy="71438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развития творческой активности дошкольников в театрализованной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124744"/>
            <a:ext cx="1440160" cy="2160240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Знакомство с основами </a:t>
            </a:r>
            <a:r>
              <a:rPr lang="ru-RU" b="1" dirty="0" err="1">
                <a:solidFill>
                  <a:srgbClr val="2F1444"/>
                </a:solidFill>
              </a:rPr>
              <a:t>драмати</a:t>
            </a:r>
            <a:r>
              <a:rPr lang="ru-RU" b="1" dirty="0">
                <a:solidFill>
                  <a:srgbClr val="2F1444"/>
                </a:solidFill>
              </a:rPr>
              <a:t> </a:t>
            </a:r>
            <a:r>
              <a:rPr lang="ru-RU" b="1" dirty="0" err="1">
                <a:solidFill>
                  <a:srgbClr val="2F1444"/>
                </a:solidFill>
              </a:rPr>
              <a:t>зации</a:t>
            </a:r>
            <a:endParaRPr lang="ru-RU" b="1" dirty="0">
              <a:solidFill>
                <a:srgbClr val="2F144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124744"/>
            <a:ext cx="1418456" cy="2088232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Знакомство с основами актёрского мастерства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3428" y="785794"/>
            <a:ext cx="1800200" cy="646932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Импровизация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571612"/>
            <a:ext cx="1800200" cy="1137308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Роль  костюмов, декораций, предметного окружения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780928"/>
            <a:ext cx="1800200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Поиск выразительных средств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92280" y="836712"/>
            <a:ext cx="1728192" cy="648072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Игровые движения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92280" y="1556792"/>
            <a:ext cx="1728192" cy="648072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Выразительное чтение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72330" y="2285992"/>
            <a:ext cx="1728192" cy="432048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Мимика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92280" y="2780928"/>
            <a:ext cx="1728192" cy="720080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Выразительное движение</a:t>
            </a:r>
          </a:p>
        </p:txBody>
      </p:sp>
      <p:cxnSp>
        <p:nvCxnSpPr>
          <p:cNvPr id="17" name="Прямая со стрелкой 16"/>
          <p:cNvCxnSpPr>
            <a:stCxn id="2" idx="2"/>
          </p:cNvCxnSpPr>
          <p:nvPr/>
        </p:nvCxnSpPr>
        <p:spPr>
          <a:xfrm flipH="1" flipV="1">
            <a:off x="3491880" y="3429000"/>
            <a:ext cx="432048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6"/>
          </p:cNvCxnSpPr>
          <p:nvPr/>
        </p:nvCxnSpPr>
        <p:spPr>
          <a:xfrm flipV="1">
            <a:off x="5364088" y="3356992"/>
            <a:ext cx="36004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1"/>
            <a:endCxn id="8" idx="3"/>
          </p:cNvCxnSpPr>
          <p:nvPr/>
        </p:nvCxnSpPr>
        <p:spPr>
          <a:xfrm flipH="1" flipV="1">
            <a:off x="2103628" y="1109260"/>
            <a:ext cx="740180" cy="1095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5" idx="1"/>
          </p:cNvCxnSpPr>
          <p:nvPr/>
        </p:nvCxnSpPr>
        <p:spPr>
          <a:xfrm flipH="1">
            <a:off x="2195736" y="220486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6" idx="3"/>
            <a:endCxn id="12" idx="1"/>
          </p:cNvCxnSpPr>
          <p:nvPr/>
        </p:nvCxnSpPr>
        <p:spPr>
          <a:xfrm flipV="1">
            <a:off x="6422504" y="1880828"/>
            <a:ext cx="66977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2915816" y="4077072"/>
            <a:ext cx="1368152" cy="1512168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Знакомство с основами кукольного театра </a:t>
            </a:r>
          </a:p>
        </p:txBody>
      </p:sp>
      <p:cxnSp>
        <p:nvCxnSpPr>
          <p:cNvPr id="50" name="Прямая со стрелкой 49"/>
          <p:cNvCxnSpPr>
            <a:stCxn id="5" idx="1"/>
          </p:cNvCxnSpPr>
          <p:nvPr/>
        </p:nvCxnSpPr>
        <p:spPr>
          <a:xfrm flipH="1">
            <a:off x="2195736" y="2204864"/>
            <a:ext cx="64807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6" idx="3"/>
          </p:cNvCxnSpPr>
          <p:nvPr/>
        </p:nvCxnSpPr>
        <p:spPr>
          <a:xfrm>
            <a:off x="6422504" y="2168860"/>
            <a:ext cx="597768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6" idx="3"/>
          </p:cNvCxnSpPr>
          <p:nvPr/>
        </p:nvCxnSpPr>
        <p:spPr>
          <a:xfrm>
            <a:off x="6422504" y="2168860"/>
            <a:ext cx="597768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6" idx="3"/>
          </p:cNvCxnSpPr>
          <p:nvPr/>
        </p:nvCxnSpPr>
        <p:spPr>
          <a:xfrm flipV="1">
            <a:off x="6422504" y="1268760"/>
            <a:ext cx="597768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4572000" y="4221088"/>
            <a:ext cx="2016224" cy="1008112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Самостоятельная театрализованная  деятельность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357554" y="5661248"/>
            <a:ext cx="2714644" cy="720080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Праздники, развлечения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092280" y="3861048"/>
            <a:ext cx="1728192" cy="648072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Постановка спектаклей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092280" y="4797152"/>
            <a:ext cx="1728192" cy="648072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Игры- драматизации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7092280" y="5661248"/>
            <a:ext cx="1728192" cy="648072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Рассказывание сказок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95536" y="3861048"/>
            <a:ext cx="1728192" cy="576064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Игровые движения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95536" y="4509120"/>
            <a:ext cx="1728192" cy="1296144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Работа над моторикой рук и её движением на ширме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95536" y="5877272"/>
            <a:ext cx="1728192" cy="695000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Интонация, характер куклы</a:t>
            </a:r>
          </a:p>
        </p:txBody>
      </p:sp>
      <p:cxnSp>
        <p:nvCxnSpPr>
          <p:cNvPr id="70" name="Прямая со стрелкой 69"/>
          <p:cNvCxnSpPr>
            <a:stCxn id="2" idx="2"/>
          </p:cNvCxnSpPr>
          <p:nvPr/>
        </p:nvCxnSpPr>
        <p:spPr>
          <a:xfrm flipH="1">
            <a:off x="3563888" y="3681028"/>
            <a:ext cx="36004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2" idx="6"/>
          </p:cNvCxnSpPr>
          <p:nvPr/>
        </p:nvCxnSpPr>
        <p:spPr>
          <a:xfrm>
            <a:off x="5364088" y="3681028"/>
            <a:ext cx="432048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4427984" y="4005064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60" idx="3"/>
          </p:cNvCxnSpPr>
          <p:nvPr/>
        </p:nvCxnSpPr>
        <p:spPr>
          <a:xfrm flipV="1">
            <a:off x="6588224" y="4293096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60" idx="3"/>
          </p:cNvCxnSpPr>
          <p:nvPr/>
        </p:nvCxnSpPr>
        <p:spPr>
          <a:xfrm>
            <a:off x="6588224" y="4725144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60" idx="3"/>
          </p:cNvCxnSpPr>
          <p:nvPr/>
        </p:nvCxnSpPr>
        <p:spPr>
          <a:xfrm>
            <a:off x="6588224" y="4725144"/>
            <a:ext cx="43204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45" idx="1"/>
          </p:cNvCxnSpPr>
          <p:nvPr/>
        </p:nvCxnSpPr>
        <p:spPr>
          <a:xfrm flipH="1" flipV="1">
            <a:off x="2195736" y="4149080"/>
            <a:ext cx="720080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45" idx="1"/>
          </p:cNvCxnSpPr>
          <p:nvPr/>
        </p:nvCxnSpPr>
        <p:spPr>
          <a:xfrm flipH="1">
            <a:off x="2195736" y="4833156"/>
            <a:ext cx="72008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45" idx="1"/>
          </p:cNvCxnSpPr>
          <p:nvPr/>
        </p:nvCxnSpPr>
        <p:spPr>
          <a:xfrm flipH="1">
            <a:off x="2195736" y="4833156"/>
            <a:ext cx="720080" cy="1332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5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65125"/>
            <a:ext cx="7488832" cy="1325563"/>
          </a:xfrm>
        </p:spPr>
        <p:txBody>
          <a:bodyPr/>
          <a:lstStyle/>
          <a:p>
            <a:r>
              <a:rPr lang="ru-RU" sz="3600" b="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Знакомство с театральным искусством по мотивам авторской сказк</a:t>
            </a:r>
            <a:r>
              <a:rPr lang="ru-RU" sz="3800" b="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616" y="3406882"/>
            <a:ext cx="4974767" cy="118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4849" y="3059668"/>
            <a:ext cx="44743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РЕБЕНОК-АКТЕР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4" descr="IMG_07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772816"/>
            <a:ext cx="4911889" cy="368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Для Гуры А А\Занятие\IMG_20190321_103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46379"/>
            <a:ext cx="5082161" cy="381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792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1840" y="332656"/>
            <a:ext cx="5256584" cy="831627"/>
          </a:xfrm>
        </p:spPr>
        <p:txBody>
          <a:bodyPr/>
          <a:lstStyle/>
          <a:p>
            <a:r>
              <a:rPr kumimoji="0" 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РЕБЕНОК-АКТЕР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Пользователь\Desktop\Для Гуры А А\Занятие\IMG_20190321_102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79544"/>
            <a:ext cx="3491880" cy="272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Для Гуры А А\Занятие\IMG_20190321_1027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1259"/>
            <a:ext cx="3269601" cy="245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Для Гуры А А\занятие 2\IMG-028ed4416b33c01f1e056027b05730d7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35" y="4005064"/>
            <a:ext cx="4451987" cy="26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льзователь\Desktop\Для Гуры А А\занятие 2\IMG-9c9352661592b602b811c00ec0a2938d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1259"/>
            <a:ext cx="4068612" cy="24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183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3"/>
            <a:ext cx="7886700" cy="93610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      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Пользователь\Desktop\Для Гуры А А\родительское собрание\IMG-4b7ce1cc53e73c65c324368077f42f7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0" y="3832255"/>
            <a:ext cx="3774146" cy="283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Пользователь\Desktop\Для Гуры А А\родительское собрание\IMG-ae5479c24c0c645b235caea341e5a6ef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66101"/>
            <a:ext cx="3672408" cy="270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Пользователь\Desktop\Для Гуры А А\родительское собрание\IMG-f72bf655080fc307dac63d6a7456a872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0" y="881056"/>
            <a:ext cx="3774146" cy="269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Пользователь\Desktop\Для Гуры А А\родительское собрание\IMG-f901bed3161e4e0dc710bcd76eea6293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32254"/>
            <a:ext cx="3672408" cy="283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32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961451">
            <a:off x="312111" y="-271562"/>
            <a:ext cx="841440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ru-RU" sz="32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Как наиболее распространенный вид     детского творчества, именно драматизация, «основанная на действии, совершаемом самим ребенком, наиболее близко, действенно и непосредственно связывает художественное творчество с личными переживаниями»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           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Л.С.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Выготский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66577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65125"/>
            <a:ext cx="6319614" cy="903635"/>
          </a:xfrm>
        </p:spPr>
        <p:txBody>
          <a:bodyPr/>
          <a:lstStyle/>
          <a:p>
            <a:r>
              <a:rPr lang="ru-RU" sz="4200" b="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Наши результаты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25625"/>
            <a:ext cx="8208912" cy="4351338"/>
          </a:xfrm>
        </p:spPr>
        <p:txBody>
          <a:bodyPr/>
          <a:lstStyle/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kern="0" dirty="0">
                <a:solidFill>
                  <a:srgbClr val="002060"/>
                </a:solidFill>
                <a:latin typeface="Times New Roman" pitchFamily="18" charset="0"/>
              </a:rPr>
              <a:t>- у детей появился интерес к театру, театральному искусству;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kern="0" dirty="0">
                <a:solidFill>
                  <a:srgbClr val="002060"/>
                </a:solidFill>
                <a:latin typeface="Times New Roman" pitchFamily="18" charset="0"/>
              </a:rPr>
              <a:t> - дети освоили невербальные средства общения  (жесты, мимика, движения и т.д.);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kern="0" dirty="0">
                <a:solidFill>
                  <a:srgbClr val="002060"/>
                </a:solidFill>
                <a:latin typeface="Times New Roman" pitchFamily="18" charset="0"/>
              </a:rPr>
              <a:t> - речь детей стала связной, выразительной, расширился их словарный запас;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kern="0" dirty="0">
                <a:solidFill>
                  <a:srgbClr val="002060"/>
                </a:solidFill>
                <a:latin typeface="Times New Roman" pitchFamily="18" charset="0"/>
              </a:rPr>
              <a:t> - дети научились выражать свои чувства  и понимать чувства других;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kern="0" dirty="0">
                <a:solidFill>
                  <a:srgbClr val="002060"/>
                </a:solidFill>
                <a:latin typeface="Times New Roman" pitchFamily="18" charset="0"/>
              </a:rPr>
              <a:t> - дети стали более уверенные в себе, научились преодолевать робость, </a:t>
            </a:r>
            <a:r>
              <a:rPr lang="ru-RU" kern="0" dirty="0" smtClean="0">
                <a:solidFill>
                  <a:srgbClr val="002060"/>
                </a:solidFill>
                <a:latin typeface="Times New Roman" pitchFamily="18" charset="0"/>
              </a:rPr>
              <a:t>застенчивость.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0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125"/>
            <a:ext cx="8784976" cy="6088211"/>
          </a:xfrm>
        </p:spPr>
        <p:txBody>
          <a:bodyPr/>
          <a:lstStyle/>
          <a:p>
            <a:pPr lvl="0" eaLnBrk="1" hangingPunct="1">
              <a:spcBef>
                <a:spcPts val="10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ТЕАТР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ЭТО ВОЛШЕБНЫЙ КРАЙ,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КОТОРОМ РЕБЕНОК РАДУЕТСЯ,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ИГРАЯ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 В ИГРЕ ОН ПОЗНАЕТ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МИР. 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  <a:t>Самым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  <a:t>популярным и увлекательным направлением в дошкольном воспитании является театрализованная  деятельность. Это хорошая возможность раскрытия творческого потенциала ребенка, воспитания творческой направленности личности. Дети учатся замечать в окружающем мире интересные идеи, воплощать их, создавать свой художественный образ персонажа, у них развивается творческое воображение, мышление, речь, умение видеть необычные моменты в обыденном.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  <a:t>Театрализованная деятельность помогает ребенку преодолеть робость, неуверенность в себе, застенчивость.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  <a:t>Таким образом, театр помогает ребенку развиваться всесторонне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73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1"/>
            <a:ext cx="6463630" cy="1008111"/>
          </a:xfrm>
        </p:spPr>
        <p:txBody>
          <a:bodyPr/>
          <a:lstStyle/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Диагностика уровня развития театрализованной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деятельности.</a:t>
            </a:r>
            <a:endParaRPr lang="ru-RU" sz="2800" i="1" dirty="0">
              <a:solidFill>
                <a:srgbClr val="2F1444"/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58296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9130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60648"/>
            <a:ext cx="8892480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+mj-cs"/>
              </a:rPr>
              <a:t>                                        Заключение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defRPr/>
            </a:pPr>
            <a:r>
              <a:rPr lang="ru-RU" sz="2000" kern="0" dirty="0" smtClean="0">
                <a:solidFill>
                  <a:srgbClr val="002060"/>
                </a:solidFill>
                <a:latin typeface="Times New Roman" pitchFamily="18" charset="0"/>
              </a:rPr>
              <a:t>В </a:t>
            </a: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процессе театрализованной игры расширяются и углубляются знания детей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об окружающем </a:t>
            </a:r>
            <a:r>
              <a:rPr lang="ru-RU" sz="2000" kern="0" dirty="0" smtClean="0">
                <a:solidFill>
                  <a:srgbClr val="002060"/>
                </a:solidFill>
                <a:latin typeface="Times New Roman" pitchFamily="18" charset="0"/>
              </a:rPr>
              <a:t>мире</a:t>
            </a: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- развиваются психические процессы: внимание, память, восприятие, </a:t>
            </a:r>
            <a:r>
              <a:rPr lang="ru-RU" sz="2000" kern="0" dirty="0" err="1">
                <a:solidFill>
                  <a:srgbClr val="002060"/>
                </a:solidFill>
                <a:latin typeface="Times New Roman" pitchFamily="18" charset="0"/>
              </a:rPr>
              <a:t>вооб</a:t>
            </a: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-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kern="0" dirty="0" err="1">
                <a:solidFill>
                  <a:srgbClr val="002060"/>
                </a:solidFill>
                <a:latin typeface="Times New Roman" pitchFamily="18" charset="0"/>
              </a:rPr>
              <a:t>ражение</a:t>
            </a: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;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- активизируется и совершенствуется словарный запас, грамматический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строй речи, звукопроизношение, темп, выразительность речи;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- совершенствуется моторика, координация, плавность, переключаемость,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целенаправленность движений;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- происходит коррекция поведения;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- развивается чувство коллективизма, ответственность друг за друга, </a:t>
            </a:r>
            <a:r>
              <a:rPr lang="ru-RU" sz="2000" kern="0" dirty="0" err="1">
                <a:solidFill>
                  <a:srgbClr val="002060"/>
                </a:solidFill>
                <a:latin typeface="Times New Roman" pitchFamily="18" charset="0"/>
              </a:rPr>
              <a:t>форми</a:t>
            </a: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-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kern="0" dirty="0" err="1">
                <a:solidFill>
                  <a:srgbClr val="002060"/>
                </a:solidFill>
                <a:latin typeface="Times New Roman" pitchFamily="18" charset="0"/>
              </a:rPr>
              <a:t>руется</a:t>
            </a: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 опыт нравственного поведения;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- стимулируется развитие творческой, поисковой активности,  </a:t>
            </a:r>
            <a:r>
              <a:rPr lang="ru-RU" sz="2000" kern="0" dirty="0" err="1">
                <a:solidFill>
                  <a:srgbClr val="002060"/>
                </a:solidFill>
                <a:latin typeface="Times New Roman" pitchFamily="18" charset="0"/>
              </a:rPr>
              <a:t>самостоятель</a:t>
            </a: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-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kern="0" dirty="0" err="1">
                <a:solidFill>
                  <a:srgbClr val="002060"/>
                </a:solidFill>
                <a:latin typeface="Times New Roman" pitchFamily="18" charset="0"/>
              </a:rPr>
              <a:t>ности</a:t>
            </a: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;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- участие в театрализованных играх доставляют </a:t>
            </a:r>
            <a:r>
              <a:rPr lang="ru-RU" sz="2000" kern="0" dirty="0" smtClean="0">
                <a:solidFill>
                  <a:srgbClr val="002060"/>
                </a:solidFill>
                <a:latin typeface="Times New Roman" pitchFamily="18" charset="0"/>
              </a:rPr>
              <a:t>детям удовольствие.</a:t>
            </a:r>
            <a:endParaRPr lang="ru-RU" sz="2000" b="1" kern="0" dirty="0">
              <a:solidFill>
                <a:srgbClr val="002060"/>
              </a:solidFill>
              <a:latin typeface="Times New Roman" pitchFamily="18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9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Times New Roman" pitchFamily="18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900" b="1" kern="0" dirty="0">
              <a:solidFill>
                <a:srgbClr val="002060"/>
              </a:solidFill>
              <a:latin typeface="Times New Roman" pitchFamily="18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20204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Для Гуры А А\родительское собрание\IMG-bc2509717a5f636d851c410163cc7aa5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558" y="215111"/>
            <a:ext cx="4876429" cy="292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ользователь\Desktop\Для Гуры А А\занятие 2\IMG-028ed4416b33c01f1e056027b05730d7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3331"/>
            <a:ext cx="5868144" cy="352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45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44741"/>
            <a:ext cx="9144000" cy="9812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endParaRPr lang="ru-RU" u="sng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endParaRPr lang="ru-RU" u="sng" dirty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endParaRPr lang="ru-RU" u="sng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endParaRPr lang="ru-RU" u="sng" dirty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endParaRPr lang="ru-RU" u="sng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endParaRPr lang="ru-RU" u="sng" dirty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endParaRPr lang="ru-RU" u="sng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endParaRPr lang="ru-RU" u="sng" dirty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endParaRPr lang="ru-RU" u="sng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endParaRPr lang="ru-RU" u="sng" dirty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                                                   </a:t>
            </a:r>
            <a:r>
              <a:rPr lang="ru-RU" sz="20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Библиография</a:t>
            </a: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:</a:t>
            </a:r>
            <a:endParaRPr lang="ru-RU" sz="2000" b="1" dirty="0"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1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. </a:t>
            </a:r>
            <a:r>
              <a:rPr lang="ru-RU" dirty="0" err="1">
                <a:solidFill>
                  <a:srgbClr val="111111"/>
                </a:solidFill>
                <a:latin typeface="Times New Roman"/>
                <a:ea typeface="Times New Roman"/>
              </a:rPr>
              <a:t>Артёмова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 Л. В. Театрализованные игры дошкольников. М.: Просвещение, 1991г.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2. </a:t>
            </a:r>
            <a:r>
              <a:rPr lang="ru-RU" dirty="0" err="1">
                <a:solidFill>
                  <a:srgbClr val="111111"/>
                </a:solidFill>
                <a:latin typeface="Times New Roman"/>
                <a:ea typeface="Times New Roman"/>
              </a:rPr>
              <a:t>Ильев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 В. А. Технология театральной педагогики в формировании и реализации замысла школьного урока. М.: АО Аспект-пресс,1993г.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3. Антипина А. Е. Театрализованная деятельность в детском саду. М.: ТЦ - Сфера, 2003г.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4. </a:t>
            </a:r>
            <a:r>
              <a:rPr lang="ru-RU" dirty="0" err="1">
                <a:solidFill>
                  <a:srgbClr val="111111"/>
                </a:solidFill>
                <a:latin typeface="Times New Roman"/>
                <a:ea typeface="Times New Roman"/>
              </a:rPr>
              <a:t>Кабалевский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 Д. Б. Воспитание ума и сердца. М.: Просвещение, 1991 г.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5. </a:t>
            </a:r>
            <a:r>
              <a:rPr lang="ru-RU" dirty="0" err="1">
                <a:solidFill>
                  <a:srgbClr val="111111"/>
                </a:solidFill>
                <a:latin typeface="Times New Roman"/>
                <a:ea typeface="Times New Roman"/>
              </a:rPr>
              <a:t>Маханёва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 М. Д. Театрализованные занятия в детском саду. М.: ТЦ - Сфера, 2003г.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6. </a:t>
            </a:r>
            <a:r>
              <a:rPr lang="ru-RU" dirty="0" err="1">
                <a:solidFill>
                  <a:srgbClr val="111111"/>
                </a:solidFill>
                <a:latin typeface="Times New Roman"/>
                <a:ea typeface="Times New Roman"/>
              </a:rPr>
              <a:t>Новотворцев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 Н. К. Развитие речи детей. Ярославль, 1995г.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7. Родная речь. Серия </a:t>
            </a:r>
            <a:r>
              <a:rPr lang="ru-RU" i="1" dirty="0">
                <a:solidFill>
                  <a:srgbClr val="111111"/>
                </a:solidFill>
                <a:latin typeface="Times New Roman"/>
                <a:ea typeface="Times New Roman"/>
              </a:rPr>
              <a:t>«Читаем дома»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. М.: Дрофа, 1996г.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8. Программа, методические рекомендации под редакцией М. А. Васильевой. М.:И. Д. </a:t>
            </a:r>
            <a:r>
              <a:rPr lang="ru-RU" i="1" dirty="0">
                <a:solidFill>
                  <a:srgbClr val="111111"/>
                </a:solidFill>
                <a:latin typeface="Times New Roman"/>
                <a:ea typeface="Times New Roman"/>
              </a:rPr>
              <a:t>«Воспитание дошкольника»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9. Синицын Е. Б. Умные сказки. М.: Аист, 1998г.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10. Сорокина Н. Ф. Играем в кукольный театр. М.:Аркти,2002г.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11. Сухомлинский В. А. Сердце отдаю детям. Киев, 1969г.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12. Теплов Б. М. Психология. М., 1951г.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13. Тихеева Е. И. Развитие речи детей. М., 1981г.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14. Фролов Ф. М., </a:t>
            </a:r>
            <a:r>
              <a:rPr lang="ru-RU" dirty="0" err="1">
                <a:solidFill>
                  <a:srgbClr val="111111"/>
                </a:solidFill>
                <a:latin typeface="Times New Roman"/>
                <a:ea typeface="Times New Roman"/>
              </a:rPr>
              <a:t>Соковин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 Е. Н. Нам </a:t>
            </a:r>
            <a:r>
              <a:rPr lang="ru-RU" u="sng" dirty="0">
                <a:solidFill>
                  <a:srgbClr val="111111"/>
                </a:solidFill>
                <a:latin typeface="Times New Roman"/>
                <a:ea typeface="Times New Roman"/>
              </a:rPr>
              <a:t>весело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: Пособие. М.: Просвещение, 1973г.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Хрестоматия по детской литературе. М.: Просвещение, 1988г.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spcAft>
                <a:spcPts val="100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2093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620688"/>
            <a:ext cx="8431658" cy="1944216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rgbClr val="002060"/>
                </a:solidFill>
              </a:rPr>
              <a:t>         </a:t>
            </a:r>
            <a:r>
              <a:rPr lang="ru-RU" sz="4000" b="1" dirty="0" smtClean="0">
                <a:solidFill>
                  <a:srgbClr val="002060"/>
                </a:solidFill>
              </a:rPr>
              <a:t>Спасибо за внимание!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фотографии детей в презентации были использованы с разрешения родителей.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Пользователь\Desktop\Для Гуры А А\занятие 2\IMG-9c9352661592b602b811c00ec0a2938d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68" y="2564904"/>
            <a:ext cx="6111395" cy="376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3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65125"/>
            <a:ext cx="4320480" cy="759619"/>
          </a:xfrm>
        </p:spPr>
        <p:txBody>
          <a:bodyPr/>
          <a:lstStyle/>
          <a:p>
            <a:r>
              <a:rPr lang="ru-RU" sz="5400" b="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25625"/>
            <a:ext cx="8640960" cy="4351338"/>
          </a:xfrm>
        </p:spPr>
        <p:txBody>
          <a:bodyPr/>
          <a:lstStyle/>
          <a:p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Научить ребенка видеть прекрасное в жизни и в людях, зародить стремление самому нести в жизнь прекрасное и доброе.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3741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3"/>
            <a:ext cx="6662564" cy="936103"/>
          </a:xfrm>
        </p:spPr>
        <p:txBody>
          <a:bodyPr/>
          <a:lstStyle/>
          <a:p>
            <a:r>
              <a:rPr lang="ru-RU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Задачи театрализованной </a:t>
            </a:r>
            <a:r>
              <a:rPr lang="ru-RU" sz="32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деятельности: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124227"/>
          </a:xfrm>
        </p:spPr>
        <p:txBody>
          <a:bodyPr/>
          <a:lstStyle/>
          <a:p>
            <a:pPr marL="800100" lvl="1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Развивать устойчивый интерес к театральной игровой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деятельности.</a:t>
            </a:r>
          </a:p>
          <a:p>
            <a:pPr marL="800100" lvl="1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Совершенствовать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исполнительские умения детей в создании художественного образа, используя игровые импровизации.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00100" lvl="1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Расширять представления детей об окружающей действительности.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00100" lvl="1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Закреплять представление детей о различных видах кукольных театров.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00100" lvl="1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Обогащать и активизировать словарь детей.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00100" lvl="1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Совершенствовать интонационную выразительность речи.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00100" lvl="1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Развивать диалогическую и монологическую речь.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00100" lvl="1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Совершенствовать умение связно и выразительно пересказывать сказки.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00100" lvl="1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Развивать память, мышление, воображение, внимание.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00100" lvl="1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Учить детей правильно оценивать свои и чужие поступки.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00100" lvl="1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Воспитывать желание играть театральными куклами.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00100" lvl="1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Развивать умение использовать игровые импровизации в самостоятельной деятельности.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EBF25A"/>
              </a:buClr>
              <a:buSzPct val="80000"/>
              <a:buFontTx/>
              <a:buChar char="-"/>
              <a:defRPr/>
            </a:pPr>
            <a:endParaRPr lang="ru-RU" sz="1600" b="1" kern="0" dirty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65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br>
              <a:rPr lang="ru-RU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3"/>
            <a:ext cx="87849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Дети, родители, воспитатель м</a:t>
            </a:r>
            <a:r>
              <a:rPr lang="ru-RU" sz="2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ладшей группы №10.</a:t>
            </a:r>
            <a:endParaRPr lang="ru-RU" sz="32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Тип </a:t>
            </a:r>
            <a:r>
              <a:rPr lang="ru-RU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доминирующей в проекте деятельности: </a:t>
            </a:r>
            <a:r>
              <a:rPr 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творческий.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содержанию: </a:t>
            </a:r>
            <a:r>
              <a:rPr 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обучающий.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числу участников проекта: </a:t>
            </a:r>
            <a:r>
              <a:rPr lang="ru-RU" sz="2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подгрупповой (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10-14 детей, желающие</a:t>
            </a:r>
            <a:r>
              <a:rPr 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времени проведения: краткосрочный </a:t>
            </a:r>
            <a:r>
              <a:rPr lang="ru-RU" sz="2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(6 месяцев).</a:t>
            </a:r>
            <a:endParaRPr lang="ru-RU" sz="28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76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65125"/>
            <a:ext cx="6247606" cy="615603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Актуальность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br>
              <a:rPr lang="ru-RU" sz="40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640960" cy="4783386"/>
          </a:xfrm>
        </p:spPr>
        <p:txBody>
          <a:bodyPr/>
          <a:lstStyle/>
          <a:p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 образования и воспитания дошкольников средствами театрального искусства актуальна не только как самостоятельный раздел художественно-эстетического воспитания детей, но и как мощное средство социализации детей.  </a:t>
            </a:r>
            <a:b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 время - время стрессов - все обрастает массой проблем.  Именно поэтому необходимо через театр помочь  ребёнку легче воспринимать окружающий мир и действительность и конечно, прививать любовь к театру, к русскому слову… Важно постоянно стимулировать ребёнка проявлять сочувствие к окружающим его людям, терпеливо относиться даже к странным идеям несвойственным в реальной жизни. </a:t>
            </a:r>
            <a:b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6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3"/>
            <a:ext cx="5959574" cy="864096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Проблема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5472608"/>
          </a:xfrm>
        </p:spPr>
        <p:txBody>
          <a:bodyPr/>
          <a:lstStyle/>
          <a:p>
            <a:pPr marL="139065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6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            Сегодня </a:t>
            </a:r>
            <a:r>
              <a:rPr lang="ru-RU" sz="16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стоит острая проблема, связанная с организацией игровой деятельности современных детей. Дети избалованы изобилием и разнообразием игр и игрушек, которые не всегда несут в себе нужную психологическую и педагогическую информацию. Куклы Барби, роботы, монстры, киборги, компьютеры не способны компенсировать полное психическое и социальное развитие личности. Поэтому от педагога требуется умение ориентироваться в мире современных игр и игрушек, сохраняя баланс между желанием ребенка и пользой для него. </a:t>
            </a:r>
            <a:br>
              <a:rPr lang="ru-RU" sz="16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          В процессе проектирования предметно – пространственной среды, обеспечивающей театрализованную деятельность детей я учитывала:</a:t>
            </a:r>
            <a:endParaRPr lang="ru-RU" sz="16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индивидуальные социально – психологические особенности ребёнка;</a:t>
            </a:r>
            <a:endParaRPr lang="ru-RU" sz="1800" b="1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0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особенности его эмоционально – личностного развития;</a:t>
            </a:r>
            <a:endParaRPr lang="ru-RU" sz="1800" b="1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0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интересы, склонности, предпочтения и потребности;</a:t>
            </a:r>
            <a:endParaRPr lang="ru-RU" sz="1800" b="1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0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любознательность, исследовательский интерес и творческие способности;</a:t>
            </a:r>
            <a:endParaRPr lang="ru-RU" sz="1800" b="1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0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возрастные и </a:t>
            </a:r>
            <a:r>
              <a:rPr lang="ru-RU" sz="18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полоролевые</a:t>
            </a: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особенности.</a:t>
            </a:r>
            <a:endParaRPr lang="ru-RU" sz="1800" b="1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0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65125"/>
            <a:ext cx="6247606" cy="54359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Младший возраст: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24227"/>
          </a:xfrm>
        </p:spPr>
        <p:txBody>
          <a:bodyPr/>
          <a:lstStyle/>
          <a:p>
            <a:pPr marL="0" lvl="0" indent="0" eaLnBrk="1" hangingPunct="1"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  <a:t>Это когда ребёнок постепенно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переходит: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- от игры " для себя " к игре, ориентированной на зрителя;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- от игры, в которой главное - сам процесс, к игре, где значимы и процесс и результат;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- от игры в малой группе сверстников, исполняющих аналогичные роли, к игре в группе из пяти-семи сверстников, ролевые позиции которых различны (равноправие, подчинение, управление);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- от создания в игре-драматизации простого образа к воплощению целостного образа, в котором сочетаются эмоции, настроения героя, их смена.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Углубляется интерес к театрализованным играм. Дети учатся сочетать в роли движение и текст, движение и слово, развивать чувство партнёрства, использовать пантомиму двух-четырёх действующих лиц.</a:t>
            </a:r>
            <a:r>
              <a:rPr lang="ru-RU" sz="2400" dirty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220585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898</Words>
  <Application>Microsoft Office PowerPoint</Application>
  <PresentationFormat>Экран (4:3)</PresentationFormat>
  <Paragraphs>181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  МУНИЦИПАЛЬНОЕ ДОШКОЛЬНОЕ ОБРАЗОВАТЕЛЬНОЕ  АВТОНОМНОЕ                                                          УЧРЕЖДЕНИЕ « ДЕТСКИЙ САД № 106 « АНЮТИНЫ ГЛАЗКИ»   КОМБИНИРОВАННОГО ВИДА» г. Орска.    Театральная деятельность – как метод всестороннего развития младших дошкольников.       Выполнила: Гура А.А., воспитатель средней группы.                                     2019год</vt:lpstr>
      <vt:lpstr>«Мир театра есть тропинка к внутренним чувствам ребенка к его душе»                               Л.С. Выгодский </vt:lpstr>
      <vt:lpstr>                                   ТЕАТР - ЭТО ВОЛШЕБНЫЙ КРАЙ,                                     В КОТОРОМ РЕБЕНОК РАДУЕТСЯ,                                     ИГРАЯ, А В ИГРЕ ОН ПОЗНАЕТ МИР.  Самым  популярным и увлекательным направлением в дошкольном воспитании является театрализованная  деятельность. Это хорошая возможность раскрытия творческого потенциала ребенка, воспитания творческой направленности личности. Дети учатся замечать в окружающем мире интересные идеи, воплощать их, создавать свой художественный образ персонажа, у них развивается творческое воображение, мышление, речь, умение видеть необычные моменты в обыденном. Театрализованная деятельность помогает ребенку преодолеть робость, неуверенность в себе, застенчивость. Таким образом, театр помогает ребенку развиваться всесторонне.</vt:lpstr>
      <vt:lpstr>Цель:</vt:lpstr>
      <vt:lpstr>Задачи театрализованной деятельности:</vt:lpstr>
      <vt:lpstr>                     Участники проекта: </vt:lpstr>
      <vt:lpstr> Актуальность: </vt:lpstr>
      <vt:lpstr>Проблема</vt:lpstr>
      <vt:lpstr>Младший возраст:</vt:lpstr>
      <vt:lpstr> Значение театрализованной деятельности: </vt:lpstr>
      <vt:lpstr>Технология использования инновационного опыта</vt:lpstr>
      <vt:lpstr>Методы и приемы работы:</vt:lpstr>
      <vt:lpstr>Презентация PowerPoint</vt:lpstr>
      <vt:lpstr>Формы организации театральной деятельности: </vt:lpstr>
      <vt:lpstr>Презентация PowerPoint</vt:lpstr>
      <vt:lpstr>Виды театров</vt:lpstr>
      <vt:lpstr>                      В группе организован уголок для    театрализованных представлений, спектаклей.  В нем располагаются различные виды театров.</vt:lpstr>
      <vt:lpstr> театр плоских фигур             деревянный театр </vt:lpstr>
      <vt:lpstr>Плоскостной театр.       Театр бибабо.</vt:lpstr>
      <vt:lpstr>Пальчиковый  театр.            Театр банок.</vt:lpstr>
      <vt:lpstr>  театр марионеток</vt:lpstr>
      <vt:lpstr>                                                    театр теней</vt:lpstr>
      <vt:lpstr>               Театр лопаточек                      </vt:lpstr>
      <vt:lpstr>Презентация PowerPoint</vt:lpstr>
      <vt:lpstr>Знакомство с театральным искусством по мотивам авторской сказки</vt:lpstr>
      <vt:lpstr>РЕБЕНОК-АКТЕР</vt:lpstr>
      <vt:lpstr>         Работа с родителями</vt:lpstr>
      <vt:lpstr>Презентация PowerPoint</vt:lpstr>
      <vt:lpstr>Наши результаты</vt:lpstr>
      <vt:lpstr>Диагностика уровня развития театрализованной деятельности.</vt:lpstr>
      <vt:lpstr>Презентация PowerPoint</vt:lpstr>
      <vt:lpstr>Презентация PowerPoint</vt:lpstr>
      <vt:lpstr>Презентация PowerPoint</vt:lpstr>
      <vt:lpstr>         Спасибо за внимание!  Все фотографии детей в презентации были использованы с разрешения родителей.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театрализованной деятельности на всестороннее развитие личности дошкольника среднего возраста.</dc:title>
  <dc:creator>Пользователь Windows</dc:creator>
  <cp:lastModifiedBy>Детсад 106</cp:lastModifiedBy>
  <cp:revision>44</cp:revision>
  <dcterms:created xsi:type="dcterms:W3CDTF">2019-04-08T20:30:14Z</dcterms:created>
  <dcterms:modified xsi:type="dcterms:W3CDTF">2019-10-31T07:56:16Z</dcterms:modified>
</cp:coreProperties>
</file>