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84" r:id="rId3"/>
    <p:sldId id="259" r:id="rId4"/>
    <p:sldId id="260" r:id="rId5"/>
    <p:sldId id="273" r:id="rId6"/>
    <p:sldId id="261" r:id="rId7"/>
    <p:sldId id="275" r:id="rId8"/>
    <p:sldId id="274" r:id="rId9"/>
    <p:sldId id="272" r:id="rId10"/>
    <p:sldId id="277" r:id="rId11"/>
    <p:sldId id="262" r:id="rId12"/>
    <p:sldId id="263" r:id="rId13"/>
    <p:sldId id="264" r:id="rId14"/>
    <p:sldId id="278" r:id="rId15"/>
    <p:sldId id="265" r:id="rId16"/>
    <p:sldId id="266" r:id="rId17"/>
    <p:sldId id="267" r:id="rId18"/>
    <p:sldId id="268" r:id="rId19"/>
    <p:sldId id="285" r:id="rId20"/>
    <p:sldId id="269" r:id="rId21"/>
    <p:sldId id="270" r:id="rId22"/>
    <p:sldId id="271" r:id="rId23"/>
    <p:sldId id="287" r:id="rId24"/>
    <p:sldId id="286" r:id="rId25"/>
    <p:sldId id="283" r:id="rId26"/>
    <p:sldId id="282" r:id="rId27"/>
    <p:sldId id="281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>
        <p:scale>
          <a:sx n="55" d="100"/>
          <a:sy n="55" d="100"/>
        </p:scale>
        <p:origin x="-546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1489E-02B7-4F6D-B09F-E4DE74F5A6A3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209FD-F9CB-4DBE-9C48-C670D7A9B3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056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209FD-F9CB-4DBE-9C48-C670D7A9B36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986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209FD-F9CB-4DBE-9C48-C670D7A9B36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986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5ADFF73-8A23-4498-8856-18FB97DB9672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08111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Муниципальное дошкольное образовательное автономное учреждение «Детский сад №106 «Анютины глазки» комбинированного вида» г. Орска</a:t>
            </a:r>
            <a:endParaRPr lang="ru-RU" sz="16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285860"/>
            <a:ext cx="7920880" cy="35719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        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Обобщение педагогического опыта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Русские народные традиции как условие нравственного воспитания дошкольников 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                                      </a:t>
            </a:r>
          </a:p>
          <a:p>
            <a:pPr algn="r"/>
            <a:endParaRPr lang="ru-RU" sz="1800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воспитатель 1 кв. категории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Соколова О.А.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Ольга владимировна\DSCN22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4320480" cy="28920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516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2400" dirty="0">
                <a:solidFill>
                  <a:srgbClr val="073E87"/>
                </a:solidFill>
                <a:ea typeface="+mn-ea"/>
                <a:cs typeface="+mn-cs"/>
              </a:rPr>
              <a:t>Работа с детьми ориентирована на три возрастные ступени:</a:t>
            </a:r>
            <a:br>
              <a:rPr lang="ru-RU" sz="2400" dirty="0">
                <a:solidFill>
                  <a:srgbClr val="073E87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554163"/>
            <a:ext cx="6355432" cy="194684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600" dirty="0" smtClean="0"/>
              <a:t>1. Младший </a:t>
            </a:r>
            <a:r>
              <a:rPr lang="ru-RU" sz="3600" dirty="0"/>
              <a:t>возраст – от 3-4 лет</a:t>
            </a:r>
            <a:r>
              <a:rPr lang="ru-RU" sz="3600" dirty="0" smtClean="0"/>
              <a:t>;</a:t>
            </a:r>
          </a:p>
          <a:p>
            <a:pPr>
              <a:buNone/>
            </a:pPr>
            <a:r>
              <a:rPr lang="ru-RU" sz="3600" dirty="0" smtClean="0"/>
              <a:t>2.  Средний </a:t>
            </a:r>
            <a:r>
              <a:rPr lang="ru-RU" sz="3600" dirty="0"/>
              <a:t>возраст – от 4-5 лет; </a:t>
            </a:r>
            <a:endParaRPr lang="ru-RU" sz="3600" dirty="0" smtClean="0"/>
          </a:p>
          <a:p>
            <a:pPr>
              <a:buNone/>
            </a:pPr>
            <a:r>
              <a:rPr lang="ru-RU" sz="3600" dirty="0" smtClean="0"/>
              <a:t>3. Старший </a:t>
            </a:r>
            <a:r>
              <a:rPr lang="ru-RU" sz="3600" dirty="0"/>
              <a:t>возраст – от 5-6 лет; </a:t>
            </a:r>
            <a:br>
              <a:rPr lang="ru-RU" sz="3600" dirty="0"/>
            </a:br>
            <a:endParaRPr lang="ru-RU" sz="3600" dirty="0"/>
          </a:p>
          <a:p>
            <a:endParaRPr lang="ru-RU" dirty="0"/>
          </a:p>
        </p:txBody>
      </p:sp>
      <p:pic>
        <p:nvPicPr>
          <p:cNvPr id="5123" name="Picture 3" descr="C:\Users\Future\Desktop\1662544964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1785926"/>
            <a:ext cx="2352349" cy="4439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C:\Users\Future\Desktop\1662544964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429000"/>
            <a:ext cx="5328592" cy="2994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5349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073E87"/>
                </a:solidFill>
                <a:ea typeface="+mn-ea"/>
                <a:cs typeface="+mn-cs"/>
              </a:rPr>
              <a:t>Чтобы максимально приблизить детей к русской культуре оборудована русская изба.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556792"/>
            <a:ext cx="6192688" cy="482453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dirty="0"/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ней силами воспитателей и родителей собраны предметы старины и быта крестьян. Каждому предмету отведено своё традиционное место: у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стены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размещается русская печь, у печки чугунок ,ухват. В углу висит икона Божьей матери украшенная рушником .На узорной полочке расположились деревянные ложки, скалка, глиняные кувшины,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горшочки,утюги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На столе занял своё место самовар. Ждёт своих рукодельниц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прялка,сундук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для различных вещей. Украшена наша светёлка старинными рушниками, платками, домоткаными половиками.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Ольга владимировна\DSCN22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3"/>
            <a:ext cx="2558039" cy="2526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Ольга владимировна\DSCN221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291094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7738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7"/>
            <a:ext cx="5040560" cy="5544616"/>
          </a:xfrm>
        </p:spPr>
        <p:txBody>
          <a:bodyPr>
            <a:normAutofit/>
          </a:bodyPr>
          <a:lstStyle/>
          <a:p>
            <a:r>
              <a:rPr lang="ru-RU" dirty="0"/>
              <a:t>В избе </a:t>
            </a:r>
            <a:r>
              <a:rPr lang="ru-RU" dirty="0" smtClean="0"/>
              <a:t>провожу </a:t>
            </a:r>
            <a:r>
              <a:rPr lang="ru-RU" dirty="0"/>
              <a:t>специальные занятия по знакомству с русским народным фольклором, русскими народными играми а так же обыгрывание колыбельных песен, заучивание </a:t>
            </a:r>
            <a:r>
              <a:rPr lang="ru-RU" dirty="0" err="1"/>
              <a:t>потешек</a:t>
            </a:r>
            <a:r>
              <a:rPr lang="ru-RU" dirty="0"/>
              <a:t>. </a:t>
            </a:r>
          </a:p>
        </p:txBody>
      </p:sp>
      <p:pic>
        <p:nvPicPr>
          <p:cNvPr id="2050" name="Picture 2" descr="F:\Ольга владимировна\DSCN22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3096344" cy="2408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Ольга владимировна\DSCN22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9078" y="875778"/>
            <a:ext cx="2664296" cy="3018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6754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Свою работу я провожу по специально разработанному плану: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 </a:t>
            </a:r>
            <a:r>
              <a:rPr lang="ru-RU" dirty="0" smtClean="0"/>
              <a:t>В </a:t>
            </a:r>
            <a:r>
              <a:rPr lang="ru-RU" dirty="0"/>
              <a:t>младшей группе использую </a:t>
            </a:r>
            <a:r>
              <a:rPr lang="ru-RU" dirty="0" err="1"/>
              <a:t>потешки</a:t>
            </a:r>
            <a:r>
              <a:rPr lang="ru-RU" dirty="0"/>
              <a:t>, загадки, </a:t>
            </a:r>
            <a:r>
              <a:rPr lang="ru-RU" dirty="0" smtClean="0"/>
              <a:t>колыбельные </a:t>
            </a:r>
            <a:r>
              <a:rPr lang="ru-RU" dirty="0"/>
              <a:t>песенки, игры с </a:t>
            </a:r>
            <a:r>
              <a:rPr lang="ru-RU" dirty="0" smtClean="0"/>
              <a:t>пальчиками </a:t>
            </a:r>
            <a:r>
              <a:rPr lang="ru-RU" dirty="0"/>
              <a:t>,ручками. При отборе фольклорного материала </a:t>
            </a:r>
            <a:r>
              <a:rPr lang="ru-RU" dirty="0" smtClean="0"/>
              <a:t>учитываю </a:t>
            </a:r>
            <a:r>
              <a:rPr lang="ru-RU" dirty="0"/>
              <a:t>возраст детей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 средней группе </a:t>
            </a:r>
            <a:r>
              <a:rPr lang="ru-RU" dirty="0" smtClean="0"/>
              <a:t>добавляю </a:t>
            </a:r>
            <a:r>
              <a:rPr lang="ru-RU" dirty="0"/>
              <a:t>народные </a:t>
            </a:r>
            <a:r>
              <a:rPr lang="ru-RU" dirty="0" smtClean="0"/>
              <a:t>игры, сказки, пословицы</a:t>
            </a:r>
            <a:r>
              <a:rPr lang="ru-RU" dirty="0"/>
              <a:t>, поговорки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/>
              <a:t>старшем дошкольном возрасте </a:t>
            </a:r>
            <a:r>
              <a:rPr lang="ru-RU" dirty="0" smtClean="0"/>
              <a:t>использую скороговорки, провожу </a:t>
            </a:r>
            <a:r>
              <a:rPr lang="ru-RU" dirty="0"/>
              <a:t>экскурсии.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5529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Future\Desktop\Для Линеры Шафкатовны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5071004" cy="3803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 descr="C:\Users\Future\Desktop\Для Линеры Шафкатовны\image_622f205ad78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04664"/>
            <a:ext cx="2932128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C:\Users\Future\Desktop\Для Линеры Шафкатовны\Ф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005064"/>
            <a:ext cx="3233936" cy="24254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9" name="Picture 5" descr="C:\Users\Future\Desktop\Для Линеры Шафкатовны\Ф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293096"/>
            <a:ext cx="3803915" cy="2139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Провожу занятия по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изодеятельности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на которых знакомлю детей с народной декоративной росписью в игровой форме, занятия –беседы: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844824"/>
            <a:ext cx="3168352" cy="46758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«</a:t>
            </a:r>
            <a:r>
              <a:rPr lang="ru-RU" dirty="0"/>
              <a:t>Русский народный костюм», «Голубая гжель», «Золотая хохлома»,</a:t>
            </a:r>
          </a:p>
          <a:p>
            <a:r>
              <a:rPr lang="ru-RU" dirty="0"/>
              <a:t>«Русская матрёшка», «Русские народные игры».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1613002"/>
            <a:ext cx="239357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chel.sp-zakupka.ru/files/3e5/3e5f138b10044a76fbe09fdd81054eb9-fit-300x3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10" r="20867"/>
          <a:stretch>
            <a:fillRect/>
          </a:stretch>
        </p:blipFill>
        <p:spPr bwMode="auto">
          <a:xfrm>
            <a:off x="539552" y="4149080"/>
            <a:ext cx="1800200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900igr.net/datas/izo/Rospis-khokhloma/0004-004-Rospis-khokhlom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35620"/>
            <a:ext cx="2664296" cy="2014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rusmatreshka.ru/upload/iblock/b37/b3743e7f0eee876cac0a92128cad02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9120"/>
            <a:ext cx="3020342" cy="2011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7107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8388424" cy="360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Большое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место в приобщении детей к народной культуре занимают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народные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праздники и традиции, знакомство с народными обычаями и обрядами. На материале народного фольклора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разрабатываю совместно с музыкальным руководителем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сценарии праздников и тематических вечеров: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Осенины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Калядки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», «Масленица».</a:t>
            </a:r>
          </a:p>
          <a:p>
            <a:endParaRPr lang="ru-RU" b="1" dirty="0"/>
          </a:p>
        </p:txBody>
      </p:sp>
      <p:pic>
        <p:nvPicPr>
          <p:cNvPr id="8194" name="Picture 2" descr="C:\Users\Future\Desktop\Для Линеры Шафкатовны\Масле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3287349" cy="2465512"/>
          </a:xfrm>
          <a:prstGeom prst="rect">
            <a:avLst/>
          </a:prstGeom>
          <a:noFill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r="13970"/>
          <a:stretch>
            <a:fillRect/>
          </a:stretch>
        </p:blipFill>
        <p:spPr bwMode="auto">
          <a:xfrm>
            <a:off x="4283968" y="3861048"/>
            <a:ext cx="4155300" cy="271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2658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    На </a:t>
            </a:r>
            <a:r>
              <a:rPr lang="ru-RU" b="1" dirty="0"/>
              <a:t>музыкальных занятиях используем русские народные </a:t>
            </a:r>
            <a:r>
              <a:rPr lang="ru-RU" b="1" dirty="0" err="1"/>
              <a:t>распевки</a:t>
            </a:r>
            <a:r>
              <a:rPr lang="ru-RU" b="1" dirty="0"/>
              <a:t>, слушаем русские народные мелодии. Дети знают много русских народных песен, обучаются игре на народных музыкальных инструментах:</a:t>
            </a:r>
          </a:p>
          <a:p>
            <a:r>
              <a:rPr lang="ru-RU" b="1" dirty="0"/>
              <a:t>ложках, </a:t>
            </a:r>
            <a:r>
              <a:rPr lang="ru-RU" b="1" dirty="0" err="1"/>
              <a:t>трещётках</a:t>
            </a:r>
            <a:r>
              <a:rPr lang="ru-RU" b="1" dirty="0"/>
              <a:t>, погремушках, свистульках, дудках.</a:t>
            </a:r>
          </a:p>
          <a:p>
            <a:endParaRPr lang="ru-RU" dirty="0"/>
          </a:p>
        </p:txBody>
      </p:sp>
      <p:pic>
        <p:nvPicPr>
          <p:cNvPr id="7170" name="Picture 2" descr="C:\Users\Future\Desktop\Для Линеры Шафкатовны\Ф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645024"/>
            <a:ext cx="3617979" cy="2713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Future\Desktop\Для Линеры Шафкатовны\Ф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20688"/>
            <a:ext cx="358648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5359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"/>
            <a:ext cx="8712968" cy="24928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с семьёй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провожу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по принципу активного вовлечения родителей в жизнь детского сада: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организую совместные выставки поделок, праздники,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посиделки,конкурсы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Future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4336462" cy="2871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 descr="C:\Users\Future\Desktop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214686"/>
            <a:ext cx="4083973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17380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Future\Desktop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6584446" cy="4938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:\Users\Future\Desktop\fd5738ff-39ad-59f3-916c-b6133a1bb4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786190"/>
            <a:ext cx="3219672" cy="2615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Духовная жизнь ребенка полноценна лишь тогда, когда он живет в мире игры, сказки, музыки, фантазии, творчества.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этого он- засушенный цветок.» </a:t>
            </a:r>
            <a:b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В.А .Сухомлинский</a:t>
            </a:r>
            <a:r>
              <a:rPr lang="ru-RU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24936" cy="20162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В группе оформила уголки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родителей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где разместила информацию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практического характера: «Как изготовить с ребёнком тряпичную куклу», «Любимые народные игры детей».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77" t="25403" r="9677" b="16129"/>
          <a:stretch>
            <a:fillRect/>
          </a:stretch>
        </p:blipFill>
        <p:spPr bwMode="auto">
          <a:xfrm>
            <a:off x="214282" y="2143116"/>
            <a:ext cx="2088232" cy="2923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988840"/>
            <a:ext cx="320312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060848"/>
            <a:ext cx="2304256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97" t="19894" b="9372"/>
          <a:stretch>
            <a:fillRect/>
          </a:stretch>
        </p:blipFill>
        <p:spPr bwMode="auto">
          <a:xfrm>
            <a:off x="1785918" y="4071942"/>
            <a:ext cx="2016224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53306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251520" y="908720"/>
            <a:ext cx="8892480" cy="201622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наглядности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размещаю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демонстрационный материал «Росписи предметов быта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одежды». Всё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делаю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того, чтобы родители не только наблюдали за нашей работой ,но и широко использовали опыт работы нашего дошкольного учреждения.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37810"/>
          <a:stretch>
            <a:fillRect/>
          </a:stretch>
        </p:blipFill>
        <p:spPr bwMode="auto">
          <a:xfrm>
            <a:off x="467544" y="2852936"/>
            <a:ext cx="511256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Future\Desktop\Для Линеры Шафкатовны\1662544964084.jpg"/>
          <p:cNvPicPr>
            <a:picLocks noChangeAspect="1" noChangeArrowheads="1"/>
          </p:cNvPicPr>
          <p:nvPr/>
        </p:nvPicPr>
        <p:blipFill>
          <a:blip r:embed="rId3" cstate="print"/>
          <a:srcRect l="11956" r="6522"/>
          <a:stretch>
            <a:fillRect/>
          </a:stretch>
        </p:blipFill>
        <p:spPr bwMode="auto">
          <a:xfrm>
            <a:off x="5857884" y="3357562"/>
            <a:ext cx="3011075" cy="246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2424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568952" cy="2232248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5100" dirty="0" smtClean="0"/>
              <a:t>      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Я надеюсь, 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моя работа поможет 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ребёнку почувствовать себя частью великого целого своего народа, своей страны, научиться уважать и ценить прошлое и настоящее.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Picture 3" descr="C:\Users\Future\Desktop\Для Линеры Шафкатовны\Альбом фото отчет ПРАЗДНИКИ.jpg"/>
          <p:cNvPicPr>
            <a:picLocks noChangeAspect="1" noChangeArrowheads="1"/>
          </p:cNvPicPr>
          <p:nvPr/>
        </p:nvPicPr>
        <p:blipFill>
          <a:blip r:embed="rId3" cstate="print"/>
          <a:srcRect l="13289" r="13179"/>
          <a:stretch>
            <a:fillRect/>
          </a:stretch>
        </p:blipFill>
        <p:spPr bwMode="auto">
          <a:xfrm rot="20657278">
            <a:off x="1871129" y="2519064"/>
            <a:ext cx="4402763" cy="3528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05411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586110" cy="2865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59" name="Picture 3" descr="C:\Users\Ст воспитатель\Desktop\Для Линеры Шафкатовны\1662572195033.jpg"/>
          <p:cNvPicPr>
            <a:picLocks noChangeAspect="1" noChangeArrowheads="1"/>
          </p:cNvPicPr>
          <p:nvPr/>
        </p:nvPicPr>
        <p:blipFill>
          <a:blip r:embed="rId3" cstate="print"/>
          <a:srcRect l="20427" t="9297" r="22313"/>
          <a:stretch>
            <a:fillRect/>
          </a:stretch>
        </p:blipFill>
        <p:spPr bwMode="auto">
          <a:xfrm>
            <a:off x="5929322" y="388530"/>
            <a:ext cx="2726409" cy="242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 l="25403" r="14718"/>
          <a:stretch>
            <a:fillRect/>
          </a:stretch>
        </p:blipFill>
        <p:spPr bwMode="auto">
          <a:xfrm rot="5400000">
            <a:off x="5087029" y="3056847"/>
            <a:ext cx="3184784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 l="22850" r="20628"/>
          <a:stretch>
            <a:fillRect/>
          </a:stretch>
        </p:blipFill>
        <p:spPr bwMode="auto">
          <a:xfrm rot="5400000">
            <a:off x="1066606" y="3362494"/>
            <a:ext cx="3000396" cy="2847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568952" cy="432048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ru-RU" sz="5100" dirty="0" smtClean="0"/>
              <a:t>       </a:t>
            </a:r>
            <a:endParaRPr lang="ru-RU" dirty="0"/>
          </a:p>
        </p:txBody>
      </p:sp>
      <p:pic>
        <p:nvPicPr>
          <p:cNvPr id="2051" name="Picture 3" descr="C:\Users\Future\Desktop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602480" cy="345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Future\Desktop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40968"/>
            <a:ext cx="5017406" cy="3346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Users\Future\Desktop\2592e916774bf20712ccfe43a823110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4664"/>
            <a:ext cx="3454462" cy="2513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Future\Desktop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33056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05411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Future\Desktop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4690966" cy="3125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Future\Desktop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32025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Future\Desktop\1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4974529" cy="266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Future\Desktop\IMG-20201215-WA0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573016"/>
            <a:ext cx="336037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77089" cy="583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Фотоальбом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96044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3816424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Спасибо за внимание!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Future\Desktop\Для Линеры Шафкатовны\Альбом фото отчет ПРАЗДНИКИ.jpg"/>
          <p:cNvPicPr>
            <a:picLocks noChangeAspect="1" noChangeArrowheads="1"/>
          </p:cNvPicPr>
          <p:nvPr/>
        </p:nvPicPr>
        <p:blipFill>
          <a:blip r:embed="rId2" cstate="print"/>
          <a:srcRect l="13289" r="13179"/>
          <a:stretch>
            <a:fillRect/>
          </a:stretch>
        </p:blipFill>
        <p:spPr bwMode="auto">
          <a:xfrm rot="20657278">
            <a:off x="1943135" y="2231031"/>
            <a:ext cx="4402763" cy="3528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500306"/>
            <a:ext cx="7035124" cy="402503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Несомненно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на сегодняшний день тема  очень актуальна.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 время, как развивается наука, в жизнь внедряется компьютеризация, народный язык начинает терять эмоциональность и значимость.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Многие люди  напрочь забыли о своих русских ценностях. Родители наших детей «делают» карьеру, заняты домашним бытом им некогда рассказать сказку, спеть колыбельную. Дети растут на иностранных мультфильмах, компьютерных играх. 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Вот почему так важно в жизнь детей и в педагогический процесс детского сада включать знакомства с разнообразными видами народного творчества и привлекать к этому родителей.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netboardme-cf1.s3.amazonaws.com/published/92359/files/s_06e6a6b176adfb5196d10c4b10d0b400.png"/>
          <p:cNvPicPr>
            <a:picLocks noChangeAspect="1" noChangeArrowheads="1"/>
          </p:cNvPicPr>
          <p:nvPr/>
        </p:nvPicPr>
        <p:blipFill>
          <a:blip r:embed="rId2"/>
          <a:srcRect l="9477" t="6749" r="6920" b="9813"/>
          <a:stretch>
            <a:fillRect/>
          </a:stretch>
        </p:blipFill>
        <p:spPr bwMode="auto">
          <a:xfrm>
            <a:off x="6858016" y="357166"/>
            <a:ext cx="1928826" cy="24879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434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8064896" cy="324036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нашем детском саду уже много лет ведётся работа, направленная на приобщение детей к истокам народной культуры через различные виды деятельности. Осуществляется комплексный подход к использованию развивающей среды, общевоспитательной работы и специального обучения детей на материале народного искусства.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17032"/>
            <a:ext cx="1927207" cy="257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Future\Desktop\1662544964084.jpg"/>
          <p:cNvPicPr>
            <a:picLocks noChangeAspect="1" noChangeArrowheads="1"/>
          </p:cNvPicPr>
          <p:nvPr/>
        </p:nvPicPr>
        <p:blipFill>
          <a:blip r:embed="rId3" cstate="print"/>
          <a:srcRect l="10030" r="8060"/>
          <a:stretch>
            <a:fillRect/>
          </a:stretch>
        </p:blipFill>
        <p:spPr bwMode="auto">
          <a:xfrm>
            <a:off x="5364088" y="3861048"/>
            <a:ext cx="3528392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Future\Desktop\1662544963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284984"/>
            <a:ext cx="1754514" cy="3121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2223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Работу начали с анкетирования родителей:</a:t>
            </a:r>
            <a:endParaRPr lang="ru-RU" dirty="0"/>
          </a:p>
        </p:txBody>
      </p:sp>
      <p:pic>
        <p:nvPicPr>
          <p:cNvPr id="3078" name="Picture 6" descr="C:\Users\Future\Desktop\Для Линеры Шафкатовны\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214422"/>
            <a:ext cx="2697467" cy="2023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9" name="Picture 7" descr="C:\Users\Future\Desktop\Для Линеры Шафкатовны\Ф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643446"/>
            <a:ext cx="2312616" cy="1734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57159" y="1571612"/>
            <a:ext cx="628654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Анкета для родителей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«Народные праздники в детском саду и дома»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1.Считаете ли Вы необходимым приобщать Ваших детей к народной культуре и традициям? Почему?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2.Существуют ли традиции в Вашей семье? Какие?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Какие народные праздники Вы знаете?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Какие народные праздники Вы отмечаете в Вашей семье?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О каком празднике Вы узнали у своих предков?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Как Вы знакомите с народными праздниками своего ребенка?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Каковы особенности народных традиций Вашего города, края?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Какие формы работы Вы хотите предложить совместно с ДОУ в рамках «Народные традиции», «Народные праздники», «Народные игры»?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Примите ли Вы участие в организации и проведении народного праздника в детском саду?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 Что бы Вы хотели порекомендовать в целях улучшения совместной работы ДОУ и семьи по приобщению детей к народной культуре и традициям?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7010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584176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Цель работы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формирование у детей дошкольного возраста «базиса культуры» на основе ознакомления с бытом и жизнью родного народа, его характером, присущими ему нравственными ценностями, традициями, особенностями культуры.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132856"/>
            <a:ext cx="7992888" cy="4392488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реализации поставленной цели были определены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следующие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Создать систему работы, по приобщению детей к истокам русской народной культуры на специально организованных занятиях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Привлечь родителей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-образовательный процесс через проведение русских народных подвижных игр, знакомство с календарными праздниками, их обычаями и традициями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3.Создать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условия для самостоятельного отражения полученных знаний, умений детьми.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Воспитывать интерес и любовь к русской национальной культуре, народному творчеству, обычаям, традициям, обрядам, народному календарю, к народным играм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Использовать все виды фольклора (сказки, песенки,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пословицы, поговорки, загадки, хороводы), так как фольклор является богатейшим источником познавательного и нравственного развития детей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Знакомство детей с народными праздниками и традициями, народными играми.  </a:t>
            </a:r>
            <a:r>
              <a:rPr lang="ru-RU" dirty="0">
                <a:solidFill>
                  <a:schemeClr val="tx1"/>
                </a:solidFill>
              </a:rPr>
              <a:t>     </a:t>
            </a:r>
          </a:p>
        </p:txBody>
      </p:sp>
    </p:spTree>
    <p:extLst>
      <p:ext uri="{BB962C8B-B14F-4D97-AF65-F5344CB8AC3E}">
        <p14:creationId xmlns="" xmlns:p14="http://schemas.microsoft.com/office/powerpoint/2010/main" val="199591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9741768" cy="15030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Исходя из условий мною выделены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следующие направления работы: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5851376" cy="237889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Историческое прошлое России и русского народа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Устное народное творчество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Народные праздники и традиции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Народные промыслы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Русская народная кухня.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Future\Desktop\1662544964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204864"/>
            <a:ext cx="3345253" cy="4470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 descr="C:\Users\Future\Desktop\1662544964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4248472" cy="2387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2003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476672"/>
            <a:ext cx="5112568" cy="57214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своей работе я использую парциальную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программу «Приобщение детей к истокам русской народной культуры» О.Л. Князевой, М.Д.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Маханевой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которая является вариативной частью Основной Образовательной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Программы детского сада.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foxcdn.com/image/5661b067e39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07">
            <a:off x="407832" y="925018"/>
            <a:ext cx="3483829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561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Методические принципы: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Работа строится на основе главных методических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принципах: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чет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возрастных особенностей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оступность материала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остепенность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его усложнения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301554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631</TotalTime>
  <Words>862</Words>
  <Application>Microsoft Office PowerPoint</Application>
  <PresentationFormat>Экран (4:3)</PresentationFormat>
  <Paragraphs>91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Муниципальное дошкольное образовательное автономное учреждение «Детский сад №106 «Анютины глазки» комбинированного вида» г. Орска</vt:lpstr>
      <vt:lpstr>Слайд 2</vt:lpstr>
      <vt:lpstr>Актуальность темы</vt:lpstr>
      <vt:lpstr>Слайд 4</vt:lpstr>
      <vt:lpstr>Работу начали с анкетирования родителей:</vt:lpstr>
      <vt:lpstr>Цель работы:  формирование у детей дошкольного возраста «базиса культуры» на основе ознакомления с бытом и жизнью родного народа, его характером, присущими ему нравственными ценностями, традициями, особенностями культуры.  </vt:lpstr>
      <vt:lpstr>Исходя из условий мною выделены  следующие направления работы:  </vt:lpstr>
      <vt:lpstr>Слайд 8</vt:lpstr>
      <vt:lpstr>Методические принципы:</vt:lpstr>
      <vt:lpstr>Работа с детьми ориентирована на три возрастные ступени: </vt:lpstr>
      <vt:lpstr>Чтобы максимально приблизить детей к русской культуре оборудована русская изба.</vt:lpstr>
      <vt:lpstr>Слайд 12</vt:lpstr>
      <vt:lpstr>Свою работу я провожу по специально разработанному плану: </vt:lpstr>
      <vt:lpstr>Слайд 14</vt:lpstr>
      <vt:lpstr>  Провожу занятия по изодеятельности, на которых знакомлю детей с народной декоративной росписью в игровой форме, занятия –беседы: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Фотоальбом</vt:lpstr>
      <vt:lpstr>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 Большеберезниковский детский сад «Теремок»</dc:title>
  <dc:creator>1</dc:creator>
  <cp:keywords>ольга</cp:keywords>
  <cp:lastModifiedBy>Ст воспитатель</cp:lastModifiedBy>
  <cp:revision>62</cp:revision>
  <dcterms:created xsi:type="dcterms:W3CDTF">2016-03-07T12:10:44Z</dcterms:created>
  <dcterms:modified xsi:type="dcterms:W3CDTF">2025-10-01T11:02:13Z</dcterms:modified>
</cp:coreProperties>
</file>