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7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13" autoAdjust="0"/>
  </p:normalViewPr>
  <p:slideViewPr>
    <p:cSldViewPr>
      <p:cViewPr varScale="1">
        <p:scale>
          <a:sx n="75" d="100"/>
          <a:sy n="75" d="100"/>
        </p:scale>
        <p:origin x="6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5863E-7A5B-47A4-A60C-FBA991CFB3E5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49265-9796-4796-AACC-88E842B202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49265-9796-4796-AACC-88E842B2028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8DB60-4C3C-4A43-9068-67DB8CB48C1F}" type="datetimeFigureOut">
              <a:rPr lang="ru-RU" smtClean="0"/>
              <a:pPr/>
              <a:t>пт 30.10.26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446A0-D7FF-43E5-A077-28F5624B6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8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918648" cy="1470025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900" b="1" i="1" dirty="0" err="1">
                <a:solidFill>
                  <a:srgbClr val="FF0000"/>
                </a:solidFill>
                <a:latin typeface="Georgia"/>
                <a:ea typeface="Times New Roman"/>
                <a:cs typeface="Arial"/>
              </a:rPr>
              <a:t>Микушина</a:t>
            </a:r>
            <a:r>
              <a:rPr lang="ru-RU" sz="2900" b="1" i="1" dirty="0">
                <a:solidFill>
                  <a:srgbClr val="FF0000"/>
                </a:solidFill>
                <a:latin typeface="Georgia"/>
                <a:ea typeface="Times New Roman"/>
                <a:cs typeface="Arial"/>
              </a:rPr>
              <a:t>  Лариса  Геннадьевна</a:t>
            </a:r>
            <a:br>
              <a:rPr lang="ru-RU" sz="2900" dirty="0">
                <a:latin typeface="Times New Roman"/>
                <a:ea typeface="Times New Roman"/>
              </a:rPr>
            </a:br>
            <a:r>
              <a:rPr lang="ru-RU" sz="2000" b="1" dirty="0">
                <a:solidFill>
                  <a:srgbClr val="0000FF"/>
                </a:solidFill>
                <a:latin typeface="Times New Roman"/>
                <a:ea typeface="Times New Roman"/>
              </a:rPr>
              <a:t>- учитель-логопед, работающий</a:t>
            </a:r>
            <a:br>
              <a:rPr lang="ru-RU" sz="2000" dirty="0">
                <a:latin typeface="Times New Roman"/>
                <a:ea typeface="Times New Roman"/>
              </a:rPr>
            </a:br>
            <a:r>
              <a:rPr lang="ru-RU" sz="2000" b="1" dirty="0">
                <a:solidFill>
                  <a:srgbClr val="0000FF"/>
                </a:solidFill>
                <a:latin typeface="Times New Roman"/>
                <a:ea typeface="Times New Roman"/>
              </a:rPr>
              <a:t>в муниципальном дошкольном образовательном автономном учреждении «Детский сад № 106 «Анютины глазки» комбинированного вида г. Орска»</a:t>
            </a:r>
            <a:br>
              <a:rPr lang="ru-RU" sz="3200" dirty="0"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5949280"/>
            <a:ext cx="6192688" cy="720080"/>
          </a:xfrm>
        </p:spPr>
        <p:txBody>
          <a:bodyPr>
            <a:normAutofit fontScale="92500"/>
          </a:bodyPr>
          <a:lstStyle/>
          <a:p>
            <a:pPr>
              <a:tabLst>
                <a:tab pos="676275" algn="l"/>
              </a:tabLst>
            </a:pPr>
            <a:r>
              <a:rPr lang="ru-RU" sz="1800" b="1" dirty="0">
                <a:solidFill>
                  <a:srgbClr val="0000FF"/>
                </a:solidFill>
                <a:latin typeface="Times New Roman"/>
                <a:ea typeface="Times New Roman"/>
              </a:rPr>
              <a:t>Общий трудовой стаж – 35 лет</a:t>
            </a:r>
            <a:endParaRPr lang="ru-RU" sz="1800" dirty="0">
              <a:latin typeface="Times New Roman"/>
              <a:ea typeface="Times New Roman"/>
            </a:endParaRPr>
          </a:p>
          <a:p>
            <a:pPr>
              <a:tabLst>
                <a:tab pos="676275" algn="l"/>
              </a:tabLst>
            </a:pPr>
            <a:r>
              <a:rPr lang="ru-RU" sz="1800" b="1" dirty="0">
                <a:solidFill>
                  <a:srgbClr val="0000FF"/>
                </a:solidFill>
                <a:latin typeface="Times New Roman"/>
                <a:ea typeface="Times New Roman"/>
              </a:rPr>
              <a:t>Стаж педагогической работы в данной должности – 35 лет</a:t>
            </a:r>
            <a:endParaRPr lang="ru-RU" sz="1800" dirty="0">
              <a:latin typeface="Times New Roman"/>
              <a:ea typeface="Times New Roman"/>
            </a:endParaRPr>
          </a:p>
        </p:txBody>
      </p:sp>
      <p:pic>
        <p:nvPicPr>
          <p:cNvPr id="4" name="Рисунок 3" descr="getImage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1628800"/>
            <a:ext cx="2904323" cy="43564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Логопед</a:t>
            </a:r>
            <a:r>
              <a:rPr lang="ru-RU" sz="2800" b="1" i="1" dirty="0"/>
              <a:t> </a:t>
            </a:r>
            <a:r>
              <a:rPr lang="ru-RU" sz="2800" b="1" i="1" dirty="0">
                <a:solidFill>
                  <a:srgbClr val="7030A0"/>
                </a:solidFill>
              </a:rPr>
              <a:t>– больше, чем специальность,</a:t>
            </a:r>
            <a:br>
              <a:rPr lang="ru-RU" sz="2800" b="1" i="1" dirty="0">
                <a:solidFill>
                  <a:srgbClr val="7030A0"/>
                </a:solidFill>
              </a:rPr>
            </a:br>
            <a:r>
              <a:rPr lang="ru-RU" sz="2800" b="1" i="1" dirty="0">
                <a:solidFill>
                  <a:srgbClr val="7030A0"/>
                </a:solidFill>
              </a:rPr>
              <a:t> ответственнее, чем  профессия.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331640" y="836712"/>
            <a:ext cx="7272808" cy="5904656"/>
          </a:xfrm>
        </p:spPr>
        <p:txBody>
          <a:bodyPr numCol="2">
            <a:noAutofit/>
          </a:bodyPr>
          <a:lstStyle/>
          <a:p>
            <a:pPr>
              <a:buNone/>
            </a:pPr>
            <a:r>
              <a:rPr lang="ru-RU" sz="1700" dirty="0"/>
              <a:t>Терпение и творчество,</a:t>
            </a:r>
          </a:p>
          <a:p>
            <a:pPr>
              <a:buNone/>
            </a:pPr>
            <a:r>
              <a:rPr lang="ru-RU" sz="1700" dirty="0"/>
              <a:t>Упорство и победа -</a:t>
            </a:r>
          </a:p>
          <a:p>
            <a:pPr>
              <a:buNone/>
            </a:pPr>
            <a:r>
              <a:rPr lang="ru-RU" sz="1700" dirty="0"/>
              <a:t>Вот главные этапы</a:t>
            </a:r>
          </a:p>
          <a:p>
            <a:pPr>
              <a:buNone/>
            </a:pPr>
            <a:r>
              <a:rPr lang="ru-RU" sz="1700" dirty="0"/>
              <a:t>В работе логопеда.</a:t>
            </a:r>
          </a:p>
          <a:p>
            <a:pPr>
              <a:buNone/>
            </a:pPr>
            <a:r>
              <a:rPr lang="ru-RU" sz="1700" dirty="0"/>
              <a:t>Все Нади, Вани, Вити </a:t>
            </a:r>
          </a:p>
          <a:p>
            <a:pPr>
              <a:buNone/>
            </a:pPr>
            <a:r>
              <a:rPr lang="ru-RU" sz="1700" dirty="0"/>
              <a:t>Должны заговорить,</a:t>
            </a:r>
          </a:p>
          <a:p>
            <a:pPr>
              <a:buNone/>
            </a:pPr>
            <a:r>
              <a:rPr lang="ru-RU" sz="1700" dirty="0"/>
              <a:t>И от тебя зависит -</a:t>
            </a:r>
          </a:p>
          <a:p>
            <a:pPr>
              <a:buNone/>
            </a:pPr>
            <a:r>
              <a:rPr lang="ru-RU" sz="1700" dirty="0"/>
              <a:t>Быть им или не быть.</a:t>
            </a:r>
          </a:p>
          <a:p>
            <a:pPr>
              <a:buNone/>
            </a:pPr>
            <a:r>
              <a:rPr lang="ru-RU" sz="1700" dirty="0"/>
              <a:t>Душа болит за каждого.</a:t>
            </a:r>
          </a:p>
          <a:p>
            <a:pPr>
              <a:buNone/>
            </a:pPr>
            <a:r>
              <a:rPr lang="ru-RU" sz="1700" dirty="0"/>
              <a:t>Всем хочется помочь.</a:t>
            </a:r>
          </a:p>
          <a:p>
            <a:pPr>
              <a:buNone/>
            </a:pPr>
            <a:r>
              <a:rPr lang="ru-RU" sz="1700" dirty="0"/>
              <a:t>Не раз вопрос: «Что  делать?»</a:t>
            </a:r>
          </a:p>
          <a:p>
            <a:pPr>
              <a:buNone/>
            </a:pPr>
            <a:r>
              <a:rPr lang="ru-RU" sz="1700" dirty="0"/>
              <a:t>Преследовал всю ночь.</a:t>
            </a:r>
          </a:p>
          <a:p>
            <a:pPr>
              <a:buNone/>
            </a:pPr>
            <a:r>
              <a:rPr lang="ru-RU" sz="1700" dirty="0"/>
              <a:t>Идешь порою с сумками,</a:t>
            </a:r>
          </a:p>
          <a:p>
            <a:pPr>
              <a:buNone/>
            </a:pPr>
            <a:r>
              <a:rPr lang="ru-RU" sz="1700" dirty="0"/>
              <a:t>А язычок «грибком»,</a:t>
            </a:r>
          </a:p>
          <a:p>
            <a:pPr>
              <a:buNone/>
            </a:pPr>
            <a:r>
              <a:rPr lang="ru-RU" sz="1700" dirty="0"/>
              <a:t>Или «лошадкой» цокает,</a:t>
            </a:r>
          </a:p>
          <a:p>
            <a:pPr>
              <a:buNone/>
            </a:pPr>
            <a:r>
              <a:rPr lang="ru-RU" sz="1700" dirty="0"/>
              <a:t>Иль губы «хоботком».</a:t>
            </a:r>
          </a:p>
          <a:p>
            <a:pPr>
              <a:buNone/>
            </a:pPr>
            <a:r>
              <a:rPr lang="ru-RU" sz="1700" dirty="0"/>
              <a:t>Вдруг затрещишь «моторчиком»</a:t>
            </a:r>
          </a:p>
          <a:p>
            <a:pPr>
              <a:buNone/>
            </a:pPr>
            <a:r>
              <a:rPr lang="ru-RU" sz="1700" dirty="0"/>
              <a:t>Раз несколько подряд</a:t>
            </a:r>
          </a:p>
          <a:p>
            <a:pPr lvl="0">
              <a:buNone/>
              <a:defRPr/>
            </a:pPr>
            <a:r>
              <a:rPr lang="ru-RU" sz="1700" dirty="0"/>
              <a:t>И ловишь настороженный </a:t>
            </a:r>
          </a:p>
          <a:p>
            <a:pPr lvl="0">
              <a:buNone/>
              <a:defRPr/>
            </a:pPr>
            <a:endParaRPr lang="ru-RU" sz="1700" dirty="0"/>
          </a:p>
          <a:p>
            <a:pPr lvl="0">
              <a:buNone/>
              <a:defRPr/>
            </a:pPr>
            <a:endParaRPr lang="ru-RU" sz="1700" dirty="0"/>
          </a:p>
          <a:p>
            <a:pPr lvl="0">
              <a:buNone/>
              <a:defRPr/>
            </a:pPr>
            <a:r>
              <a:rPr lang="ru-RU" sz="1700" dirty="0"/>
              <a:t>Идущих мимо взгляд.</a:t>
            </a:r>
          </a:p>
          <a:p>
            <a:pPr lvl="0">
              <a:buNone/>
              <a:defRPr/>
            </a:pPr>
            <a:r>
              <a:rPr lang="ru-RU" sz="1700" dirty="0"/>
              <a:t>Так день за днем -</a:t>
            </a:r>
          </a:p>
          <a:p>
            <a:pPr lvl="0">
              <a:buNone/>
              <a:defRPr/>
            </a:pPr>
            <a:r>
              <a:rPr lang="ru-RU" sz="1700" dirty="0"/>
              <a:t>То вниз, то вверх</a:t>
            </a:r>
          </a:p>
          <a:p>
            <a:pPr lvl="0">
              <a:buNone/>
              <a:defRPr/>
            </a:pPr>
            <a:r>
              <a:rPr lang="ru-RU" sz="1700" dirty="0"/>
              <a:t>Летает язычок,</a:t>
            </a:r>
          </a:p>
          <a:p>
            <a:pPr lvl="0">
              <a:buNone/>
              <a:defRPr/>
            </a:pPr>
            <a:r>
              <a:rPr lang="ru-RU" sz="1700" dirty="0"/>
              <a:t>Работать так настойчиво </a:t>
            </a:r>
          </a:p>
          <a:p>
            <a:pPr lvl="0">
              <a:buNone/>
              <a:defRPr/>
            </a:pPr>
            <a:r>
              <a:rPr lang="ru-RU" sz="1700" dirty="0"/>
              <a:t>Из вас не каждый б смог.</a:t>
            </a:r>
          </a:p>
          <a:p>
            <a:pPr lvl="0">
              <a:buNone/>
              <a:defRPr/>
            </a:pPr>
            <a:r>
              <a:rPr lang="ru-RU" sz="1700" dirty="0"/>
              <a:t>И… появились звуки вдруг, </a:t>
            </a:r>
          </a:p>
          <a:p>
            <a:pPr lvl="0">
              <a:buNone/>
              <a:defRPr/>
            </a:pPr>
            <a:r>
              <a:rPr lang="ru-RU" sz="1700" dirty="0"/>
              <a:t>Появятся и слоги,</a:t>
            </a:r>
          </a:p>
          <a:p>
            <a:pPr lvl="0">
              <a:buNone/>
              <a:defRPr/>
            </a:pPr>
            <a:r>
              <a:rPr lang="ru-RU" sz="1700" dirty="0"/>
              <a:t>А там уже слова пойдут</a:t>
            </a:r>
          </a:p>
          <a:p>
            <a:pPr lvl="0">
              <a:buNone/>
              <a:defRPr/>
            </a:pPr>
            <a:r>
              <a:rPr lang="ru-RU" sz="1700" dirty="0"/>
              <a:t>По правильной дороге.</a:t>
            </a:r>
          </a:p>
          <a:p>
            <a:pPr lvl="0">
              <a:buNone/>
              <a:defRPr/>
            </a:pPr>
            <a:r>
              <a:rPr lang="ru-RU" sz="1700" dirty="0"/>
              <a:t>При самой первой встрече</a:t>
            </a:r>
          </a:p>
          <a:p>
            <a:pPr lvl="0">
              <a:buNone/>
              <a:defRPr/>
            </a:pPr>
            <a:r>
              <a:rPr lang="ru-RU" sz="1700" dirty="0"/>
              <a:t>Мы часто слышим: «Датте»,</a:t>
            </a:r>
          </a:p>
          <a:p>
            <a:pPr lvl="0">
              <a:buNone/>
              <a:defRPr/>
            </a:pPr>
            <a:r>
              <a:rPr lang="ru-RU" sz="1700" dirty="0"/>
              <a:t>А на прощанье четкое:</a:t>
            </a:r>
          </a:p>
          <a:p>
            <a:pPr lvl="0">
              <a:buNone/>
              <a:defRPr/>
            </a:pPr>
            <a:r>
              <a:rPr lang="ru-RU" sz="1700" dirty="0"/>
              <a:t>«Здоровья вам и счастья!»</a:t>
            </a:r>
          </a:p>
          <a:p>
            <a:pPr lvl="0">
              <a:buNone/>
              <a:defRPr/>
            </a:pPr>
            <a:r>
              <a:rPr lang="ru-RU" sz="1700" dirty="0"/>
              <a:t>И я без ложной скромности</a:t>
            </a:r>
          </a:p>
          <a:p>
            <a:pPr lvl="0">
              <a:buNone/>
              <a:defRPr/>
            </a:pPr>
            <a:r>
              <a:rPr lang="ru-RU" sz="1700" dirty="0"/>
              <a:t>Признаться не стыжусь,</a:t>
            </a:r>
          </a:p>
          <a:p>
            <a:pPr lvl="0">
              <a:buNone/>
              <a:defRPr/>
            </a:pPr>
            <a:r>
              <a:rPr lang="ru-RU" sz="1700" dirty="0"/>
              <a:t>Что я своей профессией</a:t>
            </a:r>
          </a:p>
          <a:p>
            <a:pPr lvl="0">
              <a:buNone/>
              <a:defRPr/>
            </a:pPr>
            <a:r>
              <a:rPr lang="ru-RU" sz="1700" dirty="0"/>
              <a:t>Действительно горжусь!</a:t>
            </a:r>
          </a:p>
          <a:p>
            <a:pPr>
              <a:buNone/>
            </a:pPr>
            <a:endParaRPr lang="ru-RU" sz="1700" dirty="0"/>
          </a:p>
          <a:p>
            <a:pPr>
              <a:buNone/>
            </a:pPr>
            <a:endParaRPr lang="ru-RU" sz="1700" dirty="0"/>
          </a:p>
          <a:p>
            <a:pPr>
              <a:buNone/>
            </a:pPr>
            <a:endParaRPr lang="ru-RU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692696"/>
            <a:ext cx="2304256" cy="3123805"/>
          </a:xfrm>
          <a:prstGeom prst="rect">
            <a:avLst/>
          </a:prstGeom>
        </p:spPr>
      </p:pic>
      <p:pic>
        <p:nvPicPr>
          <p:cNvPr id="8" name="Рисунок 7" descr="img028.jpg"/>
          <p:cNvPicPr>
            <a:picLocks noChangeAspect="1"/>
          </p:cNvPicPr>
          <p:nvPr/>
        </p:nvPicPr>
        <p:blipFill>
          <a:blip r:embed="rId4" cstate="print"/>
          <a:srcRect t="7500"/>
          <a:stretch>
            <a:fillRect/>
          </a:stretch>
        </p:blipFill>
        <p:spPr>
          <a:xfrm>
            <a:off x="7092280" y="3933056"/>
            <a:ext cx="1864406" cy="2664296"/>
          </a:xfrm>
          <a:prstGeom prst="rect">
            <a:avLst/>
          </a:prstGeom>
        </p:spPr>
      </p:pic>
      <p:pic>
        <p:nvPicPr>
          <p:cNvPr id="9" name="Рисунок 8" descr="img029.jpg"/>
          <p:cNvPicPr>
            <a:picLocks noChangeAspect="1"/>
          </p:cNvPicPr>
          <p:nvPr/>
        </p:nvPicPr>
        <p:blipFill>
          <a:blip r:embed="rId5" cstate="print"/>
          <a:srcRect l="8163" r="8163"/>
          <a:stretch>
            <a:fillRect/>
          </a:stretch>
        </p:blipFill>
        <p:spPr>
          <a:xfrm>
            <a:off x="251520" y="4653136"/>
            <a:ext cx="2426722" cy="1994766"/>
          </a:xfrm>
          <a:prstGeom prst="rect">
            <a:avLst/>
          </a:prstGeom>
        </p:spPr>
      </p:pic>
      <p:pic>
        <p:nvPicPr>
          <p:cNvPr id="10" name="Рисунок 9" descr="img030.jpg"/>
          <p:cNvPicPr>
            <a:picLocks noChangeAspect="1"/>
          </p:cNvPicPr>
          <p:nvPr/>
        </p:nvPicPr>
        <p:blipFill>
          <a:blip r:embed="rId6" cstate="print"/>
          <a:srcRect l="4464" t="11428" r="4021"/>
          <a:stretch>
            <a:fillRect/>
          </a:stretch>
        </p:blipFill>
        <p:spPr>
          <a:xfrm>
            <a:off x="3995936" y="4869160"/>
            <a:ext cx="2520280" cy="1905577"/>
          </a:xfrm>
          <a:prstGeom prst="rect">
            <a:avLst/>
          </a:prstGeom>
        </p:spPr>
      </p:pic>
      <p:pic>
        <p:nvPicPr>
          <p:cNvPr id="11" name="Рисунок 10" descr="img031.jpg"/>
          <p:cNvPicPr>
            <a:picLocks noChangeAspect="1"/>
          </p:cNvPicPr>
          <p:nvPr/>
        </p:nvPicPr>
        <p:blipFill>
          <a:blip r:embed="rId7" cstate="print"/>
          <a:srcRect l="2917" t="13023" r="6667"/>
          <a:stretch>
            <a:fillRect/>
          </a:stretch>
        </p:blipFill>
        <p:spPr>
          <a:xfrm>
            <a:off x="7092280" y="825144"/>
            <a:ext cx="1872208" cy="2560930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778098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rgbClr val="7030A0"/>
                </a:solidFill>
              </a:rPr>
              <a:t>Мама</a:t>
            </a:r>
            <a:r>
              <a:rPr lang="ru-RU" sz="1800" dirty="0">
                <a:solidFill>
                  <a:srgbClr val="7030A0"/>
                </a:solidFill>
              </a:rPr>
              <a:t> – моя путеводная звезда! Отдав 40 лет дошкольной педагогике, привела и меня в профессию.</a:t>
            </a:r>
          </a:p>
        </p:txBody>
      </p:sp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2987824" y="836712"/>
            <a:ext cx="324036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600" dirty="0"/>
              <a:t>Воспеваю то, что вечно ново</a:t>
            </a:r>
          </a:p>
          <a:p>
            <a:pPr algn="just">
              <a:buNone/>
            </a:pPr>
            <a:r>
              <a:rPr lang="ru-RU" sz="1600" dirty="0"/>
              <a:t>И хотя совсем не гимн пою</a:t>
            </a:r>
          </a:p>
          <a:p>
            <a:pPr algn="just">
              <a:buNone/>
            </a:pPr>
            <a:r>
              <a:rPr lang="ru-RU" sz="1600" dirty="0"/>
              <a:t>Но в душе родившееся слово</a:t>
            </a:r>
          </a:p>
          <a:p>
            <a:pPr algn="just">
              <a:buNone/>
            </a:pPr>
            <a:r>
              <a:rPr lang="ru-RU" sz="1600" dirty="0"/>
              <a:t>Обретает музыку свою...</a:t>
            </a:r>
          </a:p>
          <a:p>
            <a:pPr algn="just">
              <a:buNone/>
            </a:pPr>
            <a:r>
              <a:rPr lang="ru-RU" sz="1600" dirty="0"/>
              <a:t>Слово это — зов и заклинанье</a:t>
            </a:r>
          </a:p>
          <a:p>
            <a:pPr algn="just">
              <a:buNone/>
            </a:pPr>
            <a:r>
              <a:rPr lang="ru-RU" sz="1600" dirty="0"/>
              <a:t>В этом слове — сущего душа.</a:t>
            </a:r>
          </a:p>
          <a:p>
            <a:pPr algn="just">
              <a:buNone/>
            </a:pPr>
            <a:r>
              <a:rPr lang="ru-RU" sz="1600" dirty="0"/>
              <a:t>Это искра первого сознанья,</a:t>
            </a:r>
          </a:p>
          <a:p>
            <a:pPr algn="just">
              <a:buNone/>
            </a:pPr>
            <a:r>
              <a:rPr lang="ru-RU" sz="1600" dirty="0"/>
              <a:t>Первая улыбка малыша.</a:t>
            </a:r>
          </a:p>
          <a:p>
            <a:pPr algn="just">
              <a:buNone/>
            </a:pPr>
            <a:r>
              <a:rPr lang="ru-RU" sz="1600" dirty="0"/>
              <a:t>Слово это сроду не обманет</a:t>
            </a:r>
          </a:p>
          <a:p>
            <a:pPr algn="just">
              <a:buNone/>
            </a:pPr>
            <a:r>
              <a:rPr lang="ru-RU" sz="1600" dirty="0"/>
              <a:t>В нем сокрыто жизни существо,</a:t>
            </a:r>
          </a:p>
          <a:p>
            <a:pPr algn="just">
              <a:buNone/>
            </a:pPr>
            <a:r>
              <a:rPr lang="ru-RU" sz="1600" dirty="0"/>
              <a:t>В нем — исток всего.</a:t>
            </a:r>
          </a:p>
          <a:p>
            <a:pPr algn="just">
              <a:buNone/>
            </a:pPr>
            <a:r>
              <a:rPr lang="ru-RU" sz="1600" dirty="0"/>
              <a:t>Ему конца нет.</a:t>
            </a:r>
          </a:p>
          <a:p>
            <a:pPr algn="just">
              <a:buNone/>
            </a:pPr>
            <a:r>
              <a:rPr lang="ru-RU" sz="1600" dirty="0"/>
              <a:t>Встаньте!.. Я произношу его:</a:t>
            </a:r>
          </a:p>
          <a:p>
            <a:pPr algn="just">
              <a:buNone/>
            </a:pPr>
            <a:r>
              <a:rPr lang="ru-RU" sz="1600" dirty="0"/>
              <a:t>МАМА!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372200" y="2924944"/>
            <a:ext cx="2746648" cy="3600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«Я вам, преподаватели,</a:t>
            </a:r>
          </a:p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Спасибо говорю,</a:t>
            </a:r>
          </a:p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За то, что я умею,</a:t>
            </a:r>
          </a:p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За то, что я могу.</a:t>
            </a:r>
          </a:p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За то, что Бог вам дал</a:t>
            </a:r>
          </a:p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Терпения и силы,</a:t>
            </a:r>
          </a:p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Талантом наделил,</a:t>
            </a:r>
          </a:p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Чтоб вы детей учили.</a:t>
            </a:r>
          </a:p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Спасибо за любовь,</a:t>
            </a:r>
          </a:p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За строгость с добротой,</a:t>
            </a:r>
          </a:p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За то, что нас учили</a:t>
            </a:r>
          </a:p>
          <a:p>
            <a:pPr>
              <a:buNone/>
            </a:pPr>
            <a:r>
              <a:rPr lang="ru-RU" sz="1600" i="1" dirty="0">
                <a:solidFill>
                  <a:srgbClr val="002060"/>
                </a:solidFill>
              </a:rPr>
              <a:t>Стремиться за мечтой.» 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3074" name="Picture 2" descr="http://www.uspu.ru/university/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4"/>
            <a:ext cx="8136904" cy="2646148"/>
          </a:xfrm>
          <a:prstGeom prst="rect">
            <a:avLst/>
          </a:prstGeom>
          <a:noFill/>
        </p:spPr>
      </p:pic>
      <p:grpSp>
        <p:nvGrpSpPr>
          <p:cNvPr id="18" name="Группа 17"/>
          <p:cNvGrpSpPr/>
          <p:nvPr/>
        </p:nvGrpSpPr>
        <p:grpSpPr>
          <a:xfrm>
            <a:off x="323528" y="2924944"/>
            <a:ext cx="1979712" cy="3384376"/>
            <a:chOff x="0" y="3645024"/>
            <a:chExt cx="1979712" cy="3384376"/>
          </a:xfrm>
        </p:grpSpPr>
        <p:pic>
          <p:nvPicPr>
            <p:cNvPr id="12" name="Рисунок 11" descr="IMG_20160620_175501_83.jpg"/>
            <p:cNvPicPr>
              <a:picLocks noChangeAspect="1"/>
            </p:cNvPicPr>
            <p:nvPr/>
          </p:nvPicPr>
          <p:blipFill>
            <a:blip r:embed="rId4" cstate="print"/>
            <a:srcRect l="20441" t="33390" r="21593" b="15574"/>
            <a:stretch>
              <a:fillRect/>
            </a:stretch>
          </p:blipFill>
          <p:spPr>
            <a:xfrm>
              <a:off x="179512" y="3645024"/>
              <a:ext cx="1656184" cy="1944216"/>
            </a:xfrm>
            <a:prstGeom prst="rect">
              <a:avLst/>
            </a:prstGeom>
          </p:spPr>
        </p:pic>
        <p:sp>
          <p:nvSpPr>
            <p:cNvPr id="15" name="Заголовок 3"/>
            <p:cNvSpPr txBox="1">
              <a:spLocks/>
            </p:cNvSpPr>
            <p:nvPr/>
          </p:nvSpPr>
          <p:spPr>
            <a:xfrm>
              <a:off x="0" y="5661248"/>
              <a:ext cx="1979712" cy="136815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Репина Зоя Алексеевна </a:t>
              </a:r>
              <a:r>
                <a:rPr kumimoji="0" lang="ru-RU" sz="16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кандидат</a:t>
              </a:r>
              <a:r>
                <a:rPr lang="ru-RU" sz="1600" i="1" dirty="0">
                  <a:latin typeface="+mj-lt"/>
                  <a:ea typeface="+mj-ea"/>
                  <a:cs typeface="+mj-cs"/>
                </a:rPr>
                <a:t> педагогических наук</a:t>
              </a:r>
              <a:r>
                <a:rPr kumimoji="0" lang="ru-RU" sz="16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, профессор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2015208" y="2924944"/>
            <a:ext cx="1944216" cy="3312368"/>
            <a:chOff x="1691680" y="2708920"/>
            <a:chExt cx="1944216" cy="3312368"/>
          </a:xfrm>
        </p:grpSpPr>
        <p:pic>
          <p:nvPicPr>
            <p:cNvPr id="14" name="Рисунок 13" descr="IMG_20160620_175518_1.jpg"/>
            <p:cNvPicPr>
              <a:picLocks noChangeAspect="1"/>
            </p:cNvPicPr>
            <p:nvPr/>
          </p:nvPicPr>
          <p:blipFill>
            <a:blip r:embed="rId5" cstate="print"/>
            <a:srcRect l="8215"/>
            <a:stretch>
              <a:fillRect/>
            </a:stretch>
          </p:blipFill>
          <p:spPr>
            <a:xfrm>
              <a:off x="1979712" y="2708920"/>
              <a:ext cx="1609006" cy="2016224"/>
            </a:xfrm>
            <a:prstGeom prst="rect">
              <a:avLst/>
            </a:prstGeom>
          </p:spPr>
        </p:pic>
        <p:sp>
          <p:nvSpPr>
            <p:cNvPr id="16" name="Заголовок 3"/>
            <p:cNvSpPr txBox="1">
              <a:spLocks/>
            </p:cNvSpPr>
            <p:nvPr/>
          </p:nvSpPr>
          <p:spPr>
            <a:xfrm>
              <a:off x="1691680" y="4725144"/>
              <a:ext cx="1944216" cy="129614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Тююшева</a:t>
              </a: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 Ара </a:t>
              </a:r>
              <a:r>
                <a:rPr kumimoji="0" lang="ru-RU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Демьяновна</a:t>
              </a: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600" i="1" dirty="0">
                  <a:latin typeface="+mj-lt"/>
                  <a:ea typeface="+mj-ea"/>
                  <a:cs typeface="+mj-cs"/>
                </a:rPr>
                <a:t>кандидат биологических наук, доцент</a:t>
              </a:r>
              <a:endPara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4031432" y="2924944"/>
            <a:ext cx="1944216" cy="3240360"/>
            <a:chOff x="3779912" y="3645024"/>
            <a:chExt cx="1944216" cy="3240360"/>
          </a:xfrm>
        </p:grpSpPr>
        <p:pic>
          <p:nvPicPr>
            <p:cNvPr id="11" name="Рисунок 10" descr="IMG_20160620_175455_82.jpg"/>
            <p:cNvPicPr>
              <a:picLocks noChangeAspect="1"/>
            </p:cNvPicPr>
            <p:nvPr/>
          </p:nvPicPr>
          <p:blipFill>
            <a:blip r:embed="rId6" cstate="print"/>
            <a:srcRect l="12128" t="7612" r="14520" b="22605"/>
            <a:stretch>
              <a:fillRect/>
            </a:stretch>
          </p:blipFill>
          <p:spPr>
            <a:xfrm>
              <a:off x="3851920" y="3645024"/>
              <a:ext cx="1656184" cy="1944216"/>
            </a:xfrm>
            <a:prstGeom prst="rect">
              <a:avLst/>
            </a:prstGeom>
          </p:spPr>
        </p:pic>
        <p:sp>
          <p:nvSpPr>
            <p:cNvPr id="17" name="Заголовок 3"/>
            <p:cNvSpPr txBox="1">
              <a:spLocks/>
            </p:cNvSpPr>
            <p:nvPr/>
          </p:nvSpPr>
          <p:spPr>
            <a:xfrm>
              <a:off x="3779912" y="5661248"/>
              <a:ext cx="1944216" cy="12241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Нигаев</a:t>
              </a:r>
              <a:r>
                <a:rPr kumimoji="0" lang="ru-RU" sz="1600" b="0" i="0" u="none" strike="noStrike" kern="1200" cap="none" spc="0" normalizeH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 Шамиль </a:t>
              </a:r>
              <a:r>
                <a:rPr kumimoji="0" lang="ru-RU" sz="1600" b="0" i="0" u="none" strike="noStrike" kern="1200" cap="none" spc="0" normalizeH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Нигаевич</a:t>
              </a:r>
              <a:r>
                <a:rPr kumimoji="0" lang="ru-RU" sz="1600" b="0" i="0" u="none" strike="noStrike" kern="1200" cap="none" spc="0" normalizeH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600" i="1" dirty="0">
                  <a:latin typeface="+mj-lt"/>
                  <a:ea typeface="+mj-ea"/>
                  <a:cs typeface="+mj-cs"/>
                </a:rPr>
                <a:t>к</a:t>
              </a:r>
              <a:r>
                <a:rPr lang="ru-RU" sz="1600" i="1" baseline="0" dirty="0">
                  <a:latin typeface="+mj-lt"/>
                  <a:ea typeface="+mj-ea"/>
                  <a:cs typeface="+mj-cs"/>
                </a:rPr>
                <a:t>андидат педагогических</a:t>
              </a:r>
              <a:r>
                <a:rPr lang="ru-RU" sz="1600" i="1" dirty="0">
                  <a:latin typeface="+mj-lt"/>
                  <a:ea typeface="+mj-ea"/>
                  <a:cs typeface="+mj-cs"/>
                </a:rPr>
                <a:t> наук, доцент</a:t>
              </a:r>
              <a:endPara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2132856"/>
            <a:ext cx="7272808" cy="504056"/>
          </a:xfrm>
        </p:spPr>
        <p:txBody>
          <a:bodyPr>
            <a:normAutofit fontScale="90000"/>
          </a:bodyPr>
          <a:lstStyle/>
          <a:p>
            <a:r>
              <a:rPr lang="ru-RU" sz="1800" b="1" dirty="0"/>
              <a:t>Свердловский государственный педагогический институт 1987-1992 г.г.</a:t>
            </a:r>
            <a:br>
              <a:rPr lang="ru-RU" sz="1800" b="1" dirty="0"/>
            </a:br>
            <a:r>
              <a:rPr lang="ru-RU" sz="1800" b="1" i="1" dirty="0"/>
              <a:t>Дефектологический факультет</a:t>
            </a:r>
          </a:p>
        </p:txBody>
      </p:sp>
      <p:sp>
        <p:nvSpPr>
          <p:cNvPr id="22" name="Заголовок 3"/>
          <p:cNvSpPr txBox="1">
            <a:spLocks/>
          </p:cNvSpPr>
          <p:nvPr/>
        </p:nvSpPr>
        <p:spPr>
          <a:xfrm>
            <a:off x="1331640" y="6237312"/>
            <a:ext cx="331236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1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Это мои учителя и кумиры!!!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2843808" y="188640"/>
            <a:ext cx="331236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Мои родные</a:t>
            </a:r>
          </a:p>
        </p:txBody>
      </p:sp>
      <p:pic>
        <p:nvPicPr>
          <p:cNvPr id="5" name="Рисунок 4" descr="img032.jpg"/>
          <p:cNvPicPr>
            <a:picLocks noChangeAspect="1"/>
          </p:cNvPicPr>
          <p:nvPr/>
        </p:nvPicPr>
        <p:blipFill>
          <a:blip r:embed="rId4" cstate="print"/>
          <a:srcRect t="8158" r="8000"/>
          <a:stretch>
            <a:fillRect/>
          </a:stretch>
        </p:blipFill>
        <p:spPr>
          <a:xfrm>
            <a:off x="72008" y="2743094"/>
            <a:ext cx="2843808" cy="2006593"/>
          </a:xfrm>
          <a:prstGeom prst="rect">
            <a:avLst/>
          </a:prstGeom>
        </p:spPr>
      </p:pic>
      <p:pic>
        <p:nvPicPr>
          <p:cNvPr id="6" name="Рисунок 5" descr="img0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4864870"/>
            <a:ext cx="2520280" cy="1993130"/>
          </a:xfrm>
          <a:prstGeom prst="rect">
            <a:avLst/>
          </a:prstGeom>
        </p:spPr>
      </p:pic>
      <p:pic>
        <p:nvPicPr>
          <p:cNvPr id="7" name="Рисунок 6" descr="img03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844" y="476672"/>
            <a:ext cx="2876972" cy="1944216"/>
          </a:xfrm>
          <a:prstGeom prst="rect">
            <a:avLst/>
          </a:prstGeom>
        </p:spPr>
      </p:pic>
      <p:pic>
        <p:nvPicPr>
          <p:cNvPr id="8" name="Рисунок 7" descr="img03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08" y="4999892"/>
            <a:ext cx="2915816" cy="1709737"/>
          </a:xfrm>
          <a:prstGeom prst="rect">
            <a:avLst/>
          </a:prstGeom>
        </p:spPr>
      </p:pic>
      <p:pic>
        <p:nvPicPr>
          <p:cNvPr id="9" name="Рисунок 8" descr="img03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28184" y="2564904"/>
            <a:ext cx="2756808" cy="1894923"/>
          </a:xfrm>
          <a:prstGeom prst="rect">
            <a:avLst/>
          </a:prstGeom>
        </p:spPr>
      </p:pic>
      <p:pic>
        <p:nvPicPr>
          <p:cNvPr id="10" name="Рисунок 9" descr="img03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28184" y="404664"/>
            <a:ext cx="2798770" cy="18002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987824" y="671691"/>
            <a:ext cx="331236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/>
              <a:t>Что значит для меня моя семья? </a:t>
            </a:r>
          </a:p>
          <a:p>
            <a:r>
              <a:rPr lang="ru-RU" sz="1200" i="1" dirty="0"/>
              <a:t>Конечно - счастье и уют домашний. </a:t>
            </a:r>
          </a:p>
          <a:p>
            <a:r>
              <a:rPr lang="ru-RU" sz="1200" i="1" dirty="0"/>
              <a:t>Семь правил обязательных храня, </a:t>
            </a:r>
          </a:p>
          <a:p>
            <a:r>
              <a:rPr lang="ru-RU" sz="1200" i="1" dirty="0"/>
              <a:t>Лишь только семь, но очень - </a:t>
            </a:r>
            <a:r>
              <a:rPr lang="ru-RU" sz="1200" i="1" dirty="0" err="1"/>
              <a:t>очень</a:t>
            </a:r>
            <a:r>
              <a:rPr lang="ru-RU" sz="1200" i="1" dirty="0"/>
              <a:t> важных. </a:t>
            </a:r>
          </a:p>
          <a:p>
            <a:r>
              <a:rPr lang="ru-RU" sz="1200" b="1" i="1" dirty="0"/>
              <a:t>Во-первых</a:t>
            </a:r>
            <a:r>
              <a:rPr lang="ru-RU" sz="1200" i="1" dirty="0"/>
              <a:t>, это главное - любовь. </a:t>
            </a:r>
          </a:p>
          <a:p>
            <a:r>
              <a:rPr lang="ru-RU" sz="1200" i="1" dirty="0"/>
              <a:t>Всем сердцем и душою всей, и разумом. </a:t>
            </a:r>
          </a:p>
          <a:p>
            <a:r>
              <a:rPr lang="ru-RU" sz="1200" i="1" dirty="0"/>
              <a:t>Не просто чтоб бурлила страстью кровь, </a:t>
            </a:r>
          </a:p>
          <a:p>
            <a:r>
              <a:rPr lang="ru-RU" sz="1200" i="1" dirty="0"/>
              <a:t>А трепетно, и каждый день по - разному. </a:t>
            </a:r>
          </a:p>
          <a:p>
            <a:r>
              <a:rPr lang="ru-RU" sz="1200" b="1" i="1" dirty="0"/>
              <a:t>Второе - дети</a:t>
            </a:r>
            <a:r>
              <a:rPr lang="ru-RU" sz="1200" i="1" dirty="0"/>
              <a:t>. Что за дом без них? </a:t>
            </a:r>
          </a:p>
          <a:p>
            <a:r>
              <a:rPr lang="ru-RU" sz="1200" i="1" dirty="0"/>
              <a:t>Пустыня без колодца - не напиться. </a:t>
            </a:r>
          </a:p>
          <a:p>
            <a:r>
              <a:rPr lang="ru-RU" sz="1200" i="1" dirty="0"/>
              <a:t>А дети - это жизнь, это родник </a:t>
            </a:r>
          </a:p>
          <a:p>
            <a:r>
              <a:rPr lang="ru-RU" sz="1200" i="1" dirty="0"/>
              <a:t>И продолженье рода. </a:t>
            </a:r>
          </a:p>
          <a:p>
            <a:r>
              <a:rPr lang="ru-RU" sz="1200" i="1" dirty="0"/>
              <a:t>Пусть струится! </a:t>
            </a:r>
          </a:p>
          <a:p>
            <a:r>
              <a:rPr lang="ru-RU" sz="1200" b="1" i="1" dirty="0"/>
              <a:t>Потом забота</a:t>
            </a:r>
            <a:r>
              <a:rPr lang="ru-RU" sz="1200" i="1" dirty="0"/>
              <a:t>. Лишь она </a:t>
            </a:r>
          </a:p>
          <a:p>
            <a:r>
              <a:rPr lang="ru-RU" sz="1200" i="1" dirty="0"/>
              <a:t>Очаг семейный сбережет от ветра. </a:t>
            </a:r>
          </a:p>
          <a:p>
            <a:r>
              <a:rPr lang="ru-RU" sz="1200" i="1" dirty="0"/>
              <a:t>Старайся, чтоб с улыбкою весна </a:t>
            </a:r>
          </a:p>
          <a:p>
            <a:r>
              <a:rPr lang="ru-RU" sz="1200" i="1" dirty="0"/>
              <a:t>Была всегда с тобою, а не где-то. </a:t>
            </a:r>
          </a:p>
          <a:p>
            <a:r>
              <a:rPr lang="ru-RU" sz="1200" b="1" i="1" dirty="0"/>
              <a:t>Четвертое</a:t>
            </a:r>
            <a:r>
              <a:rPr lang="ru-RU" sz="1200" i="1" dirty="0"/>
              <a:t> - терпение. </a:t>
            </a:r>
          </a:p>
          <a:p>
            <a:r>
              <a:rPr lang="ru-RU" sz="1200" i="1" dirty="0"/>
              <a:t>Оно Поможет пережить невзгоды, беды... </a:t>
            </a:r>
          </a:p>
          <a:p>
            <a:r>
              <a:rPr lang="ru-RU" sz="1200" i="1" dirty="0"/>
              <a:t>И отогреет солнышком окно. </a:t>
            </a:r>
          </a:p>
          <a:p>
            <a:r>
              <a:rPr lang="ru-RU" sz="1200" i="1" dirty="0"/>
              <a:t>Что инеем заледенело белым. </a:t>
            </a:r>
          </a:p>
          <a:p>
            <a:r>
              <a:rPr lang="ru-RU" sz="1200" b="1" i="1" dirty="0"/>
              <a:t>А пятое</a:t>
            </a:r>
            <a:r>
              <a:rPr lang="ru-RU" sz="1200" i="1" dirty="0"/>
              <a:t> - ответственность и дом </a:t>
            </a:r>
          </a:p>
          <a:p>
            <a:r>
              <a:rPr lang="ru-RU" sz="1200" i="1" dirty="0"/>
              <a:t>В фундаменте семейном веский камень. </a:t>
            </a:r>
          </a:p>
          <a:p>
            <a:r>
              <a:rPr lang="ru-RU" sz="1200" i="1" dirty="0"/>
              <a:t>Они помогут защитить любовь, </a:t>
            </a:r>
          </a:p>
          <a:p>
            <a:r>
              <a:rPr lang="ru-RU" sz="1200" i="1" dirty="0"/>
              <a:t>От ветра уберечь душевный пламень. </a:t>
            </a:r>
          </a:p>
          <a:p>
            <a:r>
              <a:rPr lang="ru-RU" sz="1200" b="1" i="1" dirty="0"/>
              <a:t>Шестое</a:t>
            </a:r>
            <a:r>
              <a:rPr lang="ru-RU" sz="1200" i="1" dirty="0"/>
              <a:t> - уваженье. Только с ним </a:t>
            </a:r>
          </a:p>
          <a:p>
            <a:r>
              <a:rPr lang="ru-RU" sz="1200" i="1" dirty="0"/>
              <a:t>приобретешь успех, признанье общее </a:t>
            </a:r>
          </a:p>
          <a:p>
            <a:r>
              <a:rPr lang="ru-RU" sz="1200" i="1" dirty="0"/>
              <a:t>Всегда, считаясь с мнением других, </a:t>
            </a:r>
          </a:p>
          <a:p>
            <a:r>
              <a:rPr lang="ru-RU" sz="1200" i="1" dirty="0"/>
              <a:t>Научишь, чтоб с твоим считались собственным. </a:t>
            </a:r>
          </a:p>
          <a:p>
            <a:r>
              <a:rPr lang="ru-RU" sz="1200" i="1" dirty="0"/>
              <a:t>И наконец, </a:t>
            </a:r>
            <a:r>
              <a:rPr lang="ru-RU" sz="1200" b="1" i="1" dirty="0"/>
              <a:t>седьмое</a:t>
            </a:r>
            <a:r>
              <a:rPr lang="ru-RU" sz="1200" i="1" dirty="0"/>
              <a:t> - чистота. </a:t>
            </a:r>
          </a:p>
          <a:p>
            <a:r>
              <a:rPr lang="ru-RU" sz="1200" i="1" dirty="0"/>
              <a:t>Везде - в дому, в душе твоей и помыслах... </a:t>
            </a:r>
          </a:p>
          <a:p>
            <a:r>
              <a:rPr lang="ru-RU" sz="1200" i="1" dirty="0"/>
              <a:t>Вот так я представляю свой очаг, </a:t>
            </a:r>
          </a:p>
          <a:p>
            <a:r>
              <a:rPr lang="ru-RU" sz="1200" i="1" dirty="0"/>
              <a:t>Где я любима, счастлива где полностью.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2843808" y="116632"/>
            <a:ext cx="331236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Мой коллектив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3789040"/>
            <a:ext cx="38701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Если боль  в твоем сердце, печаль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И в душе неспокойный мотив,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Обращаешься ты не к врачам,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А идешь в свой родной коллектив.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Здесь тебя непременно поймут</a:t>
            </a:r>
          </a:p>
          <a:p>
            <a:r>
              <a:rPr lang="ru-RU" sz="1600" dirty="0">
                <a:solidFill>
                  <a:srgbClr val="002060"/>
                </a:solidFill>
              </a:rPr>
              <a:t>С полуслова, без всяких сомнений.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Будь уверен, что вновь оживут</a:t>
            </a:r>
          </a:p>
          <a:p>
            <a:r>
              <a:rPr lang="ru-RU" sz="1600" dirty="0">
                <a:solidFill>
                  <a:srgbClr val="002060"/>
                </a:solidFill>
              </a:rPr>
              <a:t>Твои силы для новых свершений.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Здесь любая беда разделяется.</a:t>
            </a:r>
          </a:p>
          <a:p>
            <a:r>
              <a:rPr lang="ru-RU" sz="1600" dirty="0">
                <a:solidFill>
                  <a:srgbClr val="002060"/>
                </a:solidFill>
              </a:rPr>
              <a:t>Успокоившись, все оценив,</a:t>
            </a:r>
          </a:p>
          <a:p>
            <a:r>
              <a:rPr lang="ru-RU" sz="1600" dirty="0">
                <a:solidFill>
                  <a:srgbClr val="002060"/>
                </a:solidFill>
              </a:rPr>
              <a:t>Ты увидишь, что жизнь продолжается.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Вот такой  он  </a:t>
            </a:r>
            <a:r>
              <a:rPr lang="ru-RU" sz="1600" b="1" i="1" dirty="0">
                <a:solidFill>
                  <a:srgbClr val="002060"/>
                </a:solidFill>
              </a:rPr>
              <a:t>родной коллектив</a:t>
            </a:r>
            <a:r>
              <a:rPr lang="ru-RU" sz="1600" dirty="0">
                <a:solidFill>
                  <a:srgbClr val="002060"/>
                </a:solidFill>
              </a:rPr>
              <a:t>!</a:t>
            </a:r>
          </a:p>
        </p:txBody>
      </p:sp>
      <p:pic>
        <p:nvPicPr>
          <p:cNvPr id="8" name="Рисунок 7" descr="DSC_6729.JPG"/>
          <p:cNvPicPr>
            <a:picLocks noChangeAspect="1"/>
          </p:cNvPicPr>
          <p:nvPr/>
        </p:nvPicPr>
        <p:blipFill>
          <a:blip r:embed="rId3" cstate="print"/>
          <a:srcRect l="4545" r="7576" b="9091"/>
          <a:stretch>
            <a:fillRect/>
          </a:stretch>
        </p:blipFill>
        <p:spPr>
          <a:xfrm>
            <a:off x="107504" y="476672"/>
            <a:ext cx="4824536" cy="3327266"/>
          </a:xfrm>
          <a:prstGeom prst="rect">
            <a:avLst/>
          </a:prstGeom>
        </p:spPr>
      </p:pic>
      <p:pic>
        <p:nvPicPr>
          <p:cNvPr id="9" name="Рисунок 8" descr="img0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4437112"/>
            <a:ext cx="3184422" cy="1741176"/>
          </a:xfrm>
          <a:prstGeom prst="rect">
            <a:avLst/>
          </a:prstGeom>
        </p:spPr>
      </p:pic>
      <p:pic>
        <p:nvPicPr>
          <p:cNvPr id="10" name="Рисунок 9" descr="img039.jpg"/>
          <p:cNvPicPr>
            <a:picLocks noChangeAspect="1"/>
          </p:cNvPicPr>
          <p:nvPr/>
        </p:nvPicPr>
        <p:blipFill>
          <a:blip r:embed="rId5" cstate="print"/>
          <a:srcRect l="17558"/>
          <a:stretch>
            <a:fillRect/>
          </a:stretch>
        </p:blipFill>
        <p:spPr>
          <a:xfrm>
            <a:off x="35496" y="4293096"/>
            <a:ext cx="2704895" cy="2402592"/>
          </a:xfrm>
          <a:prstGeom prst="rect">
            <a:avLst/>
          </a:prstGeom>
        </p:spPr>
      </p:pic>
      <p:pic>
        <p:nvPicPr>
          <p:cNvPr id="11" name="Рисунок 10" descr="img04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476672"/>
            <a:ext cx="3843893" cy="32574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72816"/>
            <a:ext cx="3479171" cy="259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4653136"/>
            <a:ext cx="260300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653136"/>
            <a:ext cx="2592288" cy="193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4453576"/>
            <a:ext cx="3219147" cy="2404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1772816"/>
            <a:ext cx="3467889" cy="26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179512" y="116632"/>
            <a:ext cx="8712968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Главное для учителя-логопеда – не стоять на месте, постоянно совершенствоваться, узнавать новое,</a:t>
            </a:r>
            <a:r>
              <a:rPr kumimoji="0" lang="ru-RU" sz="24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глубже вникать в то, что уже знаешь и умеешь!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71" y="144469"/>
            <a:ext cx="2791968" cy="2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653136"/>
            <a:ext cx="2791968" cy="2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647392"/>
            <a:ext cx="2791968" cy="2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581128"/>
            <a:ext cx="2791968" cy="2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2343136"/>
            <a:ext cx="2791968" cy="2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 descr="C:\Мои документы\Лора\ya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168" y="2348880"/>
            <a:ext cx="2952328" cy="2135518"/>
          </a:xfrm>
          <a:prstGeom prst="rect">
            <a:avLst/>
          </a:prstGeom>
          <a:noFill/>
        </p:spPr>
      </p:pic>
      <p:pic>
        <p:nvPicPr>
          <p:cNvPr id="9" name="Picture 2" descr="C:\Мои документы\Лора\ya1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5816" y="2344402"/>
            <a:ext cx="3047636" cy="2092710"/>
          </a:xfrm>
          <a:prstGeom prst="rect">
            <a:avLst/>
          </a:prstGeom>
          <a:noFill/>
        </p:spPr>
      </p:pic>
      <p:sp>
        <p:nvSpPr>
          <p:cNvPr id="10" name="Заголовок 3"/>
          <p:cNvSpPr txBox="1">
            <a:spLocks/>
          </p:cNvSpPr>
          <p:nvPr/>
        </p:nvSpPr>
        <p:spPr>
          <a:xfrm>
            <a:off x="2627784" y="404664"/>
            <a:ext cx="36004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Учимся играя!</a:t>
            </a:r>
          </a:p>
        </p:txBody>
      </p:sp>
      <p:pic>
        <p:nvPicPr>
          <p:cNvPr id="11" name="Содержимое 4" descr="P1010287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56176" y="116632"/>
            <a:ext cx="2880320" cy="21602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Мои документы\Лора\ya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548680"/>
            <a:ext cx="3810000" cy="2743200"/>
          </a:xfrm>
          <a:prstGeom prst="rect">
            <a:avLst/>
          </a:prstGeom>
          <a:noFill/>
        </p:spPr>
      </p:pic>
      <p:pic>
        <p:nvPicPr>
          <p:cNvPr id="5" name="Picture 2" descr="F:\логопед. фото\SAM_386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5536" y="3645024"/>
            <a:ext cx="3515883" cy="2636912"/>
          </a:xfrm>
          <a:prstGeom prst="rect">
            <a:avLst/>
          </a:prstGeom>
          <a:noFill/>
        </p:spPr>
      </p:pic>
      <p:pic>
        <p:nvPicPr>
          <p:cNvPr id="6" name="Picture 2" descr="F:\логопед. фото\SAM_3853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980045" y="3645024"/>
            <a:ext cx="3803915" cy="2852936"/>
          </a:xfrm>
          <a:prstGeom prst="rect">
            <a:avLst/>
          </a:prstGeom>
          <a:noFill/>
        </p:spPr>
      </p:pic>
      <p:pic>
        <p:nvPicPr>
          <p:cNvPr id="7" name="Picture 2" descr="F:\логопед. фото\SAM_3876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71532" y="548680"/>
            <a:ext cx="3659899" cy="2744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3059832" y="116632"/>
            <a:ext cx="4032448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>
              <a:spcBef>
                <a:spcPct val="0"/>
              </a:spcBef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Мои </a:t>
            </a:r>
            <a:r>
              <a:rPr lang="ru-RU" sz="2000" b="1" i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увлечения и достижения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C:\Users\1\Pictures\img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9002" y="692696"/>
            <a:ext cx="2559142" cy="3888432"/>
          </a:xfrm>
          <a:prstGeom prst="rect">
            <a:avLst/>
          </a:prstGeom>
          <a:noFill/>
        </p:spPr>
      </p:pic>
      <p:pic>
        <p:nvPicPr>
          <p:cNvPr id="22531" name="Picture 3" descr="C:\Users\1\Pictures\IMG_20160619_1615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53018" y="4797152"/>
            <a:ext cx="2275840" cy="1706880"/>
          </a:xfrm>
          <a:prstGeom prst="rect">
            <a:avLst/>
          </a:prstGeom>
          <a:noFill/>
        </p:spPr>
      </p:pic>
      <p:pic>
        <p:nvPicPr>
          <p:cNvPr id="22533" name="Picture 5" descr="C:\Users\1\Pictures\IMG_20160521_1349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2449304"/>
            <a:ext cx="1706880" cy="2275840"/>
          </a:xfrm>
          <a:prstGeom prst="rect">
            <a:avLst/>
          </a:prstGeom>
          <a:noFill/>
        </p:spPr>
      </p:pic>
      <p:pic>
        <p:nvPicPr>
          <p:cNvPr id="22534" name="Picture 6" descr="C:\Users\1\Pictures\IMG_20160522_1112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8896" y="2420888"/>
            <a:ext cx="1706880" cy="2275840"/>
          </a:xfrm>
          <a:prstGeom prst="rect">
            <a:avLst/>
          </a:prstGeom>
          <a:noFill/>
        </p:spPr>
      </p:pic>
      <p:pic>
        <p:nvPicPr>
          <p:cNvPr id="22536" name="Picture 8" descr="C:\Users\1\Pictures\IMG_20160619_16133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4797152"/>
            <a:ext cx="2275840" cy="1706880"/>
          </a:xfrm>
          <a:prstGeom prst="rect">
            <a:avLst/>
          </a:prstGeom>
          <a:noFill/>
        </p:spPr>
      </p:pic>
      <p:pic>
        <p:nvPicPr>
          <p:cNvPr id="22537" name="Picture 9" descr="C:\Users\1\Pictures\IMG_20160619_16143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620688"/>
            <a:ext cx="2275840" cy="1706880"/>
          </a:xfrm>
          <a:prstGeom prst="rect">
            <a:avLst/>
          </a:prstGeom>
          <a:noFill/>
        </p:spPr>
      </p:pic>
      <p:pic>
        <p:nvPicPr>
          <p:cNvPr id="22538" name="Picture 10" descr="C:\Users\1\Pictures\IMG_20160619_16143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88224" y="692696"/>
            <a:ext cx="2275840" cy="1706880"/>
          </a:xfrm>
          <a:prstGeom prst="rect">
            <a:avLst/>
          </a:prstGeom>
          <a:noFill/>
        </p:spPr>
      </p:pic>
      <p:pic>
        <p:nvPicPr>
          <p:cNvPr id="22539" name="Picture 11" descr="C:\Users\1\Pictures\IMG_20160619_16144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7620000" y="-5715000"/>
            <a:ext cx="3251200" cy="2438400"/>
          </a:xfrm>
          <a:prstGeom prst="rect">
            <a:avLst/>
          </a:prstGeom>
          <a:noFill/>
        </p:spPr>
      </p:pic>
      <p:pic>
        <p:nvPicPr>
          <p:cNvPr id="22540" name="Picture 12" descr="C:\Users\1\Pictures\IMG_20160619_16145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88224" y="4797152"/>
            <a:ext cx="2275840" cy="1706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1\Pictures\img046.jpg"/>
          <p:cNvPicPr>
            <a:picLocks noChangeAspect="1" noChangeArrowheads="1"/>
          </p:cNvPicPr>
          <p:nvPr/>
        </p:nvPicPr>
        <p:blipFill>
          <a:blip r:embed="rId3" cstate="print"/>
          <a:srcRect r="6353" b="4492"/>
          <a:stretch>
            <a:fillRect/>
          </a:stretch>
        </p:blipFill>
        <p:spPr bwMode="auto">
          <a:xfrm>
            <a:off x="72954" y="476672"/>
            <a:ext cx="2122782" cy="3061870"/>
          </a:xfrm>
          <a:prstGeom prst="rect">
            <a:avLst/>
          </a:prstGeom>
          <a:noFill/>
        </p:spPr>
      </p:pic>
      <p:pic>
        <p:nvPicPr>
          <p:cNvPr id="20486" name="Picture 6" descr="C:\Users\1\Pictures\img044.jpg"/>
          <p:cNvPicPr>
            <a:picLocks noChangeAspect="1" noChangeArrowheads="1"/>
          </p:cNvPicPr>
          <p:nvPr/>
        </p:nvPicPr>
        <p:blipFill>
          <a:blip r:embed="rId4" cstate="print"/>
          <a:srcRect l="3177" r="1524" b="1171"/>
          <a:stretch>
            <a:fillRect/>
          </a:stretch>
        </p:blipFill>
        <p:spPr bwMode="auto">
          <a:xfrm>
            <a:off x="4644008" y="476672"/>
            <a:ext cx="2160240" cy="3168352"/>
          </a:xfrm>
          <a:prstGeom prst="rect">
            <a:avLst/>
          </a:prstGeom>
          <a:noFill/>
        </p:spPr>
      </p:pic>
      <p:pic>
        <p:nvPicPr>
          <p:cNvPr id="20487" name="Picture 7" descr="C:\Users\1\Pictures\img045.jpg"/>
          <p:cNvPicPr>
            <a:picLocks noChangeAspect="1" noChangeArrowheads="1"/>
          </p:cNvPicPr>
          <p:nvPr/>
        </p:nvPicPr>
        <p:blipFill>
          <a:blip r:embed="rId5" cstate="print"/>
          <a:srcRect b="2246"/>
          <a:stretch>
            <a:fillRect/>
          </a:stretch>
        </p:blipFill>
        <p:spPr bwMode="auto">
          <a:xfrm>
            <a:off x="2305202" y="511146"/>
            <a:ext cx="2266798" cy="3133878"/>
          </a:xfrm>
          <a:prstGeom prst="rect">
            <a:avLst/>
          </a:prstGeom>
          <a:noFill/>
        </p:spPr>
      </p:pic>
      <p:pic>
        <p:nvPicPr>
          <p:cNvPr id="8" name="Picture 3" descr="C:\Users\1\Pictures\img041.jpg"/>
          <p:cNvPicPr>
            <a:picLocks noChangeAspect="1" noChangeArrowheads="1"/>
          </p:cNvPicPr>
          <p:nvPr/>
        </p:nvPicPr>
        <p:blipFill>
          <a:blip r:embed="rId6" cstate="print"/>
          <a:srcRect l="1524" r="3177" b="2246"/>
          <a:stretch>
            <a:fillRect/>
          </a:stretch>
        </p:blipFill>
        <p:spPr bwMode="auto">
          <a:xfrm>
            <a:off x="6732240" y="404664"/>
            <a:ext cx="2160240" cy="3133878"/>
          </a:xfrm>
          <a:prstGeom prst="rect">
            <a:avLst/>
          </a:prstGeom>
          <a:noFill/>
        </p:spPr>
      </p:pic>
      <p:pic>
        <p:nvPicPr>
          <p:cNvPr id="9" name="Picture 4" descr="C:\Users\1\Pictures\img042.jpg"/>
          <p:cNvPicPr>
            <a:picLocks noChangeAspect="1" noChangeArrowheads="1"/>
          </p:cNvPicPr>
          <p:nvPr/>
        </p:nvPicPr>
        <p:blipFill>
          <a:blip r:embed="rId7" cstate="print"/>
          <a:srcRect b="3638"/>
          <a:stretch>
            <a:fillRect/>
          </a:stretch>
        </p:blipFill>
        <p:spPr bwMode="auto">
          <a:xfrm>
            <a:off x="179512" y="3768746"/>
            <a:ext cx="2266798" cy="3089254"/>
          </a:xfrm>
          <a:prstGeom prst="rect">
            <a:avLst/>
          </a:prstGeom>
          <a:noFill/>
        </p:spPr>
      </p:pic>
      <p:pic>
        <p:nvPicPr>
          <p:cNvPr id="10" name="Picture 5" descr="C:\Users\1\Pictures\img043.jpg"/>
          <p:cNvPicPr>
            <a:picLocks noChangeAspect="1" noChangeArrowheads="1"/>
          </p:cNvPicPr>
          <p:nvPr/>
        </p:nvPicPr>
        <p:blipFill>
          <a:blip r:embed="rId8" cstate="print"/>
          <a:srcRect r="4701" b="2025"/>
          <a:stretch>
            <a:fillRect/>
          </a:stretch>
        </p:blipFill>
        <p:spPr bwMode="auto">
          <a:xfrm>
            <a:off x="6732240" y="3717032"/>
            <a:ext cx="2160240" cy="3140968"/>
          </a:xfrm>
          <a:prstGeom prst="rect">
            <a:avLst/>
          </a:prstGeom>
          <a:noFill/>
        </p:spPr>
      </p:pic>
      <p:pic>
        <p:nvPicPr>
          <p:cNvPr id="20488" name="Picture 8" descr="C:\Users\1\Pictures\img047.jpg"/>
          <p:cNvPicPr>
            <a:picLocks noChangeAspect="1" noChangeArrowheads="1"/>
          </p:cNvPicPr>
          <p:nvPr/>
        </p:nvPicPr>
        <p:blipFill>
          <a:blip r:embed="rId9" cstate="print"/>
          <a:srcRect b="5663"/>
          <a:stretch>
            <a:fillRect/>
          </a:stretch>
        </p:blipFill>
        <p:spPr bwMode="auto">
          <a:xfrm>
            <a:off x="3275856" y="3717032"/>
            <a:ext cx="2266798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Users\1\Pictures\img0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052736"/>
            <a:ext cx="5256584" cy="1972843"/>
          </a:xfrm>
          <a:prstGeom prst="rect">
            <a:avLst/>
          </a:prstGeom>
          <a:noFill/>
        </p:spPr>
      </p:pic>
      <p:pic>
        <p:nvPicPr>
          <p:cNvPr id="21508" name="Picture 4" descr="C:\Users\1\Pictures\img0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3114929"/>
            <a:ext cx="5400600" cy="3698447"/>
          </a:xfrm>
          <a:prstGeom prst="rect">
            <a:avLst/>
          </a:prstGeom>
          <a:noFill/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1979712" y="116632"/>
            <a:ext cx="54006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>
              <a:spcBef>
                <a:spcPct val="0"/>
              </a:spcBef>
            </a:pPr>
            <a:r>
              <a:rPr kumimoji="0" lang="ru-RU" sz="180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«Педагоги не могут успешно кого-то учить,</a:t>
            </a:r>
            <a:r>
              <a:rPr kumimoji="0" lang="ru-RU" sz="1800" i="1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если в это же время усердно не учатся сами.»</a:t>
            </a:r>
            <a:r>
              <a:rPr lang="ru-RU" i="1" baseline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r">
              <a:spcBef>
                <a:spcPct val="0"/>
              </a:spcBef>
            </a:pPr>
            <a:r>
              <a:rPr lang="ru-RU" baseline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А. </a:t>
            </a:r>
            <a:r>
              <a:rPr lang="ru-RU" baseline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Апшерони</a:t>
            </a:r>
            <a:endParaRPr lang="ru-RU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" y="528215"/>
            <a:ext cx="8363272" cy="585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/>
              <a:t>             Работая логопедом четверть века, не перестаю радоваться тому, что выбрала такую гуманную профессию, которая гармонично сочетает в себе милосердие медицины, мудрость педагогики и прозорливость психологии. Логопед должен любить свою работу – это, я считаю, главное и основное условие успешной деятельности. </a:t>
            </a:r>
          </a:p>
          <a:p>
            <a:pPr>
              <a:buNone/>
            </a:pPr>
            <a:r>
              <a:rPr lang="ru-RU" sz="2800" dirty="0"/>
              <a:t>              Приятно возвращаться с работы домой и думать, что сегодня мы с моими дошколятами совершили маленький подвиг, научились произносить какой-то звук, закрепили его в речи. А любовь и признание детей дорогого стоит!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866</Words>
  <Application>Microsoft Office PowerPoint</Application>
  <PresentationFormat>Экран (4:3)</PresentationFormat>
  <Paragraphs>133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Times New Roman</vt:lpstr>
      <vt:lpstr>Тема Office</vt:lpstr>
      <vt:lpstr>Микушина  Лариса  Геннадьевна - учитель-логопед, работающий в муниципальном дошкольном образовательном автономном учреждении «Детский сад № 106 «Анютины глазки» комбинированного вида г. Орска» </vt:lpstr>
      <vt:lpstr>Логопед – больше, чем специальность,  ответственнее, чем  профессия.</vt:lpstr>
      <vt:lpstr>Мама – моя путеводная звезда! Отдав 40 лет дошкольной педагогике, привела и меня в профессию.</vt:lpstr>
      <vt:lpstr>Свердловский государственный педагогический институт 1987-1992 г.г. Дефектологический факультет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Микушина  Лариса  Геннадьевна работаю учителем-логопедом, в муниципальном дошкольном образовательном автономном учреждении «Детский сад №221 «Сказка» комбинированного вида г. Орска»</dc:title>
  <dc:creator>1</dc:creator>
  <cp:lastModifiedBy>ПК 106</cp:lastModifiedBy>
  <cp:revision>53</cp:revision>
  <dcterms:created xsi:type="dcterms:W3CDTF">2017-02-05T07:29:02Z</dcterms:created>
  <dcterms:modified xsi:type="dcterms:W3CDTF">2026-10-30T08:34:24Z</dcterms:modified>
</cp:coreProperties>
</file>