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39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8398B-EFAE-4EDB-8DCE-4C88B5D716E3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0E044-9BF9-4607-821A-50AB7D418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72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E044-9BF9-4607-821A-50AB7D41895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85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7EDF338-C346-48EC-B47B-2E9DFA2CB215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C93534D-DFDB-43D6-8E5B-29B9A42AE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04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39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18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14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43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64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348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7EDF338-C346-48EC-B47B-2E9DFA2CB215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043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7EDF338-C346-48EC-B47B-2E9DFA2CB215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11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444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66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43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33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3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59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06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F338-C346-48EC-B47B-2E9DFA2CB215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534D-DFDB-43D6-8E5B-29B9A42AE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182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7EDF338-C346-48EC-B47B-2E9DFA2CB215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C93534D-DFDB-43D6-8E5B-29B9A42AE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46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Нейропсихологический подход в структуре запуска и развития речи неговорящих детей.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8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14361"/>
            <a:ext cx="8761413" cy="706964"/>
          </a:xfrm>
        </p:spPr>
        <p:txBody>
          <a:bodyPr/>
          <a:lstStyle/>
          <a:p>
            <a:r>
              <a:rPr lang="ru-RU" b="1" dirty="0"/>
              <a:t>Упражнения, улучшающие контроль и регулирование деятельности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906" y="2247397"/>
            <a:ext cx="5805404" cy="3374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	Ритмичное </a:t>
            </a:r>
            <a:r>
              <a:rPr lang="ru-RU" b="1" dirty="0"/>
              <a:t>изменение положения рук</a:t>
            </a:r>
            <a:endParaRPr lang="ru-RU" b="1" dirty="0" smtClean="0"/>
          </a:p>
          <a:p>
            <a:r>
              <a:rPr lang="ru-RU" dirty="0" smtClean="0"/>
              <a:t>«</a:t>
            </a:r>
            <a:r>
              <a:rPr lang="ru-RU" dirty="0"/>
              <a:t>Кольцо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«Жаба» </a:t>
            </a:r>
          </a:p>
          <a:p>
            <a:r>
              <a:rPr lang="ru-RU" dirty="0" smtClean="0"/>
              <a:t>«Кулачок-ладошка» </a:t>
            </a:r>
          </a:p>
          <a:p>
            <a:r>
              <a:rPr lang="ru-RU" dirty="0" smtClean="0"/>
              <a:t>«Печка»</a:t>
            </a:r>
          </a:p>
          <a:p>
            <a:r>
              <a:rPr lang="ru-RU" dirty="0" smtClean="0"/>
              <a:t>«Лезгинка» </a:t>
            </a:r>
          </a:p>
          <a:p>
            <a:r>
              <a:rPr lang="ru-RU" dirty="0" smtClean="0"/>
              <a:t>«</a:t>
            </a:r>
            <a:r>
              <a:rPr lang="ru-RU" dirty="0" err="1"/>
              <a:t>Нейротаблицы</a:t>
            </a:r>
            <a:r>
              <a:rPr lang="ru-RU" dirty="0"/>
              <a:t>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Зеркальное рисование». 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26906" y="5482967"/>
            <a:ext cx="5805404" cy="337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	Разнообразные игры с мячом</a:t>
            </a:r>
          </a:p>
          <a:p>
            <a:r>
              <a:rPr lang="ru-RU" dirty="0" smtClean="0"/>
              <a:t>«Полоса препятствий»</a:t>
            </a:r>
          </a:p>
          <a:p>
            <a:r>
              <a:rPr lang="ru-RU" dirty="0" smtClean="0"/>
              <a:t>«Балансир»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3068" y="2863566"/>
            <a:ext cx="6855867" cy="38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7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703" y="577882"/>
            <a:ext cx="8761413" cy="706964"/>
          </a:xfrm>
        </p:spPr>
        <p:txBody>
          <a:bodyPr/>
          <a:lstStyle/>
          <a:p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6965" y="1284846"/>
            <a:ext cx="9804198" cy="55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25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Нейропсихология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862" y="2248658"/>
            <a:ext cx="8825659" cy="3416300"/>
          </a:xfrm>
        </p:spPr>
        <p:txBody>
          <a:bodyPr>
            <a:normAutofit/>
          </a:bodyPr>
          <a:lstStyle/>
          <a:p>
            <a:r>
              <a:rPr lang="ru-RU" sz="2800" b="1" dirty="0"/>
              <a:t>Нейропсихология</a:t>
            </a:r>
            <a:r>
              <a:rPr lang="ru-RU" sz="2800" dirty="0"/>
              <a:t> – научное направление, созданное на грани </a:t>
            </a:r>
            <a:r>
              <a:rPr lang="ru-RU" sz="2800" dirty="0" err="1"/>
              <a:t>нейронауки</a:t>
            </a:r>
            <a:r>
              <a:rPr lang="ru-RU" sz="2800" dirty="0"/>
              <a:t> и психологии, которое занимается изучением функционирования структур головного мозга, их связи с психическими процессами и формой поведения человека.</a:t>
            </a:r>
          </a:p>
        </p:txBody>
      </p:sp>
      <p:pic>
        <p:nvPicPr>
          <p:cNvPr id="1032" name="Picture 8" descr="Нейропсихологический подход к профори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5521" y="3210611"/>
            <a:ext cx="2440401" cy="24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12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Значимость нейропсихологического подхода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020" y="2303249"/>
            <a:ext cx="6656992" cy="3416300"/>
          </a:xfrm>
        </p:spPr>
        <p:txBody>
          <a:bodyPr>
            <a:normAutofit/>
          </a:bodyPr>
          <a:lstStyle/>
          <a:p>
            <a:r>
              <a:rPr lang="ru-RU" sz="2800" dirty="0"/>
              <a:t>Значимость нейропсихологического подхода состоит в том, что он является </a:t>
            </a:r>
            <a:r>
              <a:rPr lang="ru-RU" sz="2800" dirty="0" err="1"/>
              <a:t>здоровьесберегающей</a:t>
            </a:r>
            <a:r>
              <a:rPr lang="ru-RU" sz="2800" dirty="0"/>
              <a:t>, </a:t>
            </a:r>
            <a:r>
              <a:rPr lang="ru-RU" sz="2800" dirty="0" smtClean="0"/>
              <a:t>и, </a:t>
            </a:r>
            <a:r>
              <a:rPr lang="ru-RU" sz="2800" dirty="0"/>
              <a:t>что важно для детской популяции, игровой технологией. </a:t>
            </a:r>
          </a:p>
        </p:txBody>
      </p:sp>
      <p:pic>
        <p:nvPicPr>
          <p:cNvPr id="2050" name="Picture 2" descr="фото из открытых источ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2011" y="2303249"/>
            <a:ext cx="5139780" cy="431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50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</a:t>
            </a:r>
            <a:r>
              <a:rPr lang="ru-RU" b="1" dirty="0" smtClean="0"/>
              <a:t>бразовательная </a:t>
            </a:r>
            <a:r>
              <a:rPr lang="ru-RU" b="1" dirty="0" err="1"/>
              <a:t>кинезиология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5286789" cy="3416300"/>
          </a:xfrm>
        </p:spPr>
        <p:txBody>
          <a:bodyPr>
            <a:normAutofit/>
          </a:bodyPr>
          <a:lstStyle/>
          <a:p>
            <a:r>
              <a:rPr lang="ru-RU" sz="2400" b="1" dirty="0"/>
              <a:t>О</a:t>
            </a:r>
            <a:r>
              <a:rPr lang="ru-RU" sz="2400" b="1" dirty="0" smtClean="0"/>
              <a:t>бразовательная </a:t>
            </a:r>
            <a:r>
              <a:rPr lang="ru-RU" sz="2400" b="1" dirty="0" err="1"/>
              <a:t>кинезиология</a:t>
            </a:r>
            <a:r>
              <a:rPr lang="ru-RU" sz="2400" b="1" dirty="0"/>
              <a:t> </a:t>
            </a:r>
            <a:r>
              <a:rPr lang="ru-RU" sz="2400" dirty="0"/>
              <a:t>-  наука о развитии умственных способностей через определенные двигательные упражнения.</a:t>
            </a:r>
          </a:p>
        </p:txBody>
      </p:sp>
      <p:pic>
        <p:nvPicPr>
          <p:cNvPr id="3074" name="Picture 2" descr="КИНЕЗИОЛОГИЯ ДЛЯ ДЕТЕЙ - Монтессори-центр &quot;Бусинк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2119" y="2398784"/>
            <a:ext cx="4217158" cy="421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0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Межполушарное </a:t>
            </a:r>
            <a:r>
              <a:rPr lang="ru-RU" b="1" dirty="0"/>
              <a:t>взаимодействие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270" y="2371488"/>
            <a:ext cx="6706157" cy="3469754"/>
          </a:xfrm>
        </p:spPr>
        <p:txBody>
          <a:bodyPr>
            <a:normAutofit/>
          </a:bodyPr>
          <a:lstStyle/>
          <a:p>
            <a:r>
              <a:rPr lang="ru-RU" sz="2400" b="1" dirty="0"/>
              <a:t>М</a:t>
            </a:r>
            <a:r>
              <a:rPr lang="ru-RU" sz="2400" b="1" dirty="0" smtClean="0"/>
              <a:t>ежполушарное </a:t>
            </a:r>
            <a:r>
              <a:rPr lang="ru-RU" sz="2400" b="1" dirty="0"/>
              <a:t>взаимодействие</a:t>
            </a:r>
            <a:r>
              <a:rPr lang="ru-RU" sz="2400" dirty="0"/>
              <a:t> – особый механизм объединения левого и правого полушарий мозга в единую, целостную систему</a:t>
            </a:r>
          </a:p>
        </p:txBody>
      </p:sp>
      <p:pic>
        <p:nvPicPr>
          <p:cNvPr id="4100" name="Picture 4" descr="http://madou53tomsk.ru/wp-content/uploads/2021/02/4fc81d7f46705b1f19cb33538444bf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220" y="2371488"/>
            <a:ext cx="3984774" cy="395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14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Нейроупражнения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566" y="2289600"/>
            <a:ext cx="10923315" cy="4083903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Нейроупражнения</a:t>
            </a:r>
            <a:r>
              <a:rPr lang="ru-RU" sz="2000" b="1" dirty="0"/>
              <a:t> </a:t>
            </a:r>
            <a:r>
              <a:rPr lang="ru-RU" sz="2000" dirty="0"/>
              <a:t>— это популярное название двигательной нейропсихологической коррекции (или сенсомоторной коррекции), это специальные игровые комплексы, способствующие развитию психических процессов ребенка, это немедикаментозный вид помощи детям, имеющим различные неврологические заболевания и синдромы, в том числе </a:t>
            </a:r>
            <a:r>
              <a:rPr lang="ru-RU" sz="2000" dirty="0" smtClean="0"/>
              <a:t>алалию</a:t>
            </a:r>
          </a:p>
          <a:p>
            <a:r>
              <a:rPr lang="ru-RU" sz="2000" b="1" dirty="0"/>
              <a:t>Основная цель применения </a:t>
            </a:r>
            <a:r>
              <a:rPr lang="ru-RU" sz="2000" b="1" dirty="0" err="1"/>
              <a:t>нейроупражнений</a:t>
            </a:r>
            <a:r>
              <a:rPr lang="ru-RU" sz="2000" dirty="0"/>
              <a:t> в работе с детьми - </a:t>
            </a:r>
            <a:r>
              <a:rPr lang="ru-RU" sz="2000" dirty="0" err="1"/>
              <a:t>алаликами</a:t>
            </a:r>
            <a:r>
              <a:rPr lang="ru-RU" sz="2000" dirty="0"/>
              <a:t> — это активизация речевой деятельности; развитие «слабой» функции (речи) при опоре на сильные функциональные звенья (</a:t>
            </a:r>
            <a:r>
              <a:rPr lang="ru-RU" sz="2000" dirty="0" err="1"/>
              <a:t>кинезиологические</a:t>
            </a:r>
            <a:r>
              <a:rPr lang="ru-RU" sz="2000" dirty="0"/>
              <a:t> упражнения, сенсомоторная коррекция)</a:t>
            </a:r>
          </a:p>
          <a:p>
            <a:r>
              <a:rPr lang="ru-RU" sz="2000" b="1" dirty="0"/>
              <a:t>Основной метод,</a:t>
            </a:r>
            <a:r>
              <a:rPr lang="ru-RU" sz="2000" dirty="0"/>
              <a:t> на который опирается </a:t>
            </a:r>
            <a:r>
              <a:rPr lang="ru-RU" sz="2000" dirty="0" err="1"/>
              <a:t>нейрокорекция</a:t>
            </a:r>
            <a:r>
              <a:rPr lang="ru-RU" sz="2000" dirty="0"/>
              <a:t> – метод </a:t>
            </a:r>
            <a:r>
              <a:rPr lang="ru-RU" sz="2000" b="1" dirty="0"/>
              <a:t>замещающего онтогенеза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6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710" y="1123793"/>
            <a:ext cx="9780896" cy="706964"/>
          </a:xfrm>
        </p:spPr>
        <p:txBody>
          <a:bodyPr/>
          <a:lstStyle/>
          <a:p>
            <a:r>
              <a:rPr lang="ru-RU" b="1" dirty="0"/>
              <a:t>Для достижения цели сформулированы следующие 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680" y="2303249"/>
            <a:ext cx="8825659" cy="34163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Развитие </a:t>
            </a:r>
            <a:r>
              <a:rPr lang="ru-RU" sz="2400" dirty="0"/>
              <a:t>слухоречевого внимания детей.</a:t>
            </a:r>
          </a:p>
          <a:p>
            <a:r>
              <a:rPr lang="ru-RU" sz="2400" dirty="0" smtClean="0"/>
              <a:t>Развитие</a:t>
            </a:r>
            <a:r>
              <a:rPr lang="ru-RU" sz="2400" dirty="0"/>
              <a:t> нейродинамических процессов головного мозга, отвечающих за речь ребёнка.</a:t>
            </a:r>
          </a:p>
          <a:p>
            <a:r>
              <a:rPr lang="ru-RU" sz="2400" dirty="0" smtClean="0"/>
              <a:t>Развитие </a:t>
            </a:r>
            <a:r>
              <a:rPr lang="ru-RU" sz="2400" dirty="0"/>
              <a:t>познавательных процессов: внимания, памяти, мышления.</a:t>
            </a:r>
          </a:p>
          <a:p>
            <a:r>
              <a:rPr lang="ru-RU" sz="2400" dirty="0" smtClean="0"/>
              <a:t>Поддержка </a:t>
            </a:r>
            <a:r>
              <a:rPr lang="ru-RU" sz="2400" dirty="0"/>
              <a:t>детской инициативы.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690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886" y="782599"/>
            <a:ext cx="7552318" cy="964314"/>
          </a:xfrm>
        </p:spPr>
        <p:txBody>
          <a:bodyPr/>
          <a:lstStyle/>
          <a:p>
            <a:r>
              <a:rPr lang="ru-RU" b="1" dirty="0"/>
              <a:t>Упражнения, повышающие тонус коры полушарий мозга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595" y="2737616"/>
            <a:ext cx="5595306" cy="412038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дутибол</a:t>
            </a:r>
            <a:r>
              <a:rPr lang="ru-RU" dirty="0" smtClean="0"/>
              <a:t> </a:t>
            </a:r>
            <a:r>
              <a:rPr lang="ru-RU" dirty="0"/>
              <a:t>(задувать лёгкий мячик или скомканный кусочек бумажки в ворота) 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дуть </a:t>
            </a:r>
            <a:r>
              <a:rPr lang="ru-RU" dirty="0"/>
              <a:t>на пёрышко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надувать </a:t>
            </a:r>
            <a:r>
              <a:rPr lang="ru-RU" dirty="0"/>
              <a:t>мыльные пузыри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сдувать </a:t>
            </a:r>
            <a:r>
              <a:rPr lang="ru-RU" dirty="0"/>
              <a:t>пену с ладошки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дуть </a:t>
            </a:r>
            <a:r>
              <a:rPr lang="ru-RU" dirty="0"/>
              <a:t>через соломинку в мыльную воду, создавая красивую пену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дудочки </a:t>
            </a:r>
            <a:r>
              <a:rPr lang="ru-RU" dirty="0"/>
              <a:t>и флейты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дуть </a:t>
            </a:r>
            <a:r>
              <a:rPr lang="ru-RU" dirty="0"/>
              <a:t>на кораблики, плавающие на воде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задувать </a:t>
            </a:r>
            <a:r>
              <a:rPr lang="ru-RU" dirty="0"/>
              <a:t>свечки, в том числе и плавающие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сдувать </a:t>
            </a:r>
            <a:r>
              <a:rPr lang="ru-RU" dirty="0"/>
              <a:t>с ладошки манку, муку и прочие сыпучие продукты.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6310" y="2275953"/>
            <a:ext cx="4317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дыхательные упражнения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92397" y="2275952"/>
            <a:ext cx="2570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самомассаж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9567" y="2871734"/>
            <a:ext cx="6344047" cy="356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16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375" y="878134"/>
            <a:ext cx="6801691" cy="706964"/>
          </a:xfrm>
        </p:spPr>
        <p:txBody>
          <a:bodyPr/>
          <a:lstStyle/>
          <a:p>
            <a:r>
              <a:rPr lang="ru-RU" sz="3200" b="1" dirty="0"/>
              <a:t>Упражнения, улучшающие возможности приема и переработки информации</a:t>
            </a:r>
            <a:r>
              <a:rPr lang="ru-RU" sz="3200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63304"/>
            <a:ext cx="8064927" cy="3416300"/>
          </a:xfrm>
        </p:spPr>
        <p:txBody>
          <a:bodyPr>
            <a:normAutofit/>
          </a:bodyPr>
          <a:lstStyle/>
          <a:p>
            <a:r>
              <a:rPr lang="ru-RU" b="1" dirty="0"/>
              <a:t>Д</a:t>
            </a:r>
            <a:r>
              <a:rPr lang="ru-RU" b="1" dirty="0" smtClean="0"/>
              <a:t>вижения </a:t>
            </a:r>
            <a:r>
              <a:rPr lang="ru-RU" b="1" dirty="0"/>
              <a:t>перекрестного характера, направленные на развитие мозолистого тела головного </a:t>
            </a:r>
            <a:r>
              <a:rPr lang="ru-RU" b="1" dirty="0" smtClean="0"/>
              <a:t>мозга</a:t>
            </a:r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704" y="2803016"/>
            <a:ext cx="52840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«Путаница». Нужно положить правую ладонь на голову, левую — на живот. Затем поглаживайте по голове от макушки к лицу, а живот поглаживайте круговыми движениями </a:t>
            </a:r>
          </a:p>
          <a:p>
            <a:r>
              <a:rPr lang="ru-RU" dirty="0" smtClean="0"/>
              <a:t>«Нос-ухо». Левой рукой держимся за правое ухо, правой рукой – за нос, затем хлопок и меняем положение.</a:t>
            </a:r>
          </a:p>
          <a:p>
            <a:r>
              <a:rPr lang="ru-RU" dirty="0"/>
              <a:t>«Чей предмет?» (Коля – Толя)</a:t>
            </a:r>
          </a:p>
          <a:p>
            <a:r>
              <a:rPr lang="ru-RU" dirty="0"/>
              <a:t>«Золушка» (сортировки различных видов с использованием двух рук)</a:t>
            </a:r>
          </a:p>
          <a:p>
            <a:r>
              <a:rPr lang="ru-RU" dirty="0" smtClean="0"/>
              <a:t>«</a:t>
            </a:r>
            <a:r>
              <a:rPr lang="ru-RU" dirty="0"/>
              <a:t>Скажи и покажи нужной рукой». Используется для дифференциации оппозиционных звуков. </a:t>
            </a: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7475" y="2803016"/>
            <a:ext cx="6342847" cy="35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5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117</TotalTime>
  <Words>234</Words>
  <Application>Microsoft Office PowerPoint</Application>
  <PresentationFormat>Произвольный</PresentationFormat>
  <Paragraphs>51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 (конференц-зал)</vt:lpstr>
      <vt:lpstr>  Нейропсихологический подход в структуре запуска и развития речи неговорящих детей. </vt:lpstr>
      <vt:lpstr>Нейропсихология</vt:lpstr>
      <vt:lpstr>Значимость нейропсихологического подхода </vt:lpstr>
      <vt:lpstr>Образовательная кинезиология</vt:lpstr>
      <vt:lpstr>Межполушарное взаимодействие</vt:lpstr>
      <vt:lpstr>Нейроупражнения</vt:lpstr>
      <vt:lpstr>Для достижения цели сформулированы следующие задачи: </vt:lpstr>
      <vt:lpstr>Упражнения, повышающие тонус коры полушарий мозга</vt:lpstr>
      <vt:lpstr>Упражнения, улучшающие возможности приема и переработки информации </vt:lpstr>
      <vt:lpstr>Упражнения, улучшающие контроль и регулирование деятельности 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Нейропсихологический подход в структуре запуска и развития речи неговорящих детей.</dc:title>
  <dc:creator>alex</dc:creator>
  <cp:lastModifiedBy>Future</cp:lastModifiedBy>
  <cp:revision>9</cp:revision>
  <dcterms:created xsi:type="dcterms:W3CDTF">2022-12-03T14:11:43Z</dcterms:created>
  <dcterms:modified xsi:type="dcterms:W3CDTF">2023-05-19T19:27:03Z</dcterms:modified>
</cp:coreProperties>
</file>