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66" r:id="rId4"/>
    <p:sldId id="263" r:id="rId5"/>
    <p:sldId id="264" r:id="rId6"/>
    <p:sldId id="265" r:id="rId7"/>
    <p:sldId id="269" r:id="rId8"/>
    <p:sldId id="267" r:id="rId9"/>
    <p:sldId id="268" r:id="rId10"/>
    <p:sldId id="26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00"/>
    <a:srgbClr val="FF3300"/>
    <a:srgbClr val="FF6600"/>
    <a:srgbClr val="009900"/>
    <a:srgbClr val="D60093"/>
    <a:srgbClr val="CCFF99"/>
    <a:srgbClr val="CC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6C1ED-F046-418B-B5E0-227868A93584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894CD-DF01-453E-8853-B59C92E8D9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9245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894CD-DF01-453E-8853-B59C92E8D9E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137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EF91-D3D7-46B3-AF28-EDFD0C8B36C4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9BB2-639C-4C96-8B15-37150C792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EF91-D3D7-46B3-AF28-EDFD0C8B36C4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9BB2-639C-4C96-8B15-37150C792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EF91-D3D7-46B3-AF28-EDFD0C8B36C4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9BB2-639C-4C96-8B15-37150C792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EF91-D3D7-46B3-AF28-EDFD0C8B36C4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9BB2-639C-4C96-8B15-37150C792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EF91-D3D7-46B3-AF28-EDFD0C8B36C4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9BB2-639C-4C96-8B15-37150C792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EF91-D3D7-46B3-AF28-EDFD0C8B36C4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9BB2-639C-4C96-8B15-37150C792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EF91-D3D7-46B3-AF28-EDFD0C8B36C4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9BB2-639C-4C96-8B15-37150C792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EF91-D3D7-46B3-AF28-EDFD0C8B36C4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9BB2-639C-4C96-8B15-37150C792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EF91-D3D7-46B3-AF28-EDFD0C8B36C4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9BB2-639C-4C96-8B15-37150C792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EF91-D3D7-46B3-AF28-EDFD0C8B36C4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9BB2-639C-4C96-8B15-37150C792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7EF91-D3D7-46B3-AF28-EDFD0C8B36C4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29BB2-639C-4C96-8B15-37150C7929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7EF91-D3D7-46B3-AF28-EDFD0C8B36C4}" type="datetimeFigureOut">
              <a:rPr lang="ru-RU" smtClean="0"/>
              <a:pPr/>
              <a:t>15.05.2024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29BB2-639C-4C96-8B15-37150C792973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C:\Users\User90257\Downloads\8ec772e50b75ed762d0014afd2f92e73(1).jpg"/>
          <p:cNvPicPr>
            <a:picLocks noChangeAspect="1" noChangeArrowheads="1"/>
          </p:cNvPicPr>
          <p:nvPr userDrawn="1"/>
        </p:nvPicPr>
        <p:blipFill>
          <a:blip r:embed="rId13" cstate="print"/>
          <a:srcRect l="13574" r="101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audio" Target="../media/audio2.wav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audio" Target="../media/audio1.wav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926976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6600"/>
                </a:solidFill>
                <a:latin typeface="Gabriola" pitchFamily="82" charset="0"/>
              </a:rPr>
              <a:t>и</a:t>
            </a:r>
            <a:r>
              <a:rPr lang="ru-RU" sz="3600" b="1" dirty="0" smtClean="0">
                <a:solidFill>
                  <a:srgbClr val="006600"/>
                </a:solidFill>
                <a:latin typeface="Gabriola" pitchFamily="82" charset="0"/>
              </a:rPr>
              <a:t>нтерактивная игра</a:t>
            </a:r>
            <a:br>
              <a:rPr lang="ru-RU" sz="3600" b="1" dirty="0" smtClean="0">
                <a:solidFill>
                  <a:srgbClr val="006600"/>
                </a:solidFill>
                <a:latin typeface="Gabriola" pitchFamily="82" charset="0"/>
              </a:rPr>
            </a:br>
            <a:r>
              <a:rPr lang="ru-RU" sz="3600" b="1" dirty="0" smtClean="0">
                <a:solidFill>
                  <a:srgbClr val="006600"/>
                </a:solidFill>
                <a:latin typeface="Gabriola" pitchFamily="82" charset="0"/>
              </a:rPr>
              <a:t> для детей </a:t>
            </a:r>
            <a:r>
              <a:rPr lang="ru-RU" sz="3600" b="1" dirty="0" smtClean="0">
                <a:solidFill>
                  <a:srgbClr val="006600"/>
                </a:solidFill>
                <a:latin typeface="Gabriola" pitchFamily="82" charset="0"/>
              </a:rPr>
              <a:t>среднего </a:t>
            </a:r>
            <a:r>
              <a:rPr lang="ru-RU" sz="3600" b="1" dirty="0" smtClean="0">
                <a:solidFill>
                  <a:srgbClr val="006600"/>
                </a:solidFill>
                <a:latin typeface="Gabriola" pitchFamily="82" charset="0"/>
              </a:rPr>
              <a:t>дошкольного возраста</a:t>
            </a:r>
            <a:endParaRPr lang="ru-RU" sz="3600" b="1" dirty="0">
              <a:solidFill>
                <a:srgbClr val="006600"/>
              </a:solidFill>
              <a:latin typeface="Gabriola" pitchFamily="82" charset="0"/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18287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8000" b="1" dirty="0" smtClean="0">
                <a:solidFill>
                  <a:srgbClr val="FF3300"/>
                </a:solidFill>
                <a:latin typeface="Gabriola" pitchFamily="82" charset="0"/>
              </a:rPr>
              <a:t>«Угадай весенний цветок»</a:t>
            </a:r>
          </a:p>
        </p:txBody>
      </p:sp>
      <p:pic>
        <p:nvPicPr>
          <p:cNvPr id="1027" name="Picture 3" descr="C:\Users\USER90~1\AppData\Local\Temp\Rar$DRa0.764\1886265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861048"/>
            <a:ext cx="1728192" cy="1738409"/>
          </a:xfrm>
          <a:prstGeom prst="rect">
            <a:avLst/>
          </a:prstGeom>
          <a:noFill/>
        </p:spPr>
      </p:pic>
      <p:pic>
        <p:nvPicPr>
          <p:cNvPr id="1028" name="Picture 4" descr="C:\Users\USER90~1\AppData\Local\Temp\Rar$DRa0.844\Colorful_Butterfly_PNG_Clip_Art_Imag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437112"/>
            <a:ext cx="1976659" cy="1772816"/>
          </a:xfrm>
          <a:prstGeom prst="rect">
            <a:avLst/>
          </a:prstGeom>
          <a:noFill/>
        </p:spPr>
      </p:pic>
      <p:sp>
        <p:nvSpPr>
          <p:cNvPr id="18" name="Прямоугольник 17"/>
          <p:cNvSpPr/>
          <p:nvPr/>
        </p:nvSpPr>
        <p:spPr>
          <a:xfrm>
            <a:off x="971600" y="3284984"/>
            <a:ext cx="7740352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rgbClr val="FF6600"/>
              </a:solidFill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90257\Downloads\masha-pink-dresses-background-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34250"/>
            <a:ext cx="2699792" cy="5223750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3275856" y="188640"/>
            <a:ext cx="5688632" cy="2952328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800" b="1" dirty="0" smtClean="0">
                <a:solidFill>
                  <a:srgbClr val="FF3300"/>
                </a:solidFill>
                <a:latin typeface="Gabriola" pitchFamily="82" charset="0"/>
              </a:rPr>
              <a:t>Молодец!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-облако 3"/>
          <p:cNvSpPr/>
          <p:nvPr/>
        </p:nvSpPr>
        <p:spPr>
          <a:xfrm>
            <a:off x="3275856" y="188640"/>
            <a:ext cx="5688632" cy="2952328"/>
          </a:xfrm>
          <a:prstGeom prst="cloudCallo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3300"/>
                </a:solidFill>
                <a:latin typeface="Gabriola" pitchFamily="82" charset="0"/>
              </a:rPr>
              <a:t>Дорогой друг! </a:t>
            </a:r>
          </a:p>
          <a:p>
            <a:pPr algn="ctr"/>
            <a:r>
              <a:rPr lang="ru-RU" sz="3200" b="1" dirty="0" smtClean="0">
                <a:solidFill>
                  <a:srgbClr val="FF3300"/>
                </a:solidFill>
                <a:latin typeface="Gabriola" pitchFamily="82" charset="0"/>
              </a:rPr>
              <a:t>Помоги Маше отгадать загадки и узнать название первых весенних цветов.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122" name="AutoShape 2" descr="https://im0-tub-ru.yandex.net/i?id=2c850de7dca78850ee3197f50adc371f-l&amp;n=1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3" name="Picture 3" descr="C:\Users\User90257\Downloads\masha-pink-dresses-background-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634250"/>
            <a:ext cx="2699792" cy="5223750"/>
          </a:xfrm>
          <a:prstGeom prst="rect">
            <a:avLst/>
          </a:prstGeom>
          <a:noFill/>
        </p:spPr>
      </p:pic>
      <p:sp>
        <p:nvSpPr>
          <p:cNvPr id="7" name="Стрелка вправо с вырезом 6">
            <a:hlinkClick r:id="" action="ppaction://hlinkshowjump?jump=nextslide"/>
          </p:cNvPr>
          <p:cNvSpPr/>
          <p:nvPr/>
        </p:nvSpPr>
        <p:spPr>
          <a:xfrm>
            <a:off x="6300192" y="5445224"/>
            <a:ext cx="2592288" cy="1224136"/>
          </a:xfrm>
          <a:prstGeom prst="notched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Начать игру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7164288" cy="2664296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900" b="1" dirty="0" smtClean="0">
                <a:solidFill>
                  <a:schemeClr val="bg1"/>
                </a:solidFill>
                <a:latin typeface="Gabriola" pitchFamily="82" charset="0"/>
              </a:rPr>
              <a:t>Весна приходит с лаской и со своею сказкою,</a:t>
            </a:r>
          </a:p>
          <a:p>
            <a:pPr algn="ctr">
              <a:buNone/>
            </a:pPr>
            <a:r>
              <a:rPr lang="ru-RU" sz="3900" b="1" dirty="0" smtClean="0">
                <a:solidFill>
                  <a:schemeClr val="bg1"/>
                </a:solidFill>
                <a:latin typeface="Gabriola" pitchFamily="82" charset="0"/>
              </a:rPr>
              <a:t>Волшебной палочкой взмахнёт – </a:t>
            </a:r>
          </a:p>
          <a:p>
            <a:pPr algn="ctr">
              <a:buNone/>
            </a:pPr>
            <a:r>
              <a:rPr lang="ru-RU" sz="3900" b="1" dirty="0" smtClean="0">
                <a:solidFill>
                  <a:schemeClr val="bg1"/>
                </a:solidFill>
                <a:latin typeface="Gabriola" pitchFamily="82" charset="0"/>
              </a:rPr>
              <a:t>И первый из-под снега цветочек расцветёт.</a:t>
            </a:r>
          </a:p>
          <a:p>
            <a:pPr algn="ctr">
              <a:buNone/>
            </a:pPr>
            <a:r>
              <a:rPr lang="ru-RU" sz="3900" b="1" dirty="0" smtClean="0">
                <a:solidFill>
                  <a:srgbClr val="FF3300"/>
                </a:solidFill>
                <a:latin typeface="Gabriola" pitchFamily="82" charset="0"/>
              </a:rPr>
              <a:t>ПОДСНЕЖНИК</a:t>
            </a:r>
          </a:p>
          <a:p>
            <a:endParaRPr lang="ru-RU" sz="2400" b="1" dirty="0">
              <a:solidFill>
                <a:schemeClr val="lt1"/>
              </a:solidFill>
              <a:latin typeface="Gabriola" pitchFamily="82" charset="0"/>
            </a:endParaRPr>
          </a:p>
          <a:p>
            <a:pPr>
              <a:buNone/>
            </a:pPr>
            <a:endParaRPr lang="ru-RU" sz="2400" dirty="0">
              <a:latin typeface="Gabriola" pitchFamily="82" charset="0"/>
            </a:endParaRPr>
          </a:p>
        </p:txBody>
      </p:sp>
      <p:sp>
        <p:nvSpPr>
          <p:cNvPr id="4" name="Стрелка вправо с вырезом 3">
            <a:hlinkClick r:id="" action="ppaction://hlinkshowjump?jump=nextslide"/>
          </p:cNvPr>
          <p:cNvSpPr/>
          <p:nvPr/>
        </p:nvSpPr>
        <p:spPr>
          <a:xfrm>
            <a:off x="7596336" y="5589240"/>
            <a:ext cx="1296144" cy="1080120"/>
          </a:xfrm>
          <a:prstGeom prst="notched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User90257\Desktop\Рисунок2.jpg"/>
          <p:cNvPicPr>
            <a:picLocks noChangeAspect="1" noChangeArrowheads="1"/>
          </p:cNvPicPr>
          <p:nvPr/>
        </p:nvPicPr>
        <p:blipFill>
          <a:blip r:embed="rId4" cstate="print"/>
          <a:srcRect l="5269" t="5504" r="5673" b="5939"/>
          <a:stretch>
            <a:fillRect/>
          </a:stretch>
        </p:blipFill>
        <p:spPr bwMode="auto">
          <a:xfrm>
            <a:off x="5436096" y="4581128"/>
            <a:ext cx="2073406" cy="1584176"/>
          </a:xfrm>
          <a:prstGeom prst="ellipse">
            <a:avLst/>
          </a:prstGeom>
          <a:ln w="12700" cap="rnd">
            <a:solidFill>
              <a:srgbClr val="0066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4" descr="C:\Users\User90257\Desktop\50348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924944"/>
            <a:ext cx="2113090" cy="1584176"/>
          </a:xfrm>
          <a:prstGeom prst="ellipse">
            <a:avLst/>
          </a:prstGeom>
          <a:ln w="12700" cap="rnd">
            <a:solidFill>
              <a:srgbClr val="0066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2" descr="C:\Users\User90257\Desktop\daffodils_flowers_sky_spring_flowerbed_sunny-1080225.jpg!d.jpg"/>
          <p:cNvPicPr>
            <a:picLocks noChangeAspect="1" noChangeArrowheads="1"/>
          </p:cNvPicPr>
          <p:nvPr/>
        </p:nvPicPr>
        <p:blipFill>
          <a:blip r:embed="rId6" cstate="print"/>
          <a:srcRect t="12523" r="17517" b="2908"/>
          <a:stretch>
            <a:fillRect/>
          </a:stretch>
        </p:blipFill>
        <p:spPr bwMode="auto">
          <a:xfrm>
            <a:off x="6012160" y="2708920"/>
            <a:ext cx="2190301" cy="1656184"/>
          </a:xfrm>
          <a:prstGeom prst="ellipse">
            <a:avLst/>
          </a:prstGeom>
          <a:ln w="12700" cap="rnd">
            <a:solidFill>
              <a:srgbClr val="0066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5" descr="C:\Users\User90257\Desktop\tulips-tulip-growing-land-30367.jpg"/>
          <p:cNvPicPr>
            <a:picLocks noChangeAspect="1" noChangeArrowheads="1"/>
          </p:cNvPicPr>
          <p:nvPr/>
        </p:nvPicPr>
        <p:blipFill>
          <a:blip r:embed="rId7" cstate="print"/>
          <a:srcRect l="26487" t="33089" r="18967" b="15236"/>
          <a:stretch>
            <a:fillRect/>
          </a:stretch>
        </p:blipFill>
        <p:spPr bwMode="auto">
          <a:xfrm>
            <a:off x="251520" y="4941168"/>
            <a:ext cx="2434937" cy="1730087"/>
          </a:xfrm>
          <a:prstGeom prst="ellipse">
            <a:avLst/>
          </a:prstGeom>
          <a:ln w="12700" cap="rnd">
            <a:solidFill>
              <a:srgbClr val="0066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2" descr="C:\Users\User90257\Desktop\s1200.jpg"/>
          <p:cNvPicPr>
            <a:picLocks noChangeAspect="1" noChangeArrowheads="1"/>
          </p:cNvPicPr>
          <p:nvPr/>
        </p:nvPicPr>
        <p:blipFill>
          <a:blip r:embed="rId8" cstate="print"/>
          <a:srcRect l="8660" t="2810" r="18261" b="8753"/>
          <a:stretch>
            <a:fillRect/>
          </a:stretch>
        </p:blipFill>
        <p:spPr bwMode="auto">
          <a:xfrm>
            <a:off x="3131840" y="5126083"/>
            <a:ext cx="2160240" cy="1731917"/>
          </a:xfrm>
          <a:prstGeom prst="ellipse">
            <a:avLst/>
          </a:prstGeom>
          <a:ln w="12700" cap="rnd">
            <a:solidFill>
              <a:srgbClr val="0066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3" descr="C:\Users\User90257\Desktop\медуница-фото-2.jpg"/>
          <p:cNvPicPr>
            <a:picLocks noChangeAspect="1" noChangeArrowheads="1"/>
          </p:cNvPicPr>
          <p:nvPr/>
        </p:nvPicPr>
        <p:blipFill>
          <a:blip r:embed="rId9" cstate="print"/>
          <a:srcRect l="10339" r="5203" b="1077"/>
          <a:stretch>
            <a:fillRect/>
          </a:stretch>
        </p:blipFill>
        <p:spPr bwMode="auto">
          <a:xfrm>
            <a:off x="2771800" y="3212976"/>
            <a:ext cx="2121830" cy="1656184"/>
          </a:xfrm>
          <a:prstGeom prst="ellipse">
            <a:avLst/>
          </a:prstGeom>
          <a:ln w="12700" cap="rnd">
            <a:solidFill>
              <a:srgbClr val="0066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4" descr="C:\Users\User90257\Desktop\image.jpg"/>
          <p:cNvPicPr>
            <a:picLocks noChangeAspect="1" noChangeArrowheads="1"/>
          </p:cNvPicPr>
          <p:nvPr/>
        </p:nvPicPr>
        <p:blipFill>
          <a:blip r:embed="rId10" cstate="print"/>
          <a:srcRect r="9335" b="12986"/>
          <a:stretch>
            <a:fillRect/>
          </a:stretch>
        </p:blipFill>
        <p:spPr bwMode="auto">
          <a:xfrm>
            <a:off x="7020272" y="686349"/>
            <a:ext cx="1981170" cy="1806547"/>
          </a:xfrm>
          <a:prstGeom prst="ellipse">
            <a:avLst/>
          </a:prstGeom>
          <a:ln w="12700" cap="rnd">
            <a:solidFill>
              <a:srgbClr val="0066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6228184" cy="25922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Gabriola" pitchFamily="82" charset="0"/>
              </a:rPr>
              <a:t>Шмель цветку очень рад.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Gabriola" pitchFamily="82" charset="0"/>
              </a:rPr>
              <a:t>Ах, медовый аромат!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Gabriola" pitchFamily="82" charset="0"/>
              </a:rPr>
              <a:t>И цветки красивые – розовые, синие.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3300"/>
                </a:solidFill>
                <a:latin typeface="Gabriola" pitchFamily="82" charset="0"/>
              </a:rPr>
              <a:t>МЕДУНИЦА</a:t>
            </a:r>
          </a:p>
          <a:p>
            <a:endParaRPr lang="ru-RU" sz="3600" b="1" dirty="0">
              <a:solidFill>
                <a:schemeClr val="lt1"/>
              </a:solidFill>
              <a:latin typeface="Gabriola" pitchFamily="82" charset="0"/>
            </a:endParaRPr>
          </a:p>
          <a:p>
            <a:pPr>
              <a:buNone/>
            </a:pPr>
            <a:endParaRPr lang="ru-RU" sz="3600" dirty="0">
              <a:latin typeface="Gabriola" pitchFamily="82" charset="0"/>
            </a:endParaRPr>
          </a:p>
        </p:txBody>
      </p:sp>
      <p:sp>
        <p:nvSpPr>
          <p:cNvPr id="4" name="Стрелка вправо с вырезом 3">
            <a:hlinkClick r:id="" action="ppaction://hlinkshowjump?jump=nextslide"/>
          </p:cNvPr>
          <p:cNvSpPr/>
          <p:nvPr/>
        </p:nvSpPr>
        <p:spPr>
          <a:xfrm>
            <a:off x="7596336" y="5589240"/>
            <a:ext cx="1296144" cy="1080120"/>
          </a:xfrm>
          <a:prstGeom prst="notched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User90257\Desktop\Рисунок2.jpg"/>
          <p:cNvPicPr>
            <a:picLocks noChangeAspect="1" noChangeArrowheads="1"/>
          </p:cNvPicPr>
          <p:nvPr/>
        </p:nvPicPr>
        <p:blipFill>
          <a:blip r:embed="rId4" cstate="print"/>
          <a:srcRect l="5269" t="5504" r="5673" b="5939"/>
          <a:stretch>
            <a:fillRect/>
          </a:stretch>
        </p:blipFill>
        <p:spPr bwMode="auto">
          <a:xfrm>
            <a:off x="5868144" y="3933056"/>
            <a:ext cx="2073406" cy="1584176"/>
          </a:xfrm>
          <a:prstGeom prst="ellipse">
            <a:avLst/>
          </a:prstGeom>
          <a:ln w="12700" cap="rnd">
            <a:solidFill>
              <a:srgbClr val="0066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4" descr="C:\Users\User90257\Desktop\50348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140968"/>
            <a:ext cx="2113090" cy="1584176"/>
          </a:xfrm>
          <a:prstGeom prst="ellipse">
            <a:avLst/>
          </a:prstGeom>
          <a:ln w="12700" cap="rnd">
            <a:solidFill>
              <a:srgbClr val="0066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2" descr="C:\Users\User90257\Desktop\daffodils_flowers_sky_spring_flowerbed_sunny-1080225.jpg!d.jpg"/>
          <p:cNvPicPr>
            <a:picLocks noChangeAspect="1" noChangeArrowheads="1"/>
          </p:cNvPicPr>
          <p:nvPr/>
        </p:nvPicPr>
        <p:blipFill>
          <a:blip r:embed="rId6" cstate="print"/>
          <a:srcRect t="12523" r="17517" b="2908"/>
          <a:stretch>
            <a:fillRect/>
          </a:stretch>
        </p:blipFill>
        <p:spPr bwMode="auto">
          <a:xfrm>
            <a:off x="5580112" y="188640"/>
            <a:ext cx="2190301" cy="1656184"/>
          </a:xfrm>
          <a:prstGeom prst="ellipse">
            <a:avLst/>
          </a:prstGeom>
          <a:ln w="12700" cap="rnd">
            <a:solidFill>
              <a:srgbClr val="0066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5" descr="C:\Users\User90257\Desktop\tulips-tulip-growing-land-30367.jpg"/>
          <p:cNvPicPr>
            <a:picLocks noChangeAspect="1" noChangeArrowheads="1"/>
          </p:cNvPicPr>
          <p:nvPr/>
        </p:nvPicPr>
        <p:blipFill>
          <a:blip r:embed="rId7" cstate="print"/>
          <a:srcRect l="26487" t="33089" r="18967" b="15236"/>
          <a:stretch>
            <a:fillRect/>
          </a:stretch>
        </p:blipFill>
        <p:spPr bwMode="auto">
          <a:xfrm>
            <a:off x="467544" y="4869160"/>
            <a:ext cx="2434937" cy="1730087"/>
          </a:xfrm>
          <a:prstGeom prst="ellipse">
            <a:avLst/>
          </a:prstGeom>
          <a:ln w="12700" cap="rnd">
            <a:solidFill>
              <a:srgbClr val="0066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2" descr="C:\Users\User90257\Desktop\s1200.jpg"/>
          <p:cNvPicPr>
            <a:picLocks noChangeAspect="1" noChangeArrowheads="1"/>
          </p:cNvPicPr>
          <p:nvPr/>
        </p:nvPicPr>
        <p:blipFill>
          <a:blip r:embed="rId8" cstate="print"/>
          <a:srcRect l="8660" t="2810" r="18261" b="8753"/>
          <a:stretch>
            <a:fillRect/>
          </a:stretch>
        </p:blipFill>
        <p:spPr bwMode="auto">
          <a:xfrm>
            <a:off x="3779912" y="4797152"/>
            <a:ext cx="2160240" cy="1731917"/>
          </a:xfrm>
          <a:prstGeom prst="ellipse">
            <a:avLst/>
          </a:prstGeom>
          <a:ln w="12700" cap="rnd">
            <a:solidFill>
              <a:srgbClr val="0066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3" descr="C:\Users\User90257\Desktop\медуница-фото-2.jpg"/>
          <p:cNvPicPr>
            <a:picLocks noChangeAspect="1" noChangeArrowheads="1"/>
          </p:cNvPicPr>
          <p:nvPr/>
        </p:nvPicPr>
        <p:blipFill>
          <a:blip r:embed="rId9" cstate="print"/>
          <a:srcRect l="10339" r="5203" b="1077"/>
          <a:stretch>
            <a:fillRect/>
          </a:stretch>
        </p:blipFill>
        <p:spPr bwMode="auto">
          <a:xfrm>
            <a:off x="2915816" y="3068960"/>
            <a:ext cx="2121830" cy="1656184"/>
          </a:xfrm>
          <a:prstGeom prst="ellipse">
            <a:avLst/>
          </a:prstGeom>
          <a:ln w="12700" cap="rnd">
            <a:solidFill>
              <a:srgbClr val="0066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4" descr="C:\Users\User90257\Desktop\image.jpg"/>
          <p:cNvPicPr>
            <a:picLocks noChangeAspect="1" noChangeArrowheads="1"/>
          </p:cNvPicPr>
          <p:nvPr/>
        </p:nvPicPr>
        <p:blipFill>
          <a:blip r:embed="rId10" cstate="print"/>
          <a:srcRect r="9335" b="12986"/>
          <a:stretch>
            <a:fillRect/>
          </a:stretch>
        </p:blipFill>
        <p:spPr bwMode="auto">
          <a:xfrm>
            <a:off x="6660232" y="2060848"/>
            <a:ext cx="1981170" cy="1806547"/>
          </a:xfrm>
          <a:prstGeom prst="ellipse">
            <a:avLst/>
          </a:prstGeom>
          <a:ln w="12700" cap="rnd">
            <a:solidFill>
              <a:srgbClr val="0066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5868144" cy="30243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Gabriola" pitchFamily="82" charset="0"/>
              </a:rPr>
              <a:t>Цветёт он майскою порой,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Gabriola" pitchFamily="82" charset="0"/>
              </a:rPr>
              <a:t>Его найдёшь в тени лесной: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Gabriola" pitchFamily="82" charset="0"/>
              </a:rPr>
              <a:t>На стебельке, как бусы, вряд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Gabriola" pitchFamily="82" charset="0"/>
              </a:rPr>
              <a:t>Цветы душистые висят.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6600"/>
                </a:solidFill>
                <a:latin typeface="Gabriola" pitchFamily="82" charset="0"/>
              </a:rPr>
              <a:t> </a:t>
            </a:r>
            <a:r>
              <a:rPr lang="ru-RU" sz="3600" b="1" dirty="0" smtClean="0">
                <a:solidFill>
                  <a:srgbClr val="FF3300"/>
                </a:solidFill>
                <a:latin typeface="Gabriola" pitchFamily="82" charset="0"/>
              </a:rPr>
              <a:t>ЛАНДЫШ</a:t>
            </a:r>
          </a:p>
          <a:p>
            <a:pPr algn="ctr">
              <a:buNone/>
            </a:pPr>
            <a:endParaRPr lang="ru-RU" sz="3600" b="1" dirty="0" smtClean="0">
              <a:solidFill>
                <a:srgbClr val="FF3300"/>
              </a:solidFill>
              <a:latin typeface="Gabriola" pitchFamily="82" charset="0"/>
            </a:endParaRPr>
          </a:p>
          <a:p>
            <a:endParaRPr lang="ru-RU" sz="3600" b="1" dirty="0">
              <a:solidFill>
                <a:schemeClr val="lt1"/>
              </a:solidFill>
              <a:latin typeface="Gabriola" pitchFamily="82" charset="0"/>
            </a:endParaRPr>
          </a:p>
          <a:p>
            <a:pPr>
              <a:buNone/>
            </a:pPr>
            <a:endParaRPr lang="ru-RU" sz="3600" dirty="0">
              <a:latin typeface="Gabriola" pitchFamily="82" charset="0"/>
            </a:endParaRPr>
          </a:p>
        </p:txBody>
      </p:sp>
      <p:sp>
        <p:nvSpPr>
          <p:cNvPr id="4" name="Стрелка вправо с вырезом 3">
            <a:hlinkClick r:id="" action="ppaction://hlinkshowjump?jump=nextslide"/>
          </p:cNvPr>
          <p:cNvSpPr/>
          <p:nvPr/>
        </p:nvSpPr>
        <p:spPr>
          <a:xfrm>
            <a:off x="7596336" y="5589240"/>
            <a:ext cx="1296144" cy="1080120"/>
          </a:xfrm>
          <a:prstGeom prst="notched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 descr="C:\Users\User90257\Desktop\Рисунок2.jpg"/>
          <p:cNvPicPr>
            <a:picLocks noChangeAspect="1" noChangeArrowheads="1"/>
          </p:cNvPicPr>
          <p:nvPr/>
        </p:nvPicPr>
        <p:blipFill>
          <a:blip r:embed="rId5" cstate="print"/>
          <a:srcRect l="5269" t="5504" r="5673" b="5939"/>
          <a:stretch>
            <a:fillRect/>
          </a:stretch>
        </p:blipFill>
        <p:spPr bwMode="auto">
          <a:xfrm>
            <a:off x="323528" y="3645024"/>
            <a:ext cx="2073406" cy="1584176"/>
          </a:xfrm>
          <a:prstGeom prst="ellipse">
            <a:avLst/>
          </a:prstGeom>
          <a:ln w="12700" cap="rnd">
            <a:solidFill>
              <a:srgbClr val="0066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4" descr="C:\Users\User90257\Desktop\50348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1772816"/>
            <a:ext cx="2113090" cy="1584176"/>
          </a:xfrm>
          <a:prstGeom prst="ellipse">
            <a:avLst/>
          </a:prstGeom>
          <a:ln w="12700" cap="rnd">
            <a:solidFill>
              <a:srgbClr val="0066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2" descr="C:\Users\User90257\Desktop\daffodils_flowers_sky_spring_flowerbed_sunny-1080225.jpg!d.jpg"/>
          <p:cNvPicPr>
            <a:picLocks noChangeAspect="1" noChangeArrowheads="1"/>
          </p:cNvPicPr>
          <p:nvPr/>
        </p:nvPicPr>
        <p:blipFill>
          <a:blip r:embed="rId7" cstate="print"/>
          <a:srcRect t="12523" r="17517" b="2908"/>
          <a:stretch>
            <a:fillRect/>
          </a:stretch>
        </p:blipFill>
        <p:spPr bwMode="auto">
          <a:xfrm>
            <a:off x="6732240" y="3501008"/>
            <a:ext cx="2190301" cy="1656184"/>
          </a:xfrm>
          <a:prstGeom prst="ellipse">
            <a:avLst/>
          </a:prstGeom>
          <a:ln w="12700" cap="rnd">
            <a:solidFill>
              <a:srgbClr val="0066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5" descr="C:\Users\User90257\Desktop\tulips-tulip-growing-land-30367.jpg"/>
          <p:cNvPicPr>
            <a:picLocks noChangeAspect="1" noChangeArrowheads="1"/>
          </p:cNvPicPr>
          <p:nvPr/>
        </p:nvPicPr>
        <p:blipFill>
          <a:blip r:embed="rId8" cstate="print"/>
          <a:srcRect l="26487" t="33089" r="18967" b="15236"/>
          <a:stretch>
            <a:fillRect/>
          </a:stretch>
        </p:blipFill>
        <p:spPr bwMode="auto">
          <a:xfrm>
            <a:off x="1979712" y="4941168"/>
            <a:ext cx="2434937" cy="1730087"/>
          </a:xfrm>
          <a:prstGeom prst="ellipse">
            <a:avLst/>
          </a:prstGeom>
          <a:ln w="12700" cap="rnd">
            <a:solidFill>
              <a:srgbClr val="0066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2" descr="C:\Users\User90257\Desktop\s1200.jpg"/>
          <p:cNvPicPr>
            <a:picLocks noChangeAspect="1" noChangeArrowheads="1"/>
          </p:cNvPicPr>
          <p:nvPr/>
        </p:nvPicPr>
        <p:blipFill>
          <a:blip r:embed="rId9" cstate="print"/>
          <a:srcRect l="8660" t="2810" r="18261" b="8753"/>
          <a:stretch>
            <a:fillRect/>
          </a:stretch>
        </p:blipFill>
        <p:spPr bwMode="auto">
          <a:xfrm>
            <a:off x="4211960" y="2996952"/>
            <a:ext cx="2160240" cy="1731917"/>
          </a:xfrm>
          <a:prstGeom prst="ellipse">
            <a:avLst/>
          </a:prstGeom>
          <a:ln w="12700" cap="rnd">
            <a:solidFill>
              <a:srgbClr val="0066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3" descr="C:\Users\User90257\Desktop\медуница-фото-2.jpg"/>
          <p:cNvPicPr>
            <a:picLocks noChangeAspect="1" noChangeArrowheads="1"/>
          </p:cNvPicPr>
          <p:nvPr/>
        </p:nvPicPr>
        <p:blipFill>
          <a:blip r:embed="rId10" cstate="print"/>
          <a:srcRect l="10339" r="5203" b="1077"/>
          <a:stretch>
            <a:fillRect/>
          </a:stretch>
        </p:blipFill>
        <p:spPr bwMode="auto">
          <a:xfrm>
            <a:off x="5220072" y="188640"/>
            <a:ext cx="2121830" cy="1656184"/>
          </a:xfrm>
          <a:prstGeom prst="ellipse">
            <a:avLst/>
          </a:prstGeom>
          <a:ln w="12700" cap="rnd">
            <a:solidFill>
              <a:srgbClr val="0066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Picture 4" descr="C:\Users\User90257\Desktop\image.jpg"/>
          <p:cNvPicPr>
            <a:picLocks noChangeAspect="1" noChangeArrowheads="1"/>
          </p:cNvPicPr>
          <p:nvPr/>
        </p:nvPicPr>
        <p:blipFill>
          <a:blip r:embed="rId11" cstate="print"/>
          <a:srcRect r="9335" b="12986"/>
          <a:stretch>
            <a:fillRect/>
          </a:stretch>
        </p:blipFill>
        <p:spPr bwMode="auto">
          <a:xfrm>
            <a:off x="4860032" y="4869160"/>
            <a:ext cx="1981170" cy="1806547"/>
          </a:xfrm>
          <a:prstGeom prst="ellipse">
            <a:avLst/>
          </a:prstGeom>
          <a:ln w="12700" cap="rnd">
            <a:solidFill>
              <a:srgbClr val="0066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6228184" cy="30243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Gabriola" pitchFamily="82" charset="0"/>
              </a:rPr>
              <a:t>Милое создание, весенний первоцвет.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Gabriola" pitchFamily="82" charset="0"/>
              </a:rPr>
              <a:t>Из него получится красивейший букет.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Gabriola" pitchFamily="82" charset="0"/>
              </a:rPr>
              <a:t>Чувствует себя в нём королём,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Gabriola" pitchFamily="82" charset="0"/>
              </a:rPr>
              <a:t>Ведь корона  жёлтая всегда при нём.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3300"/>
                </a:solidFill>
                <a:latin typeface="Gabriola" pitchFamily="82" charset="0"/>
              </a:rPr>
              <a:t>НАРЦИСС</a:t>
            </a:r>
          </a:p>
          <a:p>
            <a:pPr algn="ctr">
              <a:buNone/>
            </a:pPr>
            <a:endParaRPr lang="ru-RU" sz="3600" b="1" dirty="0" smtClean="0">
              <a:solidFill>
                <a:srgbClr val="FF3300"/>
              </a:solidFill>
              <a:latin typeface="Gabriola" pitchFamily="82" charset="0"/>
            </a:endParaRPr>
          </a:p>
          <a:p>
            <a:endParaRPr lang="ru-RU" sz="3600" b="1" dirty="0">
              <a:solidFill>
                <a:schemeClr val="lt1"/>
              </a:solidFill>
              <a:latin typeface="Gabriola" pitchFamily="82" charset="0"/>
            </a:endParaRPr>
          </a:p>
          <a:p>
            <a:pPr>
              <a:buNone/>
            </a:pPr>
            <a:endParaRPr lang="ru-RU" sz="3600" dirty="0">
              <a:latin typeface="Gabriola" pitchFamily="82" charset="0"/>
            </a:endParaRPr>
          </a:p>
        </p:txBody>
      </p:sp>
      <p:sp>
        <p:nvSpPr>
          <p:cNvPr id="4" name="Стрелка вправо с вырезом 3">
            <a:hlinkClick r:id="" action="ppaction://hlinkshowjump?jump=nextslide"/>
          </p:cNvPr>
          <p:cNvSpPr/>
          <p:nvPr/>
        </p:nvSpPr>
        <p:spPr>
          <a:xfrm>
            <a:off x="7596336" y="5589240"/>
            <a:ext cx="1296144" cy="1080120"/>
          </a:xfrm>
          <a:prstGeom prst="notched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User90257\Desktop\Рисунок2.jpg"/>
          <p:cNvPicPr>
            <a:picLocks noChangeAspect="1" noChangeArrowheads="1"/>
          </p:cNvPicPr>
          <p:nvPr/>
        </p:nvPicPr>
        <p:blipFill>
          <a:blip r:embed="rId4" cstate="print"/>
          <a:srcRect l="5269" t="5504" r="5673" b="5939"/>
          <a:stretch>
            <a:fillRect/>
          </a:stretch>
        </p:blipFill>
        <p:spPr bwMode="auto">
          <a:xfrm>
            <a:off x="683568" y="5085184"/>
            <a:ext cx="2073406" cy="1584176"/>
          </a:xfrm>
          <a:prstGeom prst="ellipse">
            <a:avLst/>
          </a:prstGeom>
          <a:ln w="12700" cap="rnd">
            <a:solidFill>
              <a:srgbClr val="0066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4" descr="C:\Users\User90257\Desktop\50348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3284984"/>
            <a:ext cx="2113090" cy="1584176"/>
          </a:xfrm>
          <a:prstGeom prst="ellipse">
            <a:avLst/>
          </a:prstGeom>
          <a:ln w="12700" cap="rnd">
            <a:solidFill>
              <a:srgbClr val="0066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2" descr="C:\Users\User90257\Desktop\daffodils_flowers_sky_spring_flowerbed_sunny-1080225.jpg!d.jpg"/>
          <p:cNvPicPr>
            <a:picLocks noChangeAspect="1" noChangeArrowheads="1"/>
          </p:cNvPicPr>
          <p:nvPr/>
        </p:nvPicPr>
        <p:blipFill>
          <a:blip r:embed="rId6" cstate="print"/>
          <a:srcRect t="12523" r="17517" b="2908"/>
          <a:stretch>
            <a:fillRect/>
          </a:stretch>
        </p:blipFill>
        <p:spPr bwMode="auto">
          <a:xfrm>
            <a:off x="6588224" y="3068960"/>
            <a:ext cx="2190301" cy="1656184"/>
          </a:xfrm>
          <a:prstGeom prst="ellipse">
            <a:avLst/>
          </a:prstGeom>
          <a:ln w="12700" cap="rnd">
            <a:solidFill>
              <a:srgbClr val="0066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5" descr="C:\Users\User90257\Desktop\tulips-tulip-growing-land-30367.jpg"/>
          <p:cNvPicPr>
            <a:picLocks noChangeAspect="1" noChangeArrowheads="1"/>
          </p:cNvPicPr>
          <p:nvPr/>
        </p:nvPicPr>
        <p:blipFill>
          <a:blip r:embed="rId7" cstate="print"/>
          <a:srcRect l="26487" t="33089" r="18967" b="15236"/>
          <a:stretch>
            <a:fillRect/>
          </a:stretch>
        </p:blipFill>
        <p:spPr bwMode="auto">
          <a:xfrm>
            <a:off x="6372200" y="836712"/>
            <a:ext cx="2434937" cy="1730087"/>
          </a:xfrm>
          <a:prstGeom prst="ellipse">
            <a:avLst/>
          </a:prstGeom>
          <a:ln w="12700" cap="rnd">
            <a:solidFill>
              <a:srgbClr val="0066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2" descr="C:\Users\User90257\Desktop\s1200.jpg"/>
          <p:cNvPicPr>
            <a:picLocks noChangeAspect="1" noChangeArrowheads="1"/>
          </p:cNvPicPr>
          <p:nvPr/>
        </p:nvPicPr>
        <p:blipFill>
          <a:blip r:embed="rId8" cstate="print"/>
          <a:srcRect l="8660" t="2810" r="18261" b="8753"/>
          <a:stretch>
            <a:fillRect/>
          </a:stretch>
        </p:blipFill>
        <p:spPr bwMode="auto">
          <a:xfrm>
            <a:off x="5292080" y="4869160"/>
            <a:ext cx="2160240" cy="1731917"/>
          </a:xfrm>
          <a:prstGeom prst="ellipse">
            <a:avLst/>
          </a:prstGeom>
          <a:ln w="12700" cap="rnd">
            <a:solidFill>
              <a:srgbClr val="0066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3" name="Picture 3" descr="C:\Users\User90257\Desktop\медуница-фото-2.jpg"/>
          <p:cNvPicPr>
            <a:picLocks noChangeAspect="1" noChangeArrowheads="1"/>
          </p:cNvPicPr>
          <p:nvPr/>
        </p:nvPicPr>
        <p:blipFill>
          <a:blip r:embed="rId9" cstate="print"/>
          <a:srcRect l="10339" r="5203" b="1077"/>
          <a:stretch>
            <a:fillRect/>
          </a:stretch>
        </p:blipFill>
        <p:spPr bwMode="auto">
          <a:xfrm>
            <a:off x="3059832" y="5013176"/>
            <a:ext cx="2121830" cy="1656184"/>
          </a:xfrm>
          <a:prstGeom prst="ellipse">
            <a:avLst/>
          </a:prstGeom>
          <a:ln w="12700" cap="rnd">
            <a:solidFill>
              <a:srgbClr val="0066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4" descr="C:\Users\User90257\Desktop\image.jpg"/>
          <p:cNvPicPr>
            <a:picLocks noChangeAspect="1" noChangeArrowheads="1"/>
          </p:cNvPicPr>
          <p:nvPr/>
        </p:nvPicPr>
        <p:blipFill>
          <a:blip r:embed="rId10" cstate="print"/>
          <a:srcRect r="9335" b="12986"/>
          <a:stretch>
            <a:fillRect/>
          </a:stretch>
        </p:blipFill>
        <p:spPr bwMode="auto">
          <a:xfrm>
            <a:off x="323528" y="3212976"/>
            <a:ext cx="1981170" cy="1806547"/>
          </a:xfrm>
          <a:prstGeom prst="ellipse">
            <a:avLst/>
          </a:prstGeom>
          <a:ln w="12700" cap="rnd">
            <a:solidFill>
              <a:srgbClr val="0066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5724128" cy="30243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Gabriola" pitchFamily="82" charset="0"/>
              </a:rPr>
              <a:t>На зелёной крупной ножке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Gabriola" pitchFamily="82" charset="0"/>
              </a:rPr>
              <a:t>Вырос шарик у дорожки.</a:t>
            </a:r>
          </a:p>
          <a:p>
            <a:pPr algn="ctr">
              <a:buNone/>
            </a:pPr>
            <a:r>
              <a:rPr lang="ru-RU" sz="3600" b="1" dirty="0" err="1" smtClean="0">
                <a:solidFill>
                  <a:schemeClr val="bg1"/>
                </a:solidFill>
                <a:latin typeface="Gabriola" pitchFamily="82" charset="0"/>
              </a:rPr>
              <a:t>Ветерочек</a:t>
            </a:r>
            <a:r>
              <a:rPr lang="ru-RU" sz="3600" b="1" dirty="0" smtClean="0">
                <a:solidFill>
                  <a:schemeClr val="bg1"/>
                </a:solidFill>
                <a:latin typeface="Gabriola" pitchFamily="82" charset="0"/>
              </a:rPr>
              <a:t> прошуршал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Gabriola" pitchFamily="82" charset="0"/>
              </a:rPr>
              <a:t>И развеял это шар.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3300"/>
                </a:solidFill>
                <a:latin typeface="Gabriola" pitchFamily="82" charset="0"/>
              </a:rPr>
              <a:t>ОДУВАНЧИК</a:t>
            </a:r>
          </a:p>
          <a:p>
            <a:pPr algn="ctr">
              <a:buNone/>
            </a:pPr>
            <a:endParaRPr lang="ru-RU" sz="3600" b="1" dirty="0">
              <a:solidFill>
                <a:srgbClr val="FF3300"/>
              </a:solidFill>
              <a:latin typeface="Gabriola" pitchFamily="82" charset="0"/>
            </a:endParaRPr>
          </a:p>
          <a:p>
            <a:pPr>
              <a:buNone/>
            </a:pPr>
            <a:endParaRPr lang="ru-RU" sz="3600" b="1" dirty="0">
              <a:solidFill>
                <a:schemeClr val="lt1"/>
              </a:solidFill>
              <a:latin typeface="Gabriola" pitchFamily="82" charset="0"/>
            </a:endParaRPr>
          </a:p>
          <a:p>
            <a:pPr>
              <a:buNone/>
            </a:pPr>
            <a:endParaRPr lang="ru-RU" sz="3600" dirty="0">
              <a:latin typeface="Gabriola" pitchFamily="82" charset="0"/>
            </a:endParaRPr>
          </a:p>
        </p:txBody>
      </p:sp>
      <p:sp>
        <p:nvSpPr>
          <p:cNvPr id="4" name="Стрелка вправо с вырезом 3">
            <a:hlinkClick r:id="" action="ppaction://hlinkshowjump?jump=nextslide"/>
          </p:cNvPr>
          <p:cNvSpPr/>
          <p:nvPr/>
        </p:nvSpPr>
        <p:spPr>
          <a:xfrm>
            <a:off x="7596336" y="5589240"/>
            <a:ext cx="1296144" cy="1080120"/>
          </a:xfrm>
          <a:prstGeom prst="notched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User90257\Desktop\Рисунок2.jpg"/>
          <p:cNvPicPr>
            <a:picLocks noChangeAspect="1" noChangeArrowheads="1"/>
          </p:cNvPicPr>
          <p:nvPr/>
        </p:nvPicPr>
        <p:blipFill>
          <a:blip r:embed="rId4" cstate="print"/>
          <a:srcRect l="5269" t="5504" r="5673" b="5939"/>
          <a:stretch>
            <a:fillRect/>
          </a:stretch>
        </p:blipFill>
        <p:spPr bwMode="auto">
          <a:xfrm>
            <a:off x="4788024" y="1124744"/>
            <a:ext cx="2073406" cy="1584176"/>
          </a:xfrm>
          <a:prstGeom prst="ellipse">
            <a:avLst/>
          </a:prstGeom>
          <a:ln w="12700" cap="rnd">
            <a:solidFill>
              <a:srgbClr val="0066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4" descr="C:\Users\User90257\Desktop\50348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645024"/>
            <a:ext cx="2113090" cy="1584176"/>
          </a:xfrm>
          <a:prstGeom prst="ellipse">
            <a:avLst/>
          </a:prstGeom>
          <a:ln w="12700" cap="rnd">
            <a:solidFill>
              <a:srgbClr val="0066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 descr="C:\Users\User90257\Desktop\daffodils_flowers_sky_spring_flowerbed_sunny-1080225.jpg!d.jpg"/>
          <p:cNvPicPr>
            <a:picLocks noChangeAspect="1" noChangeArrowheads="1"/>
          </p:cNvPicPr>
          <p:nvPr/>
        </p:nvPicPr>
        <p:blipFill>
          <a:blip r:embed="rId6" cstate="print"/>
          <a:srcRect t="12523" r="17517" b="2908"/>
          <a:stretch>
            <a:fillRect/>
          </a:stretch>
        </p:blipFill>
        <p:spPr bwMode="auto">
          <a:xfrm>
            <a:off x="6732240" y="3068960"/>
            <a:ext cx="2190301" cy="1656184"/>
          </a:xfrm>
          <a:prstGeom prst="ellipse">
            <a:avLst/>
          </a:prstGeom>
          <a:ln w="12700" cap="rnd">
            <a:solidFill>
              <a:srgbClr val="0066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5" descr="C:\Users\User90257\Desktop\tulips-tulip-growing-land-30367.jpg"/>
          <p:cNvPicPr>
            <a:picLocks noChangeAspect="1" noChangeArrowheads="1"/>
          </p:cNvPicPr>
          <p:nvPr/>
        </p:nvPicPr>
        <p:blipFill>
          <a:blip r:embed="rId7" cstate="print"/>
          <a:srcRect l="26487" t="33089" r="18967" b="15236"/>
          <a:stretch>
            <a:fillRect/>
          </a:stretch>
        </p:blipFill>
        <p:spPr bwMode="auto">
          <a:xfrm>
            <a:off x="2339752" y="4869160"/>
            <a:ext cx="2434937" cy="1730087"/>
          </a:xfrm>
          <a:prstGeom prst="ellipse">
            <a:avLst/>
          </a:prstGeom>
          <a:ln w="12700" cap="rnd">
            <a:solidFill>
              <a:srgbClr val="0066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2" descr="C:\Users\User90257\Desktop\s1200.jpg"/>
          <p:cNvPicPr>
            <a:picLocks noChangeAspect="1" noChangeArrowheads="1"/>
          </p:cNvPicPr>
          <p:nvPr/>
        </p:nvPicPr>
        <p:blipFill>
          <a:blip r:embed="rId8" cstate="print"/>
          <a:srcRect l="8660" t="2810" r="18261" b="8753"/>
          <a:stretch>
            <a:fillRect/>
          </a:stretch>
        </p:blipFill>
        <p:spPr bwMode="auto">
          <a:xfrm>
            <a:off x="5076056" y="4754320"/>
            <a:ext cx="2160240" cy="1731917"/>
          </a:xfrm>
          <a:prstGeom prst="ellipse">
            <a:avLst/>
          </a:prstGeom>
          <a:ln w="12700" cap="rnd">
            <a:solidFill>
              <a:srgbClr val="0066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3" descr="C:\Users\User90257\Desktop\медуница-фото-2.jpg"/>
          <p:cNvPicPr>
            <a:picLocks noChangeAspect="1" noChangeArrowheads="1"/>
          </p:cNvPicPr>
          <p:nvPr/>
        </p:nvPicPr>
        <p:blipFill>
          <a:blip r:embed="rId9" cstate="print"/>
          <a:srcRect l="10339" r="5203" b="1077"/>
          <a:stretch>
            <a:fillRect/>
          </a:stretch>
        </p:blipFill>
        <p:spPr bwMode="auto">
          <a:xfrm>
            <a:off x="3995936" y="3068960"/>
            <a:ext cx="2121830" cy="1656184"/>
          </a:xfrm>
          <a:prstGeom prst="ellipse">
            <a:avLst/>
          </a:prstGeom>
          <a:ln w="12700" cap="rnd">
            <a:solidFill>
              <a:srgbClr val="0066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4" descr="C:\Users\User90257\Desktop\image.jpg"/>
          <p:cNvPicPr>
            <a:picLocks noChangeAspect="1" noChangeArrowheads="1"/>
          </p:cNvPicPr>
          <p:nvPr/>
        </p:nvPicPr>
        <p:blipFill>
          <a:blip r:embed="rId10" cstate="print"/>
          <a:srcRect r="9335" b="12986"/>
          <a:stretch>
            <a:fillRect/>
          </a:stretch>
        </p:blipFill>
        <p:spPr bwMode="auto">
          <a:xfrm>
            <a:off x="7020272" y="686349"/>
            <a:ext cx="1981170" cy="1806547"/>
          </a:xfrm>
          <a:prstGeom prst="ellipse">
            <a:avLst/>
          </a:prstGeom>
          <a:ln w="12700" cap="rnd">
            <a:solidFill>
              <a:srgbClr val="0066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5832648" cy="28803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Gabriola" pitchFamily="82" charset="0"/>
              </a:rPr>
              <a:t>Май, тепло и скоро лето.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Gabriola" pitchFamily="82" charset="0"/>
              </a:rPr>
              <a:t>В зелень всё и вся одето.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Gabriola" pitchFamily="82" charset="0"/>
              </a:rPr>
              <a:t>Словно огненный фонтан –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Gabriola" pitchFamily="82" charset="0"/>
              </a:rPr>
              <a:t>Раскрывается…</a:t>
            </a:r>
            <a:r>
              <a:rPr lang="ru-RU" sz="3600" dirty="0">
                <a:latin typeface="Gabriola" pitchFamily="82" charset="0"/>
              </a:rPr>
              <a:t> </a:t>
            </a:r>
            <a:endParaRPr lang="ru-RU" sz="3600" dirty="0" smtClean="0">
              <a:latin typeface="Gabriola" pitchFamily="82" charset="0"/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FF3300"/>
                </a:solidFill>
                <a:latin typeface="Gabriola" pitchFamily="82" charset="0"/>
              </a:rPr>
              <a:t>ТЮЛЬПАН</a:t>
            </a:r>
            <a:endParaRPr lang="ru-RU" sz="3600" dirty="0" smtClean="0"/>
          </a:p>
          <a:p>
            <a:pPr algn="ctr">
              <a:buNone/>
            </a:pPr>
            <a:endParaRPr lang="ru-RU" sz="3600" b="1" dirty="0" smtClean="0">
              <a:solidFill>
                <a:srgbClr val="FF3300"/>
              </a:solidFill>
              <a:latin typeface="Gabriola" pitchFamily="82" charset="0"/>
            </a:endParaRPr>
          </a:p>
          <a:p>
            <a:pPr algn="ctr">
              <a:buNone/>
            </a:pPr>
            <a:endParaRPr lang="ru-RU" sz="3600" b="1" dirty="0" smtClean="0">
              <a:solidFill>
                <a:srgbClr val="FF3300"/>
              </a:solidFill>
              <a:latin typeface="Gabriola" pitchFamily="82" charset="0"/>
            </a:endParaRPr>
          </a:p>
          <a:p>
            <a:endParaRPr lang="ru-RU" sz="3600" b="1" dirty="0">
              <a:solidFill>
                <a:schemeClr val="lt1"/>
              </a:solidFill>
              <a:latin typeface="Gabriola" pitchFamily="82" charset="0"/>
            </a:endParaRPr>
          </a:p>
          <a:p>
            <a:pPr>
              <a:buNone/>
            </a:pPr>
            <a:endParaRPr lang="ru-RU" sz="3600" dirty="0">
              <a:latin typeface="Gabriola" pitchFamily="82" charset="0"/>
            </a:endParaRPr>
          </a:p>
        </p:txBody>
      </p:sp>
      <p:sp>
        <p:nvSpPr>
          <p:cNvPr id="4" name="Стрелка вправо с вырезом 3">
            <a:hlinkClick r:id="" action="ppaction://hlinkshowjump?jump=nextslide"/>
          </p:cNvPr>
          <p:cNvSpPr/>
          <p:nvPr/>
        </p:nvSpPr>
        <p:spPr>
          <a:xfrm>
            <a:off x="7596336" y="5589240"/>
            <a:ext cx="1296144" cy="1080120"/>
          </a:xfrm>
          <a:prstGeom prst="notched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User90257\Desktop\Рисунок2.jpg"/>
          <p:cNvPicPr>
            <a:picLocks noChangeAspect="1" noChangeArrowheads="1"/>
          </p:cNvPicPr>
          <p:nvPr/>
        </p:nvPicPr>
        <p:blipFill>
          <a:blip r:embed="rId4" cstate="print"/>
          <a:srcRect l="5269" t="5504" r="5673" b="5939"/>
          <a:stretch>
            <a:fillRect/>
          </a:stretch>
        </p:blipFill>
        <p:spPr bwMode="auto">
          <a:xfrm>
            <a:off x="4932040" y="404664"/>
            <a:ext cx="2073406" cy="1584176"/>
          </a:xfrm>
          <a:prstGeom prst="ellipse">
            <a:avLst/>
          </a:prstGeom>
          <a:ln w="12700" cap="rnd">
            <a:solidFill>
              <a:srgbClr val="0066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4" descr="C:\Users\User90257\Desktop\50348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645024"/>
            <a:ext cx="2113090" cy="1584176"/>
          </a:xfrm>
          <a:prstGeom prst="ellipse">
            <a:avLst/>
          </a:prstGeom>
          <a:ln w="12700" cap="rnd">
            <a:solidFill>
              <a:srgbClr val="0066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2" descr="C:\Users\User90257\Desktop\daffodils_flowers_sky_spring_flowerbed_sunny-1080225.jpg!d.jpg"/>
          <p:cNvPicPr>
            <a:picLocks noChangeAspect="1" noChangeArrowheads="1"/>
          </p:cNvPicPr>
          <p:nvPr/>
        </p:nvPicPr>
        <p:blipFill>
          <a:blip r:embed="rId6" cstate="print"/>
          <a:srcRect t="12523" r="17517" b="2908"/>
          <a:stretch>
            <a:fillRect/>
          </a:stretch>
        </p:blipFill>
        <p:spPr bwMode="auto">
          <a:xfrm>
            <a:off x="6874798" y="2636912"/>
            <a:ext cx="2190301" cy="1656184"/>
          </a:xfrm>
          <a:prstGeom prst="ellipse">
            <a:avLst/>
          </a:prstGeom>
          <a:ln w="12700" cap="rnd">
            <a:solidFill>
              <a:srgbClr val="0066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5" descr="C:\Users\User90257\Desktop\tulips-tulip-growing-land-30367.jpg"/>
          <p:cNvPicPr>
            <a:picLocks noChangeAspect="1" noChangeArrowheads="1"/>
          </p:cNvPicPr>
          <p:nvPr/>
        </p:nvPicPr>
        <p:blipFill>
          <a:blip r:embed="rId7" cstate="print"/>
          <a:srcRect l="26487" t="33089" r="18967" b="15236"/>
          <a:stretch>
            <a:fillRect/>
          </a:stretch>
        </p:blipFill>
        <p:spPr bwMode="auto">
          <a:xfrm>
            <a:off x="2482310" y="4437112"/>
            <a:ext cx="2434937" cy="1730087"/>
          </a:xfrm>
          <a:prstGeom prst="ellipse">
            <a:avLst/>
          </a:prstGeom>
          <a:ln w="12700" cap="rnd">
            <a:solidFill>
              <a:srgbClr val="0066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2" descr="C:\Users\User90257\Desktop\s1200.jpg"/>
          <p:cNvPicPr>
            <a:picLocks noChangeAspect="1" noChangeArrowheads="1"/>
          </p:cNvPicPr>
          <p:nvPr/>
        </p:nvPicPr>
        <p:blipFill>
          <a:blip r:embed="rId8" cstate="print"/>
          <a:srcRect l="8660" t="2810" r="18261" b="8753"/>
          <a:stretch>
            <a:fillRect/>
          </a:stretch>
        </p:blipFill>
        <p:spPr bwMode="auto">
          <a:xfrm>
            <a:off x="5218614" y="4322272"/>
            <a:ext cx="2160240" cy="1731917"/>
          </a:xfrm>
          <a:prstGeom prst="ellipse">
            <a:avLst/>
          </a:prstGeom>
          <a:ln w="12700" cap="rnd">
            <a:solidFill>
              <a:srgbClr val="0066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3" descr="C:\Users\User90257\Desktop\медуница-фото-2.jpg"/>
          <p:cNvPicPr>
            <a:picLocks noChangeAspect="1" noChangeArrowheads="1"/>
          </p:cNvPicPr>
          <p:nvPr/>
        </p:nvPicPr>
        <p:blipFill>
          <a:blip r:embed="rId9" cstate="print"/>
          <a:srcRect l="10339" r="5203" b="1077"/>
          <a:stretch>
            <a:fillRect/>
          </a:stretch>
        </p:blipFill>
        <p:spPr bwMode="auto">
          <a:xfrm>
            <a:off x="4138494" y="2636912"/>
            <a:ext cx="2121830" cy="1656184"/>
          </a:xfrm>
          <a:prstGeom prst="ellipse">
            <a:avLst/>
          </a:prstGeom>
          <a:ln w="12700" cap="rnd">
            <a:solidFill>
              <a:srgbClr val="0066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4" descr="C:\Users\User90257\Desktop\image.jpg"/>
          <p:cNvPicPr>
            <a:picLocks noChangeAspect="1" noChangeArrowheads="1"/>
          </p:cNvPicPr>
          <p:nvPr/>
        </p:nvPicPr>
        <p:blipFill>
          <a:blip r:embed="rId10" cstate="print"/>
          <a:srcRect r="9335" b="12986"/>
          <a:stretch>
            <a:fillRect/>
          </a:stretch>
        </p:blipFill>
        <p:spPr bwMode="auto">
          <a:xfrm>
            <a:off x="7162830" y="476672"/>
            <a:ext cx="1981170" cy="1806547"/>
          </a:xfrm>
          <a:prstGeom prst="ellipse">
            <a:avLst/>
          </a:prstGeom>
          <a:ln w="12700" cap="rnd">
            <a:solidFill>
              <a:srgbClr val="0066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2656"/>
            <a:ext cx="5832648" cy="288032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Gabriola" pitchFamily="82" charset="0"/>
              </a:rPr>
              <a:t>Золотой цветочек,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Gabriola" pitchFamily="82" charset="0"/>
              </a:rPr>
              <a:t>Листья изумрудные,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Gabriola" pitchFamily="82" charset="0"/>
              </a:rPr>
              <a:t>С одной стороны  - нежные,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chemeClr val="bg1"/>
                </a:solidFill>
                <a:latin typeface="Gabriola" pitchFamily="82" charset="0"/>
              </a:rPr>
              <a:t>А с другой – чуть грубые.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3300"/>
                </a:solidFill>
                <a:latin typeface="Gabriola" pitchFamily="82" charset="0"/>
              </a:rPr>
              <a:t>МАТЬ И МАЧЕХА</a:t>
            </a:r>
          </a:p>
          <a:p>
            <a:pPr algn="ctr">
              <a:buNone/>
            </a:pPr>
            <a:endParaRPr lang="ru-RU" sz="3600" b="1" dirty="0" smtClean="0">
              <a:solidFill>
                <a:srgbClr val="FF3300"/>
              </a:solidFill>
              <a:latin typeface="Gabriola" pitchFamily="82" charset="0"/>
            </a:endParaRPr>
          </a:p>
          <a:p>
            <a:endParaRPr lang="ru-RU" sz="3600" b="1" dirty="0">
              <a:solidFill>
                <a:schemeClr val="lt1"/>
              </a:solidFill>
              <a:latin typeface="Gabriola" pitchFamily="82" charset="0"/>
            </a:endParaRPr>
          </a:p>
          <a:p>
            <a:pPr>
              <a:buNone/>
            </a:pPr>
            <a:endParaRPr lang="ru-RU" sz="3600" dirty="0">
              <a:latin typeface="Gabriola" pitchFamily="82" charset="0"/>
            </a:endParaRPr>
          </a:p>
        </p:txBody>
      </p:sp>
      <p:sp>
        <p:nvSpPr>
          <p:cNvPr id="4" name="Стрелка вправо с вырезом 3">
            <a:hlinkClick r:id="" action="ppaction://hlinkshowjump?jump=nextslide"/>
          </p:cNvPr>
          <p:cNvSpPr/>
          <p:nvPr/>
        </p:nvSpPr>
        <p:spPr>
          <a:xfrm>
            <a:off x="7596336" y="5589240"/>
            <a:ext cx="1296144" cy="1080120"/>
          </a:xfrm>
          <a:prstGeom prst="notchedRightArrow">
            <a:avLst/>
          </a:prstGeom>
          <a:solidFill>
            <a:srgbClr val="FFFF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3" descr="C:\Users\User90257\Desktop\Рисунок2.jpg"/>
          <p:cNvPicPr>
            <a:picLocks noChangeAspect="1" noChangeArrowheads="1"/>
          </p:cNvPicPr>
          <p:nvPr/>
        </p:nvPicPr>
        <p:blipFill>
          <a:blip r:embed="rId4" cstate="print"/>
          <a:srcRect l="5269" t="5504" r="5673" b="5939"/>
          <a:stretch>
            <a:fillRect/>
          </a:stretch>
        </p:blipFill>
        <p:spPr bwMode="auto">
          <a:xfrm>
            <a:off x="4572000" y="260648"/>
            <a:ext cx="2073406" cy="1584176"/>
          </a:xfrm>
          <a:prstGeom prst="ellipse">
            <a:avLst/>
          </a:prstGeom>
          <a:ln w="12700" cap="rnd">
            <a:solidFill>
              <a:srgbClr val="0066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4" descr="C:\Users\User90257\Desktop\50348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645024"/>
            <a:ext cx="2113090" cy="1584176"/>
          </a:xfrm>
          <a:prstGeom prst="ellipse">
            <a:avLst/>
          </a:prstGeom>
          <a:ln w="12700" cap="rnd">
            <a:solidFill>
              <a:srgbClr val="0066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2" descr="C:\Users\User90257\Desktop\daffodils_flowers_sky_spring_flowerbed_sunny-1080225.jpg!d.jpg"/>
          <p:cNvPicPr>
            <a:picLocks noChangeAspect="1" noChangeArrowheads="1"/>
          </p:cNvPicPr>
          <p:nvPr/>
        </p:nvPicPr>
        <p:blipFill>
          <a:blip r:embed="rId6" cstate="print"/>
          <a:srcRect t="12523" r="17517" b="2908"/>
          <a:stretch>
            <a:fillRect/>
          </a:stretch>
        </p:blipFill>
        <p:spPr bwMode="auto">
          <a:xfrm>
            <a:off x="6953699" y="3284984"/>
            <a:ext cx="2190301" cy="1656184"/>
          </a:xfrm>
          <a:prstGeom prst="ellipse">
            <a:avLst/>
          </a:prstGeom>
          <a:ln w="12700" cap="rnd">
            <a:solidFill>
              <a:srgbClr val="0066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9" name="Picture 5" descr="C:\Users\User90257\Desktop\tulips-tulip-growing-land-30367.jpg"/>
          <p:cNvPicPr>
            <a:picLocks noChangeAspect="1" noChangeArrowheads="1"/>
          </p:cNvPicPr>
          <p:nvPr/>
        </p:nvPicPr>
        <p:blipFill>
          <a:blip r:embed="rId7" cstate="print"/>
          <a:srcRect l="26487" t="33089" r="18967" b="15236"/>
          <a:stretch>
            <a:fillRect/>
          </a:stretch>
        </p:blipFill>
        <p:spPr bwMode="auto">
          <a:xfrm>
            <a:off x="2339752" y="4869160"/>
            <a:ext cx="2434937" cy="1730087"/>
          </a:xfrm>
          <a:prstGeom prst="ellipse">
            <a:avLst/>
          </a:prstGeom>
          <a:ln w="12700" cap="rnd">
            <a:solidFill>
              <a:srgbClr val="0066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2" descr="C:\Users\User90257\Desktop\s1200.jpg"/>
          <p:cNvPicPr>
            <a:picLocks noChangeAspect="1" noChangeArrowheads="1"/>
          </p:cNvPicPr>
          <p:nvPr/>
        </p:nvPicPr>
        <p:blipFill>
          <a:blip r:embed="rId8" cstate="print"/>
          <a:srcRect l="8660" t="2810" r="18261" b="8753"/>
          <a:stretch>
            <a:fillRect/>
          </a:stretch>
        </p:blipFill>
        <p:spPr bwMode="auto">
          <a:xfrm>
            <a:off x="5076056" y="4754320"/>
            <a:ext cx="2160240" cy="1731917"/>
          </a:xfrm>
          <a:prstGeom prst="ellipse">
            <a:avLst/>
          </a:prstGeom>
          <a:ln w="12700" cap="rnd">
            <a:solidFill>
              <a:srgbClr val="0066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1" name="Picture 3" descr="C:\Users\User90257\Desktop\медуница-фото-2.jpg"/>
          <p:cNvPicPr>
            <a:picLocks noChangeAspect="1" noChangeArrowheads="1"/>
          </p:cNvPicPr>
          <p:nvPr/>
        </p:nvPicPr>
        <p:blipFill>
          <a:blip r:embed="rId9" cstate="print"/>
          <a:srcRect l="10339" r="5203" b="1077"/>
          <a:stretch>
            <a:fillRect/>
          </a:stretch>
        </p:blipFill>
        <p:spPr bwMode="auto">
          <a:xfrm>
            <a:off x="4499992" y="2852936"/>
            <a:ext cx="2121830" cy="1656184"/>
          </a:xfrm>
          <a:prstGeom prst="ellipse">
            <a:avLst/>
          </a:prstGeom>
          <a:ln w="12700" cap="rnd">
            <a:solidFill>
              <a:srgbClr val="0066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4" descr="C:\Users\User90257\Desktop\image.jpg"/>
          <p:cNvPicPr>
            <a:picLocks noChangeAspect="1" noChangeArrowheads="1"/>
          </p:cNvPicPr>
          <p:nvPr/>
        </p:nvPicPr>
        <p:blipFill>
          <a:blip r:embed="rId10" cstate="print"/>
          <a:srcRect r="9335" b="12986"/>
          <a:stretch>
            <a:fillRect/>
          </a:stretch>
        </p:blipFill>
        <p:spPr bwMode="auto">
          <a:xfrm>
            <a:off x="7020272" y="686349"/>
            <a:ext cx="1981170" cy="1806547"/>
          </a:xfrm>
          <a:prstGeom prst="ellipse">
            <a:avLst/>
          </a:prstGeom>
          <a:ln w="12700" cap="rnd">
            <a:solidFill>
              <a:srgbClr val="0066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176</Words>
  <Application>Microsoft Office PowerPoint</Application>
  <PresentationFormat>Экран (4:3)</PresentationFormat>
  <Paragraphs>46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интерактивная игра  для детей среднего дошкольного возраста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User90257</dc:creator>
  <cp:lastModifiedBy>Ст воспитатель</cp:lastModifiedBy>
  <cp:revision>42</cp:revision>
  <dcterms:created xsi:type="dcterms:W3CDTF">2019-03-31T09:28:21Z</dcterms:created>
  <dcterms:modified xsi:type="dcterms:W3CDTF">2024-05-15T08:43:28Z</dcterms:modified>
</cp:coreProperties>
</file>