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232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232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232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8336" y="322834"/>
            <a:ext cx="452882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232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41092" y="1406652"/>
            <a:ext cx="6997700" cy="1215390"/>
            <a:chOff x="2641092" y="1406652"/>
            <a:chExt cx="6997700" cy="12153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1092" y="1406652"/>
              <a:ext cx="2500122" cy="787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4108" y="1406652"/>
              <a:ext cx="643889" cy="787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3188" y="1406652"/>
              <a:ext cx="4705350" cy="787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0084" y="1834896"/>
              <a:ext cx="4839462" cy="78714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362200" y="1492452"/>
            <a:ext cx="7467600" cy="8726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0795" rIns="0" bIns="0" rtlCol="0">
            <a:spAutoFit/>
          </a:bodyPr>
          <a:lstStyle/>
          <a:p>
            <a:pPr marL="1091565" marR="5080" indent="-1079500">
              <a:lnSpc>
                <a:spcPct val="100400"/>
              </a:lnSpc>
              <a:spcBef>
                <a:spcPts val="85"/>
              </a:spcBef>
            </a:pPr>
            <a:r>
              <a:rPr sz="2800" spc="-5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Нравственно</a:t>
            </a:r>
            <a:r>
              <a:rPr sz="2800" spc="25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spc="15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патриотическое</a:t>
            </a:r>
            <a:r>
              <a:rPr sz="2800" spc="40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sz="2800" spc="-620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2800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sz="2800" spc="-10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3232CC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677" y="4466969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232CC"/>
                </a:solidFill>
                <a:latin typeface="Microsoft Sans Serif"/>
                <a:cs typeface="Microsoft Sans Serif"/>
              </a:rPr>
              <a:t>•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7600" y="3048000"/>
            <a:ext cx="3686175" cy="1046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440" marR="5080" indent="-206375">
              <a:lnSpc>
                <a:spcPct val="1115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3232CC"/>
                </a:solidFill>
                <a:latin typeface="Times New Roman"/>
                <a:cs typeface="Times New Roman"/>
              </a:rPr>
              <a:t>Подготовила воспитатель 1КК </a:t>
            </a:r>
            <a:r>
              <a:rPr lang="ru-RU" sz="2000" b="1" spc="-15" dirty="0" err="1" smtClean="0">
                <a:solidFill>
                  <a:srgbClr val="3232CC"/>
                </a:solidFill>
                <a:latin typeface="Times New Roman"/>
                <a:cs typeface="Times New Roman"/>
              </a:rPr>
              <a:t>Калимуллина</a:t>
            </a:r>
            <a:r>
              <a:rPr lang="ru-RU" sz="2000" b="1" spc="-15" dirty="0" smtClean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5" dirty="0" err="1" smtClean="0">
                <a:solidFill>
                  <a:srgbClr val="3232CC"/>
                </a:solidFill>
                <a:latin typeface="Times New Roman"/>
                <a:cs typeface="Times New Roman"/>
              </a:rPr>
              <a:t>Линера</a:t>
            </a:r>
            <a:r>
              <a:rPr lang="ru-RU" sz="2000" b="1" spc="-15" dirty="0" smtClean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5" dirty="0" err="1" smtClean="0">
                <a:solidFill>
                  <a:srgbClr val="3232CC"/>
                </a:solidFill>
                <a:latin typeface="Times New Roman"/>
                <a:cs typeface="Times New Roman"/>
              </a:rPr>
              <a:t>Шафкатовна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104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 106 «Анютины глазки»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комбинированного вида»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г.Орска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5617" y="194259"/>
            <a:ext cx="255524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Младшая</a:t>
            </a:r>
            <a:r>
              <a:rPr sz="2600" spc="-65" dirty="0"/>
              <a:t> </a:t>
            </a:r>
            <a:r>
              <a:rPr sz="2600" spc="-5" dirty="0"/>
              <a:t>группа: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705482" y="654037"/>
            <a:ext cx="9590405" cy="34480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«Семья»,</a:t>
            </a:r>
            <a:r>
              <a:rPr sz="2400" b="1" spc="-6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«Детский</a:t>
            </a:r>
            <a:r>
              <a:rPr sz="2400" b="1" spc="-6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сад»:</a:t>
            </a:r>
            <a:endParaRPr sz="2400">
              <a:latin typeface="Calibri"/>
              <a:cs typeface="Calibri"/>
            </a:endParaRPr>
          </a:p>
          <a:p>
            <a:pPr marL="605155" marR="49530" indent="-154305">
              <a:lnSpc>
                <a:spcPct val="89100"/>
              </a:lnSpc>
              <a:spcBef>
                <a:spcPts val="500"/>
              </a:spcBef>
              <a:tabLst>
                <a:tab pos="1521460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«Моя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семья»;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фотографиями,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картинками,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которые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отображают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семью,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родителей,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их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любовь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заботу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к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детям,	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взаимное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уважение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поддержку,</a:t>
            </a:r>
            <a:r>
              <a:rPr sz="2200" spc="5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совместные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выполнение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обязанностей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дому;</a:t>
            </a:r>
            <a:endParaRPr sz="2200">
              <a:latin typeface="Calibri"/>
              <a:cs typeface="Calibri"/>
            </a:endParaRPr>
          </a:p>
          <a:p>
            <a:pPr marL="795655" marR="5080" indent="-190500">
              <a:lnSpc>
                <a:spcPts val="2320"/>
              </a:lnSpc>
              <a:spcBef>
                <a:spcPts val="20"/>
              </a:spcBef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дидактические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«Взрослые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люди»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(родовые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характеристики,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профессии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близких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людей,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действия,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внешний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вид);</a:t>
            </a:r>
            <a:endParaRPr sz="2200">
              <a:latin typeface="Calibri"/>
              <a:cs typeface="Calibri"/>
            </a:endParaRPr>
          </a:p>
          <a:p>
            <a:pPr marL="667385">
              <a:lnSpc>
                <a:spcPts val="2140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иллюстрациями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картинками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простого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795655">
              <a:lnSpc>
                <a:spcPts val="2315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многопланового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сюжета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«Наш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детский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сад»,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«Ребенок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795655">
              <a:lnSpc>
                <a:spcPts val="2320"/>
              </a:lnSpc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его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сверстники»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(девочки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мальчики,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дети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разных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ситуациях);</a:t>
            </a:r>
            <a:endParaRPr sz="2200">
              <a:latin typeface="Calibri"/>
              <a:cs typeface="Calibri"/>
            </a:endParaRPr>
          </a:p>
          <a:p>
            <a:pPr marL="731520">
              <a:lnSpc>
                <a:spcPts val="2485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предметные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(игрушки,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посуда,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одежда);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0036" y="186054"/>
            <a:ext cx="2266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«Родной</a:t>
            </a:r>
            <a:r>
              <a:rPr spc="-90" dirty="0"/>
              <a:t> </a:t>
            </a:r>
            <a:r>
              <a:rPr spc="-15" dirty="0"/>
              <a:t>город»: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0631" y="620092"/>
            <a:ext cx="10203180" cy="3819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">
              <a:lnSpc>
                <a:spcPts val="2215"/>
              </a:lnSpc>
              <a:spcBef>
                <a:spcPts val="95"/>
              </a:spcBef>
            </a:pP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«Мой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родной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город»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фотографиями,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открытками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родного</a:t>
            </a:r>
            <a:endParaRPr sz="2200">
              <a:latin typeface="Calibri"/>
              <a:cs typeface="Calibri"/>
            </a:endParaRPr>
          </a:p>
          <a:p>
            <a:pPr marL="265430">
              <a:lnSpc>
                <a:spcPts val="1789"/>
              </a:lnSpc>
            </a:pP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города;</a:t>
            </a:r>
            <a:endParaRPr sz="2200">
              <a:latin typeface="Calibri"/>
              <a:cs typeface="Calibri"/>
            </a:endParaRPr>
          </a:p>
          <a:p>
            <a:pPr marL="74930">
              <a:lnSpc>
                <a:spcPts val="1795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фотографии,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«Дом,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в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котором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ты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живёшь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(архитектурные</a:t>
            </a:r>
            <a:endParaRPr sz="2200">
              <a:latin typeface="Calibri"/>
              <a:cs typeface="Calibri"/>
            </a:endParaRPr>
          </a:p>
          <a:p>
            <a:pPr marL="202565">
              <a:lnSpc>
                <a:spcPts val="1795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строения,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различающиеся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размеру,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внешнему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виду,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назначению);</a:t>
            </a:r>
            <a:endParaRPr sz="2200">
              <a:latin typeface="Calibri"/>
              <a:cs typeface="Calibri"/>
            </a:endParaRPr>
          </a:p>
          <a:p>
            <a:pPr marL="139065">
              <a:lnSpc>
                <a:spcPts val="2215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предметные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(транспорт).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400" b="1" spc="-15" dirty="0">
                <a:solidFill>
                  <a:srgbClr val="3232CC"/>
                </a:solidFill>
                <a:latin typeface="Calibri"/>
                <a:cs typeface="Calibri"/>
              </a:rPr>
              <a:t>«Родной</a:t>
            </a:r>
            <a:r>
              <a:rPr sz="2400" b="1" spc="-5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край»:</a:t>
            </a:r>
            <a:endParaRPr sz="2400">
              <a:latin typeface="Calibri"/>
              <a:cs typeface="Calibri"/>
            </a:endParaRPr>
          </a:p>
          <a:p>
            <a:pPr marL="203200" marR="79375" indent="-64135">
              <a:lnSpc>
                <a:spcPct val="68200"/>
              </a:lnSpc>
              <a:spcBef>
                <a:spcPts val="1365"/>
              </a:spcBef>
              <a:buFont typeface="Calibri"/>
              <a:buChar char="-"/>
              <a:tabLst>
                <a:tab pos="28892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«Наш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край»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фотографиями,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открытками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красоты</a:t>
            </a: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природного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богатства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родного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края.</a:t>
            </a:r>
            <a:endParaRPr sz="2200">
              <a:latin typeface="Calibri"/>
              <a:cs typeface="Calibri"/>
            </a:endParaRPr>
          </a:p>
          <a:p>
            <a:pPr marL="701040">
              <a:lnSpc>
                <a:spcPct val="100000"/>
              </a:lnSpc>
              <a:spcBef>
                <a:spcPts val="1789"/>
              </a:spcBef>
            </a:pP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«Страна,</a:t>
            </a:r>
            <a:r>
              <a:rPr sz="2400" b="1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ее</a:t>
            </a:r>
            <a:r>
              <a:rPr sz="2400" b="1" spc="-10" dirty="0">
                <a:solidFill>
                  <a:srgbClr val="3232CC"/>
                </a:solidFill>
                <a:latin typeface="Calibri"/>
                <a:cs typeface="Calibri"/>
              </a:rPr>
              <a:t> столица,</a:t>
            </a:r>
            <a:r>
              <a:rPr sz="2400" b="1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232CC"/>
                </a:solidFill>
                <a:latin typeface="Calibri"/>
                <a:cs typeface="Calibri"/>
              </a:rPr>
              <a:t>символика»:</a:t>
            </a:r>
            <a:endParaRPr sz="2400">
              <a:latin typeface="Calibri"/>
              <a:cs typeface="Calibri"/>
            </a:endParaRPr>
          </a:p>
          <a:p>
            <a:pPr marL="1114425" lvl="1" indent="-149860">
              <a:lnSpc>
                <a:spcPts val="2220"/>
              </a:lnSpc>
              <a:spcBef>
                <a:spcPts val="525"/>
              </a:spcBef>
              <a:buChar char="-"/>
              <a:tabLst>
                <a:tab pos="1115060" algn="l"/>
              </a:tabLst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символика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государства: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изображение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государственного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флага;</a:t>
            </a:r>
            <a:endParaRPr sz="2200">
              <a:latin typeface="Calibri"/>
              <a:cs typeface="Calibri"/>
            </a:endParaRPr>
          </a:p>
          <a:p>
            <a:pPr marL="1177290" lvl="1" indent="-212090">
              <a:lnSpc>
                <a:spcPts val="1795"/>
              </a:lnSpc>
              <a:buChar char="-"/>
              <a:tabLst>
                <a:tab pos="1177290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куклы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(мальчик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девочка)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национальных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костюмах;</a:t>
            </a:r>
            <a:endParaRPr sz="2200">
              <a:latin typeface="Calibri"/>
              <a:cs typeface="Calibri"/>
            </a:endParaRPr>
          </a:p>
          <a:p>
            <a:pPr marL="1114425" lvl="1" indent="-149860">
              <a:lnSpc>
                <a:spcPts val="2215"/>
              </a:lnSpc>
              <a:buChar char="-"/>
              <a:tabLst>
                <a:tab pos="1115060" algn="l"/>
                <a:tab pos="634873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2200" spc="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иллюстрации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Новому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3232CC"/>
                </a:solidFill>
                <a:latin typeface="Calibri"/>
                <a:cs typeface="Calibri"/>
              </a:rPr>
              <a:t>году,	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8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марта,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23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февраля,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9 мая.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547" y="203453"/>
            <a:ext cx="4542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«Знакомство</a:t>
            </a:r>
            <a:r>
              <a:rPr spc="-50" dirty="0"/>
              <a:t> </a:t>
            </a:r>
            <a:r>
              <a:rPr dirty="0"/>
              <a:t>с</a:t>
            </a:r>
            <a:r>
              <a:rPr spc="-20" dirty="0"/>
              <a:t> </a:t>
            </a:r>
            <a:r>
              <a:rPr spc="-30" dirty="0"/>
              <a:t>трудом</a:t>
            </a:r>
            <a:r>
              <a:rPr spc="5" dirty="0"/>
              <a:t> </a:t>
            </a:r>
            <a:r>
              <a:rPr spc="-5" dirty="0"/>
              <a:t>взрослых»: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9972" y="750572"/>
            <a:ext cx="10045700" cy="435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785" indent="-163195">
              <a:lnSpc>
                <a:spcPts val="2610"/>
              </a:lnSpc>
              <a:buSzPct val="109090"/>
              <a:buChar char="-"/>
              <a:tabLst>
                <a:tab pos="31178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«Детям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профессиях»;</a:t>
            </a:r>
            <a:endParaRPr sz="2200">
              <a:latin typeface="Calibri"/>
              <a:cs typeface="Calibri"/>
            </a:endParaRPr>
          </a:p>
          <a:p>
            <a:pPr marL="256540" indent="-150495">
              <a:lnSpc>
                <a:spcPts val="2315"/>
              </a:lnSpc>
              <a:buChar char="-"/>
              <a:tabLst>
                <a:tab pos="25717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предметные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(игрушки,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посуда,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одежда,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транспорт);</a:t>
            </a:r>
            <a:endParaRPr sz="2200">
              <a:latin typeface="Calibri"/>
              <a:cs typeface="Calibri"/>
            </a:endParaRPr>
          </a:p>
          <a:p>
            <a:pPr marL="256540" indent="-150495">
              <a:lnSpc>
                <a:spcPts val="2480"/>
              </a:lnSpc>
              <a:buChar char="-"/>
              <a:tabLst>
                <a:tab pos="257175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д/игры: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«Подбери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предметы»,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«Что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нужно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для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работы»,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«Что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лишнее?».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-"/>
            </a:pP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«Правила,</a:t>
            </a:r>
            <a:r>
              <a:rPr sz="2400" b="1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400" b="1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3232CC"/>
                </a:solidFill>
                <a:latin typeface="Calibri"/>
                <a:cs typeface="Calibri"/>
              </a:rPr>
              <a:t>которым</a:t>
            </a:r>
            <a:r>
              <a:rPr sz="2400" b="1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мы</a:t>
            </a:r>
            <a:r>
              <a:rPr sz="2400" b="1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живём»:</a:t>
            </a:r>
            <a:endParaRPr sz="2400">
              <a:latin typeface="Calibri"/>
              <a:cs typeface="Calibri"/>
            </a:endParaRPr>
          </a:p>
          <a:p>
            <a:pPr marL="434975" lvl="1" indent="-149860">
              <a:lnSpc>
                <a:spcPts val="2495"/>
              </a:lnSpc>
              <a:spcBef>
                <a:spcPts val="1415"/>
              </a:spcBef>
              <a:buChar char="-"/>
              <a:tabLst>
                <a:tab pos="435609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иллюстрациями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«Ребенок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его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сверстники»</a:t>
            </a:r>
            <a:endParaRPr sz="2200">
              <a:latin typeface="Calibri"/>
              <a:cs typeface="Calibri"/>
            </a:endParaRPr>
          </a:p>
          <a:p>
            <a:pPr marL="488315">
              <a:lnSpc>
                <a:spcPts val="2340"/>
              </a:lnSpc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(девочки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мальчики,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дети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разных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ситуациях,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занятия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3232CC"/>
                </a:solidFill>
                <a:latin typeface="Calibri"/>
                <a:cs typeface="Calibri"/>
              </a:rPr>
              <a:t>т.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д.);</a:t>
            </a:r>
            <a:endParaRPr sz="2200">
              <a:latin typeface="Calibri"/>
              <a:cs typeface="Calibri"/>
            </a:endParaRPr>
          </a:p>
          <a:p>
            <a:pPr marL="807085" marR="217170" lvl="1" indent="-571500">
              <a:lnSpc>
                <a:spcPts val="2320"/>
              </a:lnSpc>
              <a:spcBef>
                <a:spcPts val="185"/>
              </a:spcBef>
              <a:buChar char="-"/>
              <a:tabLst>
                <a:tab pos="828040" algn="l"/>
                <a:tab pos="828675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игрушки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альбомы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показывающими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ярко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выраженные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эмоциональные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состояния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взрослых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детей(смех,</a:t>
            </a:r>
            <a:r>
              <a:rPr sz="2200" spc="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слезы, 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радость);</a:t>
            </a:r>
            <a:endParaRPr sz="2200">
              <a:latin typeface="Calibri"/>
              <a:cs typeface="Calibri"/>
            </a:endParaRPr>
          </a:p>
          <a:p>
            <a:pPr marL="807085">
              <a:lnSpc>
                <a:spcPts val="2135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иллюстрациями,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дидактические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книги,</a:t>
            </a:r>
            <a:endParaRPr sz="2200">
              <a:latin typeface="Calibri"/>
              <a:cs typeface="Calibri"/>
            </a:endParaRPr>
          </a:p>
          <a:p>
            <a:pPr marL="996950" marR="5080">
              <a:lnSpc>
                <a:spcPts val="2320"/>
              </a:lnSpc>
              <a:spcBef>
                <a:spcPts val="185"/>
              </a:spcBef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рассказывающие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правилах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поведения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 общественных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местах,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об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этикете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(по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типу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«Что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такое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хорошо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что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такое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плохо?»).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8333" y="382270"/>
            <a:ext cx="9444355" cy="257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232CC"/>
                </a:solidFill>
                <a:latin typeface="Calibri"/>
                <a:cs typeface="Calibri"/>
              </a:rPr>
              <a:t>«Народная</a:t>
            </a:r>
            <a:r>
              <a:rPr sz="2400" b="1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3232CC"/>
                </a:solidFill>
                <a:latin typeface="Calibri"/>
                <a:cs typeface="Calibri"/>
              </a:rPr>
              <a:t>культура</a:t>
            </a:r>
            <a:r>
              <a:rPr sz="2400" b="1" spc="-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400" b="1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традиции»: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libri"/>
              <a:cs typeface="Calibri"/>
            </a:endParaRPr>
          </a:p>
          <a:p>
            <a:pPr marL="2600325" marR="5080" indent="-2270125">
              <a:lnSpc>
                <a:spcPct val="100000"/>
              </a:lnSpc>
            </a:pP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-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куклы из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деревянных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чурбачков,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предметы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народного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декоративно- </a:t>
            </a:r>
            <a:r>
              <a:rPr sz="2400" spc="-5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прикладного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искусства</a:t>
            </a:r>
            <a:endParaRPr sz="2400">
              <a:latin typeface="Calibri"/>
              <a:cs typeface="Calibri"/>
            </a:endParaRPr>
          </a:p>
          <a:p>
            <a:pPr marL="507365">
              <a:lnSpc>
                <a:spcPts val="2800"/>
              </a:lnSpc>
              <a:spcBef>
                <a:spcPts val="1000"/>
              </a:spcBef>
            </a:pP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(матрешки,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дымковские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игрушки;</a:t>
            </a:r>
            <a:r>
              <a:rPr sz="2400" spc="-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городецкая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роспись);</a:t>
            </a:r>
            <a:endParaRPr sz="2400">
              <a:latin typeface="Calibri"/>
              <a:cs typeface="Calibri"/>
            </a:endParaRPr>
          </a:p>
          <a:p>
            <a:pPr marL="218440" marR="325120" indent="-137795">
              <a:lnSpc>
                <a:spcPts val="2440"/>
              </a:lnSpc>
              <a:spcBef>
                <a:spcPts val="370"/>
              </a:spcBef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игрушки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забавы: 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юла,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неваляшка, стучалка,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"мякиши" на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различные </a:t>
            </a:r>
            <a:r>
              <a:rPr sz="2400" spc="-5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темы.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0629" y="87833"/>
            <a:ext cx="237299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/>
              <a:t>Средняя</a:t>
            </a:r>
            <a:r>
              <a:rPr sz="2600" spc="-70" dirty="0"/>
              <a:t> </a:t>
            </a:r>
            <a:r>
              <a:rPr sz="2600" spc="-5" dirty="0"/>
              <a:t>группа: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499999" y="547736"/>
            <a:ext cx="10601960" cy="4675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«Семья»,</a:t>
            </a:r>
            <a:r>
              <a:rPr sz="2400" b="1" spc="-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«Детский</a:t>
            </a:r>
            <a:r>
              <a:rPr sz="2400" b="1" spc="-5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сад»:</a:t>
            </a:r>
            <a:endParaRPr sz="2400">
              <a:latin typeface="Calibri"/>
              <a:cs typeface="Calibri"/>
            </a:endParaRPr>
          </a:p>
          <a:p>
            <a:pPr marL="250190" marR="325755" indent="-102235">
              <a:lnSpc>
                <a:spcPts val="2410"/>
              </a:lnSpc>
              <a:spcBef>
                <a:spcPts val="484"/>
              </a:spcBef>
              <a:buChar char="-"/>
              <a:tabLst>
                <a:tab pos="29781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5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«Моя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семья»;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фотографиями,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картинками,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которые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отображают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семью,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родителей,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их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любовь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заботу к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детям,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взаимное</a:t>
            </a:r>
            <a:endParaRPr sz="2200">
              <a:latin typeface="Calibri"/>
              <a:cs typeface="Calibri"/>
            </a:endParaRPr>
          </a:p>
          <a:p>
            <a:pPr marL="250190">
              <a:lnSpc>
                <a:spcPts val="2115"/>
              </a:lnSpc>
              <a:tabLst>
                <a:tab pos="695960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уважение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поддержку,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совместные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игры,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выполнение	обязанностей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по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дому;</a:t>
            </a:r>
            <a:endParaRPr sz="2200">
              <a:latin typeface="Calibri"/>
              <a:cs typeface="Calibri"/>
            </a:endParaRPr>
          </a:p>
          <a:p>
            <a:pPr marL="376555" marR="1497965" indent="-254635">
              <a:lnSpc>
                <a:spcPts val="2330"/>
              </a:lnSpc>
              <a:spcBef>
                <a:spcPts val="175"/>
              </a:spcBef>
              <a:buChar char="-"/>
              <a:tabLst>
                <a:tab pos="27178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дидактические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«Взрослые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люди»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(родовые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характеристики,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профессии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близких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людей,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действия,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внешний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вид;</a:t>
            </a:r>
            <a:endParaRPr sz="2200">
              <a:latin typeface="Calibri"/>
              <a:cs typeface="Calibri"/>
            </a:endParaRPr>
          </a:p>
          <a:p>
            <a:pPr marL="271780" indent="-149860">
              <a:lnSpc>
                <a:spcPts val="2125"/>
              </a:lnSpc>
              <a:buChar char="-"/>
              <a:tabLst>
                <a:tab pos="27178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картинками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простого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многопланового</a:t>
            </a:r>
            <a:endParaRPr sz="2200">
              <a:latin typeface="Calibri"/>
              <a:cs typeface="Calibri"/>
            </a:endParaRPr>
          </a:p>
          <a:p>
            <a:pPr marL="250190">
              <a:lnSpc>
                <a:spcPts val="2320"/>
              </a:lnSpc>
            </a:pP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сюжета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«Наш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детский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сад»,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«Ребенок</a:t>
            </a:r>
            <a:r>
              <a:rPr sz="2200" spc="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его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сверстники»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(девочки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мальчики,</a:t>
            </a:r>
            <a:endParaRPr sz="2200">
              <a:latin typeface="Calibri"/>
              <a:cs typeface="Calibri"/>
            </a:endParaRPr>
          </a:p>
          <a:p>
            <a:pPr marL="1264920">
              <a:lnSpc>
                <a:spcPts val="2325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разных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ситуациях);</a:t>
            </a:r>
            <a:endParaRPr sz="2200">
              <a:latin typeface="Calibri"/>
              <a:cs typeface="Calibri"/>
            </a:endParaRPr>
          </a:p>
          <a:p>
            <a:pPr marL="1287780" lvl="1" indent="-149860">
              <a:lnSpc>
                <a:spcPts val="2320"/>
              </a:lnSpc>
              <a:buChar char="-"/>
              <a:tabLst>
                <a:tab pos="1288415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информация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семейных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праздниках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традициях;</a:t>
            </a:r>
            <a:endParaRPr sz="2200">
              <a:latin typeface="Calibri"/>
              <a:cs typeface="Calibri"/>
            </a:endParaRPr>
          </a:p>
          <a:p>
            <a:pPr marL="1287780" lvl="1" indent="-149860">
              <a:lnSpc>
                <a:spcPts val="2320"/>
              </a:lnSpc>
              <a:buChar char="-"/>
              <a:tabLst>
                <a:tab pos="128841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предметные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(игрушки,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посуда,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одежда);</a:t>
            </a:r>
            <a:endParaRPr sz="2200">
              <a:latin typeface="Calibri"/>
              <a:cs typeface="Calibri"/>
            </a:endParaRPr>
          </a:p>
          <a:p>
            <a:pPr marL="1351915" lvl="1" indent="-213995">
              <a:lnSpc>
                <a:spcPts val="2320"/>
              </a:lnSpc>
              <a:buChar char="-"/>
              <a:tabLst>
                <a:tab pos="1351915" algn="l"/>
                <a:tab pos="135255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дидактические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«Разложи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картинки»,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«Найди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дорожку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детскому</a:t>
            </a:r>
            <a:endParaRPr sz="2200">
              <a:latin typeface="Calibri"/>
              <a:cs typeface="Calibri"/>
            </a:endParaRPr>
          </a:p>
          <a:p>
            <a:pPr marL="1329055">
              <a:lnSpc>
                <a:spcPts val="2315"/>
              </a:lnSpc>
              <a:tabLst>
                <a:tab pos="219964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саду»,	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«Какой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игрушки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не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хватает»,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«Мальчики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девочки»,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«Одень</a:t>
            </a:r>
            <a:endParaRPr sz="2200">
              <a:latin typeface="Calibri"/>
              <a:cs typeface="Calibri"/>
            </a:endParaRPr>
          </a:p>
          <a:p>
            <a:pPr marL="1329055" marR="876935">
              <a:lnSpc>
                <a:spcPct val="80000"/>
              </a:lnSpc>
              <a:spcBef>
                <a:spcPts val="365"/>
              </a:spcBef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куклу»,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«в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гостях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у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куклы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Антоши»,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«Маленькие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помощники»,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«Найди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сходства»</a:t>
            </a:r>
            <a:r>
              <a:rPr sz="2800" spc="-15" dirty="0">
                <a:solidFill>
                  <a:srgbClr val="3232CC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4680" y="332359"/>
            <a:ext cx="2266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«Родной</a:t>
            </a:r>
            <a:r>
              <a:rPr spc="-90" dirty="0"/>
              <a:t> </a:t>
            </a:r>
            <a:r>
              <a:rPr spc="-15" dirty="0"/>
              <a:t>город»: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8749" y="647522"/>
            <a:ext cx="10055860" cy="5087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ts val="2370"/>
              </a:lnSpc>
              <a:spcBef>
                <a:spcPts val="95"/>
              </a:spcBef>
            </a:pP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b="1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«Мой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родной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город»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фотографиями,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открытками</a:t>
            </a:r>
            <a:endParaRPr sz="2200">
              <a:latin typeface="Calibri"/>
              <a:cs typeface="Calibri"/>
            </a:endParaRPr>
          </a:p>
          <a:p>
            <a:pPr marL="203200">
              <a:lnSpc>
                <a:spcPts val="2075"/>
              </a:lnSpc>
            </a:pP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родного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города;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ts val="2060"/>
              </a:lnSpc>
              <a:buChar char="-"/>
              <a:tabLst>
                <a:tab pos="16256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фотографии,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«Дом,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в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котором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ты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живёшь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(архитектурные</a:t>
            </a:r>
            <a:endParaRPr sz="2200">
              <a:latin typeface="Calibri"/>
              <a:cs typeface="Calibri"/>
            </a:endParaRPr>
          </a:p>
          <a:p>
            <a:pPr marL="203200">
              <a:lnSpc>
                <a:spcPts val="2060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строения,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различающиеся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размеру,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внешнему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виду,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строительному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материалу,</a:t>
            </a:r>
            <a:endParaRPr sz="2200">
              <a:latin typeface="Calibri"/>
              <a:cs typeface="Calibri"/>
            </a:endParaRPr>
          </a:p>
          <a:p>
            <a:pPr marL="203200">
              <a:lnSpc>
                <a:spcPts val="2050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назначению);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ts val="2060"/>
              </a:lnSpc>
              <a:buChar char="-"/>
              <a:tabLst>
                <a:tab pos="16256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предметные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картинки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(транспорт)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ts val="2060"/>
              </a:lnSpc>
              <a:buChar char="-"/>
              <a:tabLst>
                <a:tab pos="16256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объёмные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макеты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—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города,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района,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своего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детского</a:t>
            </a:r>
            <a:r>
              <a:rPr sz="2200" spc="5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сада;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ts val="2050"/>
              </a:lnSpc>
              <a:buChar char="-"/>
              <a:tabLst>
                <a:tab pos="162560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сувениры;</a:t>
            </a:r>
            <a:endParaRPr sz="2200">
              <a:latin typeface="Calibri"/>
              <a:cs typeface="Calibri"/>
            </a:endParaRPr>
          </a:p>
          <a:p>
            <a:pPr marL="76200">
              <a:lnSpc>
                <a:spcPts val="2345"/>
              </a:lnSpc>
              <a:tabLst>
                <a:tab pos="120713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-д/игры:</a:t>
            </a:r>
            <a:r>
              <a:rPr sz="2200" spc="-1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«Мой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город»,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«Транспорт»,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«Здания».</a:t>
            </a:r>
            <a:endParaRPr sz="2200">
              <a:latin typeface="Calibri"/>
              <a:cs typeface="Calibri"/>
            </a:endParaRPr>
          </a:p>
          <a:p>
            <a:pPr marL="472440">
              <a:lnSpc>
                <a:spcPts val="2700"/>
              </a:lnSpc>
              <a:spcBef>
                <a:spcPts val="1650"/>
              </a:spcBef>
            </a:pPr>
            <a:r>
              <a:rPr sz="2400" b="1" spc="-15" dirty="0">
                <a:solidFill>
                  <a:srgbClr val="3232CC"/>
                </a:solidFill>
                <a:latin typeface="Calibri"/>
                <a:cs typeface="Calibri"/>
              </a:rPr>
              <a:t>«Родной</a:t>
            </a:r>
            <a:r>
              <a:rPr sz="2400" b="1" spc="-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край»:</a:t>
            </a:r>
            <a:endParaRPr sz="2400">
              <a:latin typeface="Calibri"/>
              <a:cs typeface="Calibri"/>
            </a:endParaRPr>
          </a:p>
          <a:p>
            <a:pPr marL="1219200" marR="1211580" indent="-381635">
              <a:lnSpc>
                <a:spcPts val="2320"/>
              </a:lnSpc>
              <a:spcBef>
                <a:spcPts val="165"/>
              </a:spcBef>
            </a:pP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«Наш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край»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фотографиями,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открытками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красоты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природного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богатства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родного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края;</a:t>
            </a:r>
            <a:endParaRPr sz="2200">
              <a:latin typeface="Calibri"/>
              <a:cs typeface="Calibri"/>
            </a:endParaRPr>
          </a:p>
          <a:p>
            <a:pPr marL="902335" marR="336550" indent="-64135">
              <a:lnSpc>
                <a:spcPts val="2320"/>
              </a:lnSpc>
              <a:buChar char="-"/>
              <a:tabLst>
                <a:tab pos="98806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изображением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достопримечательностям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города,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памятников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архитектуры, современных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зданий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родного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края;</a:t>
            </a:r>
            <a:endParaRPr sz="2200">
              <a:latin typeface="Calibri"/>
              <a:cs typeface="Calibri"/>
            </a:endParaRPr>
          </a:p>
          <a:p>
            <a:pPr marL="902335">
              <a:lnSpc>
                <a:spcPts val="2135"/>
              </a:lnSpc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флоры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фауны,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транспорта,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архитектуры,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профессиям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жителей;</a:t>
            </a:r>
            <a:endParaRPr sz="2200">
              <a:latin typeface="Calibri"/>
              <a:cs typeface="Calibri"/>
            </a:endParaRPr>
          </a:p>
          <a:p>
            <a:pPr marL="988060" indent="-149860">
              <a:lnSpc>
                <a:spcPts val="2325"/>
              </a:lnSpc>
              <a:buChar char="-"/>
              <a:tabLst>
                <a:tab pos="98806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об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истории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возникновения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города;</a:t>
            </a:r>
            <a:endParaRPr sz="2200">
              <a:latin typeface="Calibri"/>
              <a:cs typeface="Calibri"/>
            </a:endParaRPr>
          </a:p>
          <a:p>
            <a:pPr marL="988060" indent="-149860">
              <a:lnSpc>
                <a:spcPts val="2480"/>
              </a:lnSpc>
              <a:buChar char="-"/>
              <a:tabLst>
                <a:tab pos="98806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фотографии,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открытки,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сувениры.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7762" y="174447"/>
            <a:ext cx="4530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«Страна,</a:t>
            </a:r>
            <a:r>
              <a:rPr spc="-30" dirty="0"/>
              <a:t> </a:t>
            </a:r>
            <a:r>
              <a:rPr dirty="0"/>
              <a:t>ее</a:t>
            </a:r>
            <a:r>
              <a:rPr spc="-15" dirty="0"/>
              <a:t> </a:t>
            </a:r>
            <a:r>
              <a:rPr spc="-10" dirty="0"/>
              <a:t>столица,</a:t>
            </a:r>
            <a:r>
              <a:rPr spc="-15" dirty="0"/>
              <a:t> </a:t>
            </a:r>
            <a:r>
              <a:rPr spc="-10" dirty="0"/>
              <a:t>символика»: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9142" y="499615"/>
            <a:ext cx="9580880" cy="54317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4450" marR="5080" indent="5715">
              <a:lnSpc>
                <a:spcPct val="88000"/>
              </a:lnSpc>
              <a:spcBef>
                <a:spcPts val="409"/>
              </a:spcBef>
              <a:buChar char="-"/>
              <a:tabLst>
                <a:tab pos="200660" algn="l"/>
              </a:tabLst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символика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государства: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изображение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государственного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флага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(флаг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России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может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быть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представлен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как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иллюстрация,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как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трёхцветное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полотно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виде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сувенирного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флажка;</a:t>
            </a:r>
            <a:endParaRPr sz="2200">
              <a:latin typeface="Calibri"/>
              <a:cs typeface="Calibri"/>
            </a:endParaRPr>
          </a:p>
          <a:p>
            <a:pPr marL="193675" indent="-149860">
              <a:lnSpc>
                <a:spcPts val="2160"/>
              </a:lnSpc>
              <a:buChar char="-"/>
              <a:tabLst>
                <a:tab pos="194310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портрет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президента;</a:t>
            </a:r>
            <a:endParaRPr sz="2200">
              <a:latin typeface="Calibri"/>
              <a:cs typeface="Calibri"/>
            </a:endParaRPr>
          </a:p>
          <a:p>
            <a:pPr marL="256540" indent="-212090">
              <a:lnSpc>
                <a:spcPts val="2325"/>
              </a:lnSpc>
              <a:buChar char="-"/>
              <a:tabLst>
                <a:tab pos="256540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куклы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(мальчик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девочка)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 национальных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костюмах;</a:t>
            </a:r>
            <a:endParaRPr sz="2200">
              <a:latin typeface="Calibri"/>
              <a:cs typeface="Calibri"/>
            </a:endParaRPr>
          </a:p>
          <a:p>
            <a:pPr marL="193675" indent="-149860">
              <a:lnSpc>
                <a:spcPts val="2320"/>
              </a:lnSpc>
              <a:buChar char="-"/>
              <a:tabLst>
                <a:tab pos="19431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тему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«Столица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моей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страны»;</a:t>
            </a:r>
            <a:endParaRPr sz="2200">
              <a:latin typeface="Calibri"/>
              <a:cs typeface="Calibri"/>
            </a:endParaRPr>
          </a:p>
          <a:p>
            <a:pPr marL="193675" indent="-149860">
              <a:lnSpc>
                <a:spcPts val="2320"/>
              </a:lnSpc>
              <a:buChar char="-"/>
              <a:tabLst>
                <a:tab pos="19431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д/игра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«Наша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родина»;</a:t>
            </a:r>
            <a:endParaRPr sz="2200">
              <a:latin typeface="Calibri"/>
              <a:cs typeface="Calibri"/>
            </a:endParaRPr>
          </a:p>
          <a:p>
            <a:pPr marL="193675" indent="-149860">
              <a:lnSpc>
                <a:spcPts val="2320"/>
              </a:lnSpc>
              <a:buChar char="-"/>
              <a:tabLst>
                <a:tab pos="19431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2200" spc="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альбомы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животных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наших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лесов,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природы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234950">
              <a:lnSpc>
                <a:spcPts val="2315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разное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время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года,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деревья,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цветы;</a:t>
            </a:r>
            <a:endParaRPr sz="2200">
              <a:latin typeface="Calibri"/>
              <a:cs typeface="Calibri"/>
            </a:endParaRPr>
          </a:p>
          <a:p>
            <a:pPr marL="297180" marR="1047750" lvl="1" indent="-190500">
              <a:lnSpc>
                <a:spcPts val="2330"/>
              </a:lnSpc>
              <a:spcBef>
                <a:spcPts val="175"/>
              </a:spcBef>
              <a:buChar char="-"/>
              <a:tabLst>
                <a:tab pos="256540" algn="l"/>
                <a:tab pos="243903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2200" spc="5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альбомы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 иллюстрациями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фотографиям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народных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и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государственных	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праздников;</a:t>
            </a:r>
            <a:endParaRPr sz="2200">
              <a:latin typeface="Calibri"/>
              <a:cs typeface="Calibri"/>
            </a:endParaRPr>
          </a:p>
          <a:p>
            <a:pPr marL="255904" lvl="1" indent="-149860">
              <a:lnSpc>
                <a:spcPts val="2290"/>
              </a:lnSpc>
              <a:buChar char="-"/>
              <a:tabLst>
                <a:tab pos="256540" algn="l"/>
                <a:tab pos="549148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2200" spc="6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Новому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3232CC"/>
                </a:solidFill>
                <a:latin typeface="Calibri"/>
                <a:cs typeface="Calibri"/>
              </a:rPr>
              <a:t>году,	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8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марта,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к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23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февраля,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9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мая.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har char="-"/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ts val="2660"/>
              </a:lnSpc>
            </a:pP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«Знакомство</a:t>
            </a:r>
            <a:r>
              <a:rPr sz="2400" b="1" spc="-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3232CC"/>
                </a:solidFill>
                <a:latin typeface="Calibri"/>
                <a:cs typeface="Calibri"/>
              </a:rPr>
              <a:t>трудом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взрослых»:</a:t>
            </a:r>
            <a:endParaRPr sz="2400">
              <a:latin typeface="Calibri"/>
              <a:cs typeface="Calibri"/>
            </a:endParaRPr>
          </a:p>
          <a:p>
            <a:pPr marL="311150" lvl="1" indent="-163830">
              <a:lnSpc>
                <a:spcPts val="2495"/>
              </a:lnSpc>
              <a:buSzPct val="109090"/>
              <a:buChar char="-"/>
              <a:tabLst>
                <a:tab pos="31178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«Детям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профессиях»;</a:t>
            </a:r>
            <a:endParaRPr sz="2200">
              <a:latin typeface="Calibri"/>
              <a:cs typeface="Calibri"/>
            </a:endParaRPr>
          </a:p>
          <a:p>
            <a:pPr marL="320040" lvl="1" indent="-149860">
              <a:lnSpc>
                <a:spcPts val="2320"/>
              </a:lnSpc>
              <a:buChar char="-"/>
              <a:tabLst>
                <a:tab pos="32067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предметные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(игрушки,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посуда,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одежда,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транспорт);</a:t>
            </a:r>
            <a:endParaRPr sz="2200">
              <a:latin typeface="Calibri"/>
              <a:cs typeface="Calibri"/>
            </a:endParaRPr>
          </a:p>
          <a:p>
            <a:pPr marL="106680">
              <a:lnSpc>
                <a:spcPts val="2320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д/игры: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«Подбери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предметы»,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«Назови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профессию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подбери</a:t>
            </a:r>
            <a:endParaRPr sz="2200">
              <a:latin typeface="Calibri"/>
              <a:cs typeface="Calibri"/>
            </a:endParaRPr>
          </a:p>
          <a:p>
            <a:pPr marL="234950">
              <a:lnSpc>
                <a:spcPts val="2480"/>
              </a:lnSpc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предметы»,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«Что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нужно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для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работы»,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«Что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лишнее?».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3553" y="174497"/>
            <a:ext cx="3994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«Правила,</a:t>
            </a:r>
            <a:r>
              <a:rPr sz="2000" spc="-35" dirty="0"/>
              <a:t> </a:t>
            </a:r>
            <a:r>
              <a:rPr sz="2000" spc="-5" dirty="0"/>
              <a:t>по</a:t>
            </a:r>
            <a:r>
              <a:rPr sz="2000" spc="-15" dirty="0"/>
              <a:t> </a:t>
            </a:r>
            <a:r>
              <a:rPr sz="2000" spc="-10" dirty="0"/>
              <a:t>которым</a:t>
            </a:r>
            <a:r>
              <a:rPr sz="2000" spc="-55" dirty="0"/>
              <a:t> </a:t>
            </a:r>
            <a:r>
              <a:rPr sz="2000" dirty="0"/>
              <a:t>мы</a:t>
            </a:r>
            <a:r>
              <a:rPr sz="2000" spc="-15" dirty="0"/>
              <a:t> </a:t>
            </a:r>
            <a:r>
              <a:rPr sz="2000" spc="-5" dirty="0"/>
              <a:t>живём»: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688965" y="407366"/>
            <a:ext cx="9961245" cy="5712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">
              <a:lnSpc>
                <a:spcPts val="1985"/>
              </a:lnSpc>
              <a:spcBef>
                <a:spcPts val="95"/>
              </a:spcBef>
            </a:pP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-тематические</a:t>
            </a:r>
            <a:r>
              <a:rPr sz="1900" spc="5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альбомы</a:t>
            </a:r>
            <a:r>
              <a:rPr sz="19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19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</a:t>
            </a:r>
            <a:r>
              <a:rPr sz="19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19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19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«Ребенок</a:t>
            </a:r>
            <a:r>
              <a:rPr sz="19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19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его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сверстники»</a:t>
            </a:r>
            <a:endParaRPr sz="1900">
              <a:latin typeface="Calibri"/>
              <a:cs typeface="Calibri"/>
            </a:endParaRPr>
          </a:p>
          <a:p>
            <a:pPr marL="67310">
              <a:lnSpc>
                <a:spcPts val="1685"/>
              </a:lnSpc>
            </a:pP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(девочки</a:t>
            </a:r>
            <a:r>
              <a:rPr sz="19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19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мальчики,</a:t>
            </a:r>
            <a:r>
              <a:rPr sz="19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игры,</a:t>
            </a:r>
            <a:r>
              <a:rPr sz="19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дети</a:t>
            </a:r>
            <a:r>
              <a:rPr sz="19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19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разных</a:t>
            </a:r>
            <a:r>
              <a:rPr sz="19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ситуациях,</a:t>
            </a:r>
            <a:r>
              <a:rPr sz="19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занятия</a:t>
            </a:r>
            <a:r>
              <a:rPr sz="19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19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3232CC"/>
                </a:solidFill>
                <a:latin typeface="Calibri"/>
                <a:cs typeface="Calibri"/>
              </a:rPr>
              <a:t>т.</a:t>
            </a:r>
            <a:r>
              <a:rPr sz="19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д.);</a:t>
            </a:r>
            <a:endParaRPr sz="1900">
              <a:latin typeface="Calibri"/>
              <a:cs typeface="Calibri"/>
            </a:endParaRPr>
          </a:p>
          <a:p>
            <a:pPr marL="142240" indent="-129539">
              <a:lnSpc>
                <a:spcPts val="1680"/>
              </a:lnSpc>
              <a:buChar char="-"/>
              <a:tabLst>
                <a:tab pos="142240" algn="l"/>
              </a:tabLst>
            </a:pP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игрушки</a:t>
            </a:r>
            <a:r>
              <a:rPr sz="19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19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19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альбомы</a:t>
            </a:r>
            <a:r>
              <a:rPr sz="19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с иллюстрациями,</a:t>
            </a:r>
            <a:r>
              <a:rPr sz="19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пиктограммами,</a:t>
            </a:r>
            <a:endParaRPr sz="1900">
              <a:latin typeface="Calibri"/>
              <a:cs typeface="Calibri"/>
            </a:endParaRPr>
          </a:p>
          <a:p>
            <a:pPr marL="120650">
              <a:lnSpc>
                <a:spcPts val="1685"/>
              </a:lnSpc>
            </a:pP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показывающими</a:t>
            </a:r>
            <a:r>
              <a:rPr sz="1900" spc="5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3232CC"/>
                </a:solidFill>
                <a:latin typeface="Calibri"/>
                <a:cs typeface="Calibri"/>
              </a:rPr>
              <a:t>ярко</a:t>
            </a:r>
            <a:r>
              <a:rPr sz="19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выраженные</a:t>
            </a:r>
            <a:r>
              <a:rPr sz="19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эмоциональные</a:t>
            </a:r>
            <a:r>
              <a:rPr sz="19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состояния</a:t>
            </a:r>
            <a:r>
              <a:rPr sz="19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взрослых</a:t>
            </a:r>
            <a:r>
              <a:rPr sz="19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детей</a:t>
            </a:r>
            <a:endParaRPr sz="1900">
              <a:latin typeface="Calibri"/>
              <a:cs typeface="Calibri"/>
            </a:endParaRPr>
          </a:p>
          <a:p>
            <a:pPr marL="120650">
              <a:lnSpc>
                <a:spcPts val="1685"/>
              </a:lnSpc>
            </a:pP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и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животных</a:t>
            </a:r>
            <a:r>
              <a:rPr sz="19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(смех,</a:t>
            </a:r>
            <a:r>
              <a:rPr sz="19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слезы,</a:t>
            </a:r>
            <a:r>
              <a:rPr sz="19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радость</a:t>
            </a:r>
            <a:r>
              <a:rPr sz="19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и </a:t>
            </a:r>
            <a:r>
              <a:rPr sz="1900" spc="-25" dirty="0">
                <a:solidFill>
                  <a:srgbClr val="3232CC"/>
                </a:solidFill>
                <a:latin typeface="Calibri"/>
                <a:cs typeface="Calibri"/>
              </a:rPr>
              <a:t>т.д.)</a:t>
            </a:r>
            <a:endParaRPr sz="1900">
              <a:latin typeface="Calibri"/>
              <a:cs typeface="Calibri"/>
            </a:endParaRPr>
          </a:p>
          <a:p>
            <a:pPr marL="142240" indent="-129539">
              <a:lnSpc>
                <a:spcPts val="1680"/>
              </a:lnSpc>
              <a:buChar char="-"/>
              <a:tabLst>
                <a:tab pos="142240" algn="l"/>
              </a:tabLst>
            </a:pP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19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папки</a:t>
            </a:r>
            <a:r>
              <a:rPr sz="19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19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иллюстрациями,</a:t>
            </a:r>
            <a:r>
              <a:rPr sz="19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дидактические</a:t>
            </a:r>
            <a:r>
              <a:rPr sz="1900" spc="6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игры,</a:t>
            </a:r>
            <a:r>
              <a:rPr sz="19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книги,</a:t>
            </a:r>
            <a:endParaRPr sz="1900">
              <a:latin typeface="Calibri"/>
              <a:cs typeface="Calibri"/>
            </a:endParaRPr>
          </a:p>
          <a:p>
            <a:pPr marL="120650">
              <a:lnSpc>
                <a:spcPts val="1685"/>
              </a:lnSpc>
            </a:pP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рассказывающие</a:t>
            </a:r>
            <a:r>
              <a:rPr sz="19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19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правилах</a:t>
            </a:r>
            <a:r>
              <a:rPr sz="19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поведения</a:t>
            </a:r>
            <a:r>
              <a:rPr sz="19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в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общественных</a:t>
            </a:r>
            <a:r>
              <a:rPr sz="19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местах,</a:t>
            </a:r>
            <a:r>
              <a:rPr sz="19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об</a:t>
            </a:r>
            <a:r>
              <a:rPr sz="19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3232CC"/>
                </a:solidFill>
                <a:latin typeface="Calibri"/>
                <a:cs typeface="Calibri"/>
              </a:rPr>
              <a:t>этикете</a:t>
            </a:r>
            <a:endParaRPr sz="1900">
              <a:latin typeface="Calibri"/>
              <a:cs typeface="Calibri"/>
            </a:endParaRPr>
          </a:p>
          <a:p>
            <a:pPr marL="120650">
              <a:lnSpc>
                <a:spcPts val="1985"/>
              </a:lnSpc>
            </a:pP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(по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типу</a:t>
            </a:r>
            <a:r>
              <a:rPr sz="19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3232CC"/>
                </a:solidFill>
                <a:latin typeface="Calibri"/>
                <a:cs typeface="Calibri"/>
              </a:rPr>
              <a:t>«Что</a:t>
            </a:r>
            <a:r>
              <a:rPr sz="19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такое</a:t>
            </a:r>
            <a:r>
              <a:rPr sz="19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3232CC"/>
                </a:solidFill>
                <a:latin typeface="Calibri"/>
                <a:cs typeface="Calibri"/>
              </a:rPr>
              <a:t>хорошо,</a:t>
            </a:r>
            <a:r>
              <a:rPr sz="19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3232CC"/>
                </a:solidFill>
                <a:latin typeface="Calibri"/>
                <a:cs typeface="Calibri"/>
              </a:rPr>
              <a:t>что</a:t>
            </a:r>
            <a:r>
              <a:rPr sz="19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Calibri"/>
                <a:cs typeface="Calibri"/>
              </a:rPr>
              <a:t>такое</a:t>
            </a:r>
            <a:r>
              <a:rPr sz="19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3232CC"/>
                </a:solidFill>
                <a:latin typeface="Calibri"/>
                <a:cs typeface="Calibri"/>
              </a:rPr>
              <a:t>плохо?»).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marL="3266440">
              <a:lnSpc>
                <a:spcPct val="100000"/>
              </a:lnSpc>
            </a:pPr>
            <a:r>
              <a:rPr sz="2000" b="1" spc="-85" dirty="0">
                <a:solidFill>
                  <a:srgbClr val="3232CC"/>
                </a:solidFill>
                <a:latin typeface="Arial"/>
                <a:cs typeface="Arial"/>
              </a:rPr>
              <a:t>«Народна</a:t>
            </a:r>
            <a:r>
              <a:rPr sz="2000" b="1" spc="-75" dirty="0">
                <a:solidFill>
                  <a:srgbClr val="3232CC"/>
                </a:solidFill>
                <a:latin typeface="Arial"/>
                <a:cs typeface="Arial"/>
              </a:rPr>
              <a:t>я</a:t>
            </a:r>
            <a:r>
              <a:rPr sz="2000" b="1" spc="-45" dirty="0">
                <a:solidFill>
                  <a:srgbClr val="3232CC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3232CC"/>
                </a:solidFill>
                <a:latin typeface="Arial"/>
                <a:cs typeface="Arial"/>
              </a:rPr>
              <a:t>культ</a:t>
            </a:r>
            <a:r>
              <a:rPr sz="2000" b="1" spc="-90" dirty="0">
                <a:solidFill>
                  <a:srgbClr val="3232CC"/>
                </a:solidFill>
                <a:latin typeface="Arial"/>
                <a:cs typeface="Arial"/>
              </a:rPr>
              <a:t>ура</a:t>
            </a:r>
            <a:r>
              <a:rPr sz="2000" b="1" spc="-65" dirty="0">
                <a:solidFill>
                  <a:srgbClr val="3232CC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3232CC"/>
                </a:solidFill>
                <a:latin typeface="Arial"/>
                <a:cs typeface="Arial"/>
              </a:rPr>
              <a:t>и</a:t>
            </a:r>
            <a:r>
              <a:rPr sz="2000" b="1" spc="-20" dirty="0">
                <a:solidFill>
                  <a:srgbClr val="3232CC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3232CC"/>
                </a:solidFill>
                <a:latin typeface="Arial"/>
                <a:cs typeface="Arial"/>
              </a:rPr>
              <a:t>т</a:t>
            </a:r>
            <a:r>
              <a:rPr sz="2000" b="1" spc="-65" dirty="0">
                <a:solidFill>
                  <a:srgbClr val="3232CC"/>
                </a:solidFill>
                <a:latin typeface="Arial"/>
                <a:cs typeface="Arial"/>
              </a:rPr>
              <a:t>радици</a:t>
            </a:r>
            <a:r>
              <a:rPr sz="2000" b="1" spc="-60" dirty="0">
                <a:solidFill>
                  <a:srgbClr val="3232CC"/>
                </a:solidFill>
                <a:latin typeface="Arial"/>
                <a:cs typeface="Arial"/>
              </a:rPr>
              <a:t>и</a:t>
            </a:r>
            <a:r>
              <a:rPr sz="2000" b="1" spc="-165" dirty="0">
                <a:solidFill>
                  <a:srgbClr val="3232CC"/>
                </a:solidFill>
                <a:latin typeface="Arial"/>
                <a:cs typeface="Arial"/>
              </a:rPr>
              <a:t>»:</a:t>
            </a:r>
            <a:endParaRPr sz="2000">
              <a:latin typeface="Arial"/>
              <a:cs typeface="Arial"/>
            </a:endParaRPr>
          </a:p>
          <a:p>
            <a:pPr marR="959485" algn="ctr">
              <a:lnSpc>
                <a:spcPct val="100000"/>
              </a:lnSpc>
              <a:spcBef>
                <a:spcPts val="965"/>
              </a:spcBef>
            </a:pPr>
            <a:r>
              <a:rPr sz="1900" spc="-40" dirty="0">
                <a:solidFill>
                  <a:srgbClr val="3232CC"/>
                </a:solidFill>
                <a:latin typeface="Microsoft Sans Serif"/>
                <a:cs typeface="Microsoft Sans Serif"/>
              </a:rPr>
              <a:t>куклы</a:t>
            </a:r>
            <a:r>
              <a:rPr sz="1900" spc="2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3232CC"/>
                </a:solidFill>
                <a:latin typeface="Microsoft Sans Serif"/>
                <a:cs typeface="Microsoft Sans Serif"/>
              </a:rPr>
              <a:t>из</a:t>
            </a:r>
            <a:r>
              <a:rPr sz="1900" spc="2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Microsoft Sans Serif"/>
                <a:cs typeface="Microsoft Sans Serif"/>
              </a:rPr>
              <a:t>деревянных</a:t>
            </a:r>
            <a:r>
              <a:rPr sz="1900" spc="5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3232CC"/>
                </a:solidFill>
                <a:latin typeface="Microsoft Sans Serif"/>
                <a:cs typeface="Microsoft Sans Serif"/>
              </a:rPr>
              <a:t>чурбачков,</a:t>
            </a:r>
            <a:endParaRPr sz="1900">
              <a:latin typeface="Microsoft Sans Serif"/>
              <a:cs typeface="Microsoft Sans Serif"/>
            </a:endParaRPr>
          </a:p>
          <a:p>
            <a:pPr marR="1024890" algn="ctr">
              <a:lnSpc>
                <a:spcPct val="100000"/>
              </a:lnSpc>
              <a:spcBef>
                <a:spcPts val="994"/>
              </a:spcBef>
            </a:pP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предметы</a:t>
            </a:r>
            <a:r>
              <a:rPr sz="1900" spc="4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232CC"/>
                </a:solidFill>
                <a:latin typeface="Microsoft Sans Serif"/>
                <a:cs typeface="Microsoft Sans Serif"/>
              </a:rPr>
              <a:t>народного</a:t>
            </a:r>
            <a:r>
              <a:rPr sz="1900" spc="5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232CC"/>
                </a:solidFill>
                <a:latin typeface="Microsoft Sans Serif"/>
                <a:cs typeface="Microsoft Sans Serif"/>
              </a:rPr>
              <a:t>декоративно</a:t>
            </a:r>
            <a:r>
              <a:rPr sz="1900" spc="-15" dirty="0">
                <a:solidFill>
                  <a:srgbClr val="3232CC"/>
                </a:solidFill>
                <a:latin typeface="Arial MT"/>
                <a:cs typeface="Arial MT"/>
              </a:rPr>
              <a:t>-</a:t>
            </a:r>
            <a:r>
              <a:rPr sz="1900" spc="6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прикладного</a:t>
            </a:r>
            <a:r>
              <a:rPr sz="1900" spc="5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искусства</a:t>
            </a:r>
            <a:endParaRPr sz="1900">
              <a:latin typeface="Microsoft Sans Serif"/>
              <a:cs typeface="Microsoft Sans Serif"/>
            </a:endParaRPr>
          </a:p>
          <a:p>
            <a:pPr marR="962660" algn="ctr">
              <a:lnSpc>
                <a:spcPct val="100000"/>
              </a:lnSpc>
              <a:spcBef>
                <a:spcPts val="1010"/>
              </a:spcBef>
            </a:pP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(матрешки,</a:t>
            </a:r>
            <a:r>
              <a:rPr sz="1900" spc="5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3232CC"/>
                </a:solidFill>
                <a:latin typeface="Microsoft Sans Serif"/>
                <a:cs typeface="Microsoft Sans Serif"/>
              </a:rPr>
              <a:t>дымковские</a:t>
            </a:r>
            <a:r>
              <a:rPr sz="1900" spc="7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игрушки,</a:t>
            </a:r>
            <a:r>
              <a:rPr sz="1900" spc="4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232CC"/>
                </a:solidFill>
                <a:latin typeface="Microsoft Sans Serif"/>
                <a:cs typeface="Microsoft Sans Serif"/>
              </a:rPr>
              <a:t>городецкая</a:t>
            </a:r>
            <a:r>
              <a:rPr sz="1900" spc="7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Microsoft Sans Serif"/>
                <a:cs typeface="Microsoft Sans Serif"/>
              </a:rPr>
              <a:t>роспись,</a:t>
            </a:r>
            <a:r>
              <a:rPr sz="1900" spc="3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232CC"/>
                </a:solidFill>
                <a:latin typeface="Microsoft Sans Serif"/>
                <a:cs typeface="Microsoft Sans Serif"/>
              </a:rPr>
              <a:t>гжель,</a:t>
            </a:r>
            <a:r>
              <a:rPr sz="1900" spc="2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232CC"/>
                </a:solidFill>
                <a:latin typeface="Microsoft Sans Serif"/>
                <a:cs typeface="Microsoft Sans Serif"/>
              </a:rPr>
              <a:t>хохлома);</a:t>
            </a:r>
            <a:endParaRPr sz="1900">
              <a:latin typeface="Microsoft Sans Serif"/>
              <a:cs typeface="Microsoft Sans Serif"/>
            </a:endParaRPr>
          </a:p>
          <a:p>
            <a:pPr marL="1310640">
              <a:lnSpc>
                <a:spcPct val="100000"/>
              </a:lnSpc>
              <a:spcBef>
                <a:spcPts val="994"/>
              </a:spcBef>
            </a:pPr>
            <a:r>
              <a:rPr sz="1900" spc="-5" dirty="0">
                <a:solidFill>
                  <a:srgbClr val="3232CC"/>
                </a:solidFill>
                <a:latin typeface="Arial MT"/>
                <a:cs typeface="Arial MT"/>
              </a:rPr>
              <a:t>-</a:t>
            </a:r>
            <a:r>
              <a:rPr sz="190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900" spc="-30" dirty="0">
                <a:solidFill>
                  <a:srgbClr val="3232CC"/>
                </a:solidFill>
                <a:latin typeface="Microsoft Sans Serif"/>
                <a:cs typeface="Microsoft Sans Serif"/>
              </a:rPr>
              <a:t>игрушки</a:t>
            </a:r>
            <a:r>
              <a:rPr sz="1900" spc="4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забавы:</a:t>
            </a:r>
            <a:r>
              <a:rPr sz="1900" spc="4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Microsoft Sans Serif"/>
                <a:cs typeface="Microsoft Sans Serif"/>
              </a:rPr>
              <a:t>юла,</a:t>
            </a:r>
            <a:r>
              <a:rPr sz="1900" spc="3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232CC"/>
                </a:solidFill>
                <a:latin typeface="Microsoft Sans Serif"/>
                <a:cs typeface="Microsoft Sans Serif"/>
              </a:rPr>
              <a:t>неваляшка,</a:t>
            </a:r>
            <a:r>
              <a:rPr sz="1900" spc="7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Microsoft Sans Serif"/>
                <a:cs typeface="Microsoft Sans Serif"/>
              </a:rPr>
              <a:t>стучалка,</a:t>
            </a:r>
            <a:r>
              <a:rPr sz="1900" spc="7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232CC"/>
                </a:solidFill>
                <a:latin typeface="Microsoft Sans Serif"/>
                <a:cs typeface="Microsoft Sans Serif"/>
              </a:rPr>
              <a:t>«мякиши»</a:t>
            </a:r>
            <a:r>
              <a:rPr sz="1900" spc="6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Microsoft Sans Serif"/>
                <a:cs typeface="Microsoft Sans Serif"/>
              </a:rPr>
              <a:t>на</a:t>
            </a:r>
            <a:r>
              <a:rPr sz="1900" spc="2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различные</a:t>
            </a:r>
            <a:r>
              <a:rPr sz="1900" spc="8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232CC"/>
                </a:solidFill>
                <a:latin typeface="Microsoft Sans Serif"/>
                <a:cs typeface="Microsoft Sans Serif"/>
              </a:rPr>
              <a:t>темы;</a:t>
            </a:r>
            <a:endParaRPr sz="1900">
              <a:latin typeface="Microsoft Sans Serif"/>
              <a:cs typeface="Microsoft Sans Serif"/>
            </a:endParaRPr>
          </a:p>
          <a:p>
            <a:pPr marL="1980564">
              <a:lnSpc>
                <a:spcPct val="100000"/>
              </a:lnSpc>
              <a:spcBef>
                <a:spcPts val="1000"/>
              </a:spcBef>
            </a:pPr>
            <a:r>
              <a:rPr sz="1900" spc="-5" dirty="0">
                <a:solidFill>
                  <a:srgbClr val="3232CC"/>
                </a:solidFill>
                <a:latin typeface="Arial MT"/>
                <a:cs typeface="Arial MT"/>
              </a:rPr>
              <a:t>-</a:t>
            </a:r>
            <a:r>
              <a:rPr sz="190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900" spc="-40" dirty="0">
                <a:solidFill>
                  <a:srgbClr val="3232CC"/>
                </a:solidFill>
                <a:latin typeface="Microsoft Sans Serif"/>
                <a:cs typeface="Microsoft Sans Serif"/>
              </a:rPr>
              <a:t>макеты</a:t>
            </a:r>
            <a:r>
              <a:rPr sz="1900" spc="4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русской</a:t>
            </a:r>
            <a:r>
              <a:rPr sz="1900" spc="5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232CC"/>
                </a:solidFill>
                <a:latin typeface="Microsoft Sans Serif"/>
                <a:cs typeface="Microsoft Sans Serif"/>
              </a:rPr>
              <a:t>избы,</a:t>
            </a:r>
            <a:r>
              <a:rPr sz="1900" spc="4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комната</a:t>
            </a:r>
            <a:r>
              <a:rPr sz="1900" spc="-25" dirty="0">
                <a:solidFill>
                  <a:srgbClr val="3232CC"/>
                </a:solidFill>
                <a:latin typeface="Arial MT"/>
                <a:cs typeface="Arial MT"/>
              </a:rPr>
              <a:t>-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горница,</a:t>
            </a:r>
            <a:r>
              <a:rPr sz="1900" spc="8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крестьянское</a:t>
            </a:r>
            <a:r>
              <a:rPr sz="1900" spc="7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232CC"/>
                </a:solidFill>
                <a:latin typeface="Microsoft Sans Serif"/>
                <a:cs typeface="Microsoft Sans Serif"/>
              </a:rPr>
              <a:t>подворье;</a:t>
            </a:r>
            <a:endParaRPr sz="1900">
              <a:latin typeface="Microsoft Sans Serif"/>
              <a:cs typeface="Microsoft Sans Serif"/>
            </a:endParaRPr>
          </a:p>
          <a:p>
            <a:pPr marL="3079115">
              <a:lnSpc>
                <a:spcPct val="100000"/>
              </a:lnSpc>
              <a:spcBef>
                <a:spcPts val="1010"/>
              </a:spcBef>
            </a:pPr>
            <a:r>
              <a:rPr sz="1900" spc="-5" dirty="0">
                <a:solidFill>
                  <a:srgbClr val="3232CC"/>
                </a:solidFill>
                <a:latin typeface="Arial MT"/>
                <a:cs typeface="Arial MT"/>
              </a:rPr>
              <a:t>- </a:t>
            </a:r>
            <a:r>
              <a:rPr sz="1900" spc="-40" dirty="0">
                <a:solidFill>
                  <a:srgbClr val="3232CC"/>
                </a:solidFill>
                <a:latin typeface="Microsoft Sans Serif"/>
                <a:cs typeface="Microsoft Sans Serif"/>
              </a:rPr>
              <a:t>куклы</a:t>
            </a:r>
            <a:r>
              <a:rPr sz="1900" spc="3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Microsoft Sans Serif"/>
                <a:cs typeface="Microsoft Sans Serif"/>
              </a:rPr>
              <a:t>в</a:t>
            </a:r>
            <a:r>
              <a:rPr sz="1900" spc="1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Microsoft Sans Serif"/>
                <a:cs typeface="Microsoft Sans Serif"/>
              </a:rPr>
              <a:t>национальных</a:t>
            </a:r>
            <a:r>
              <a:rPr sz="1900" spc="6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костюмах;</a:t>
            </a:r>
            <a:endParaRPr sz="1900">
              <a:latin typeface="Microsoft Sans Serif"/>
              <a:cs typeface="Microsoft Sans Serif"/>
            </a:endParaRPr>
          </a:p>
          <a:p>
            <a:pPr marL="3794125">
              <a:lnSpc>
                <a:spcPct val="100000"/>
              </a:lnSpc>
              <a:spcBef>
                <a:spcPts val="994"/>
              </a:spcBef>
            </a:pPr>
            <a:r>
              <a:rPr sz="1900" spc="-5" dirty="0">
                <a:solidFill>
                  <a:srgbClr val="3232CC"/>
                </a:solidFill>
                <a:latin typeface="Arial MT"/>
                <a:cs typeface="Arial MT"/>
              </a:rPr>
              <a:t>-</a:t>
            </a:r>
            <a:r>
              <a:rPr sz="1900" spc="-2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дидактические</a:t>
            </a:r>
            <a:r>
              <a:rPr sz="1900" spc="6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Microsoft Sans Serif"/>
                <a:cs typeface="Microsoft Sans Serif"/>
              </a:rPr>
              <a:t>игры;</a:t>
            </a:r>
            <a:endParaRPr sz="1900">
              <a:latin typeface="Microsoft Sans Serif"/>
              <a:cs typeface="Microsoft Sans Serif"/>
            </a:endParaRPr>
          </a:p>
          <a:p>
            <a:pPr marL="2178685">
              <a:lnSpc>
                <a:spcPct val="100000"/>
              </a:lnSpc>
              <a:spcBef>
                <a:spcPts val="994"/>
              </a:spcBef>
            </a:pPr>
            <a:r>
              <a:rPr sz="1900" spc="-5" dirty="0">
                <a:solidFill>
                  <a:srgbClr val="3232CC"/>
                </a:solidFill>
                <a:latin typeface="Arial MT"/>
                <a:cs typeface="Arial MT"/>
              </a:rPr>
              <a:t>-</a:t>
            </a:r>
            <a:r>
              <a:rPr sz="1900" spc="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900" spc="-20" dirty="0">
                <a:solidFill>
                  <a:srgbClr val="3232CC"/>
                </a:solidFill>
                <a:latin typeface="Microsoft Sans Serif"/>
                <a:cs typeface="Microsoft Sans Serif"/>
              </a:rPr>
              <a:t>художественная</a:t>
            </a:r>
            <a:r>
              <a:rPr sz="1900" spc="7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Microsoft Sans Serif"/>
                <a:cs typeface="Microsoft Sans Serif"/>
              </a:rPr>
              <a:t>литература:</a:t>
            </a:r>
            <a:r>
              <a:rPr sz="1900" spc="7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232CC"/>
                </a:solidFill>
                <a:latin typeface="Microsoft Sans Serif"/>
                <a:cs typeface="Microsoft Sans Serif"/>
              </a:rPr>
              <a:t>песенки,</a:t>
            </a:r>
            <a:r>
              <a:rPr sz="1900" spc="7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3232CC"/>
                </a:solidFill>
                <a:latin typeface="Microsoft Sans Serif"/>
                <a:cs typeface="Microsoft Sans Serif"/>
              </a:rPr>
              <a:t>потешки,</a:t>
            </a:r>
            <a:r>
              <a:rPr sz="1900" spc="5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60" dirty="0">
                <a:solidFill>
                  <a:srgbClr val="3232CC"/>
                </a:solidFill>
                <a:latin typeface="Microsoft Sans Serif"/>
                <a:cs typeface="Microsoft Sans Serif"/>
              </a:rPr>
              <a:t>сказки</a:t>
            </a:r>
            <a:r>
              <a:rPr sz="1900" spc="70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232CC"/>
                </a:solidFill>
                <a:latin typeface="Microsoft Sans Serif"/>
                <a:cs typeface="Microsoft Sans Serif"/>
              </a:rPr>
              <a:t>и</a:t>
            </a:r>
            <a:r>
              <a:rPr sz="1900" spc="3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14" dirty="0">
                <a:solidFill>
                  <a:srgbClr val="3232CC"/>
                </a:solidFill>
                <a:latin typeface="Microsoft Sans Serif"/>
                <a:cs typeface="Microsoft Sans Serif"/>
              </a:rPr>
              <a:t>т.</a:t>
            </a:r>
            <a:r>
              <a:rPr sz="1900" spc="45" dirty="0">
                <a:solidFill>
                  <a:srgbClr val="3232CC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232CC"/>
                </a:solidFill>
                <a:latin typeface="Microsoft Sans Serif"/>
                <a:cs typeface="Microsoft Sans Serif"/>
              </a:rPr>
              <a:t>д..</a:t>
            </a:r>
            <a:endParaRPr sz="1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6941" y="288163"/>
            <a:ext cx="4984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Старшая</a:t>
            </a:r>
            <a:r>
              <a:rPr spc="-15" dirty="0"/>
              <a:t> </a:t>
            </a:r>
            <a:r>
              <a:rPr dirty="0"/>
              <a:t>и</a:t>
            </a:r>
            <a:r>
              <a:rPr spc="-5" dirty="0"/>
              <a:t> </a:t>
            </a:r>
            <a:r>
              <a:rPr spc="-15" dirty="0"/>
              <a:t>подготовительная</a:t>
            </a:r>
            <a:r>
              <a:rPr spc="-5" dirty="0"/>
              <a:t> группы: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0189" y="809373"/>
            <a:ext cx="10448925" cy="485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«Семья»,</a:t>
            </a:r>
            <a:r>
              <a:rPr sz="2400" b="1" spc="-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«Детский</a:t>
            </a:r>
            <a:r>
              <a:rPr sz="2400" b="1" spc="-6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сад»:</a:t>
            </a:r>
            <a:endParaRPr sz="2400">
              <a:latin typeface="Calibri"/>
              <a:cs typeface="Calibri"/>
            </a:endParaRPr>
          </a:p>
          <a:p>
            <a:pPr marL="379730" marR="5080" indent="-151130">
              <a:lnSpc>
                <a:spcPct val="89100"/>
              </a:lnSpc>
              <a:spcBef>
                <a:spcPts val="254"/>
              </a:spcBef>
              <a:buChar char="-"/>
              <a:tabLst>
                <a:tab pos="378460" algn="l"/>
                <a:tab pos="837692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5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«Моя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семья»;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иллюстрациями,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фотографиями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сюжетными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картинками,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которые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отображают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семью,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родителей,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их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любовь</a:t>
            </a:r>
            <a:r>
              <a:rPr sz="2200" spc="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заботу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детям,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взаимное</a:t>
            </a:r>
            <a:r>
              <a:rPr sz="2200" spc="5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уважение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поддержку,</a:t>
            </a:r>
            <a:r>
              <a:rPr sz="2200" spc="6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совместные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выполнение	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обязанностей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по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дому;</a:t>
            </a:r>
            <a:endParaRPr sz="2200">
              <a:latin typeface="Calibri"/>
              <a:cs typeface="Calibri"/>
            </a:endParaRPr>
          </a:p>
          <a:p>
            <a:pPr marL="338455" indent="-149860">
              <a:lnSpc>
                <a:spcPts val="2160"/>
              </a:lnSpc>
              <a:buChar char="-"/>
              <a:tabLst>
                <a:tab pos="33909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дидактические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«Взрослые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люди»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(родовые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характеристики,</a:t>
            </a:r>
            <a:endParaRPr sz="2200">
              <a:latin typeface="Calibri"/>
              <a:cs typeface="Calibri"/>
            </a:endParaRPr>
          </a:p>
          <a:p>
            <a:pPr marL="443865">
              <a:lnSpc>
                <a:spcPts val="2325"/>
              </a:lnSpc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профессии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близких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людей,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действия,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внешний 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вид;</a:t>
            </a:r>
            <a:endParaRPr sz="2200">
              <a:latin typeface="Calibri"/>
              <a:cs typeface="Calibri"/>
            </a:endParaRPr>
          </a:p>
          <a:p>
            <a:pPr marL="508000" marR="434975" indent="-318770">
              <a:lnSpc>
                <a:spcPts val="2320"/>
              </a:lnSpc>
              <a:spcBef>
                <a:spcPts val="185"/>
              </a:spcBef>
              <a:buChar char="-"/>
              <a:tabLst>
                <a:tab pos="33909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картинками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простого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многопланового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сюжета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«Наш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детский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сад»,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«Ребенок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его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сверстники»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(девочки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1205865">
              <a:lnSpc>
                <a:spcPts val="2140"/>
              </a:lnSpc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мальчики,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разных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ситуациях);</a:t>
            </a:r>
            <a:endParaRPr sz="2200">
              <a:latin typeface="Calibri"/>
              <a:cs typeface="Calibri"/>
            </a:endParaRPr>
          </a:p>
          <a:p>
            <a:pPr marL="1355090" lvl="1" indent="-149860">
              <a:lnSpc>
                <a:spcPts val="2315"/>
              </a:lnSpc>
              <a:buChar char="-"/>
              <a:tabLst>
                <a:tab pos="1355725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информация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семейных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праздниках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традициях;</a:t>
            </a:r>
            <a:endParaRPr sz="2200">
              <a:latin typeface="Calibri"/>
              <a:cs typeface="Calibri"/>
            </a:endParaRPr>
          </a:p>
          <a:p>
            <a:pPr marL="1396365" marR="812165" lvl="1" indent="-190500">
              <a:lnSpc>
                <a:spcPts val="2330"/>
              </a:lnSpc>
              <a:spcBef>
                <a:spcPts val="175"/>
              </a:spcBef>
              <a:buChar char="-"/>
              <a:tabLst>
                <a:tab pos="1355725" algn="l"/>
                <a:tab pos="240665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Лепбук	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«Знакомьтесь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–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это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Я!»,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семейными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фотографиями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изготовленные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детьми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родителями;</a:t>
            </a:r>
            <a:endParaRPr sz="2200">
              <a:latin typeface="Calibri"/>
              <a:cs typeface="Calibri"/>
            </a:endParaRPr>
          </a:p>
          <a:p>
            <a:pPr marL="1419225" lvl="1" indent="-213995">
              <a:lnSpc>
                <a:spcPts val="2125"/>
              </a:lnSpc>
              <a:buChar char="-"/>
              <a:tabLst>
                <a:tab pos="1419225" algn="l"/>
                <a:tab pos="1419860" algn="l"/>
              </a:tabLst>
            </a:pP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поделки: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«Генеалогическое</a:t>
            </a:r>
            <a:r>
              <a:rPr sz="2200" spc="5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дерево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моего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рода»,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3232CC"/>
                </a:solidFill>
                <a:latin typeface="Calibri"/>
                <a:cs typeface="Calibri"/>
              </a:rPr>
              <a:t>«Герб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нашей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семьи»,</a:t>
            </a:r>
            <a:endParaRPr sz="2200">
              <a:latin typeface="Calibri"/>
              <a:cs typeface="Calibri"/>
            </a:endParaRPr>
          </a:p>
          <a:p>
            <a:pPr marL="1460500">
              <a:lnSpc>
                <a:spcPts val="2320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«Наши</a:t>
            </a:r>
            <a:r>
              <a:rPr sz="2200" spc="-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маленькие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любимцы»;</a:t>
            </a:r>
            <a:endParaRPr sz="2200">
              <a:latin typeface="Calibri"/>
              <a:cs typeface="Calibri"/>
            </a:endParaRPr>
          </a:p>
          <a:p>
            <a:pPr marL="1419225" lvl="1" indent="-213995">
              <a:lnSpc>
                <a:spcPts val="2485"/>
              </a:lnSpc>
              <a:buChar char="-"/>
              <a:tabLst>
                <a:tab pos="1419225" algn="l"/>
                <a:tab pos="1419860" algn="l"/>
              </a:tabLst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схемы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рассказов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«Расскажи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себе».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4" y="421640"/>
            <a:ext cx="2265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«Родной</a:t>
            </a:r>
            <a:r>
              <a:rPr spc="-100" dirty="0"/>
              <a:t> </a:t>
            </a:r>
            <a:r>
              <a:rPr spc="-15" dirty="0"/>
              <a:t>город»: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3776" y="768805"/>
            <a:ext cx="10055860" cy="420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ts val="2515"/>
              </a:lnSpc>
              <a:spcBef>
                <a:spcPts val="95"/>
              </a:spcBef>
            </a:pP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b="1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«Мой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родной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город»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фотографиями,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открытками</a:t>
            </a:r>
            <a:endParaRPr sz="2200">
              <a:latin typeface="Calibri"/>
              <a:cs typeface="Calibri"/>
            </a:endParaRPr>
          </a:p>
          <a:p>
            <a:pPr marL="203200">
              <a:lnSpc>
                <a:spcPts val="2355"/>
              </a:lnSpc>
            </a:pP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родного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города;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ts val="2315"/>
              </a:lnSpc>
              <a:buChar char="-"/>
              <a:tabLst>
                <a:tab pos="16256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фотографии,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иллюстрации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«Дом,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в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котором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ты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живёшь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(архитектурные</a:t>
            </a:r>
            <a:endParaRPr sz="2200">
              <a:latin typeface="Calibri"/>
              <a:cs typeface="Calibri"/>
            </a:endParaRPr>
          </a:p>
          <a:p>
            <a:pPr marL="202565" marR="5080">
              <a:lnSpc>
                <a:spcPts val="2330"/>
              </a:lnSpc>
              <a:spcBef>
                <a:spcPts val="175"/>
              </a:spcBef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строения,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различающиеся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размеру,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внешнему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виду,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строительному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материалу,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назначению);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ts val="2130"/>
              </a:lnSpc>
              <a:buChar char="-"/>
              <a:tabLst>
                <a:tab pos="16256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фотографии,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иллюстрации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местах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отдыха,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магазинов,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поликлиники,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больниц,</a:t>
            </a:r>
            <a:endParaRPr sz="2200">
              <a:latin typeface="Calibri"/>
              <a:cs typeface="Calibri"/>
            </a:endParaRPr>
          </a:p>
          <a:p>
            <a:pPr marL="202565">
              <a:lnSpc>
                <a:spcPts val="2325"/>
              </a:lnSpc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кинотеатров,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кафе,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библиотеки,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музей,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театры,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парки;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ts val="2320"/>
              </a:lnSpc>
              <a:buChar char="-"/>
              <a:tabLst>
                <a:tab pos="162560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план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–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схема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дороги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детский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сад,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из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детского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сада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домой;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ts val="2315"/>
              </a:lnSpc>
              <a:buChar char="-"/>
              <a:tabLst>
                <a:tab pos="16256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5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«Выдающиеся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горожане»,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«Традиции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городской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жизни»;</a:t>
            </a:r>
            <a:endParaRPr sz="2200">
              <a:latin typeface="Calibri"/>
              <a:cs typeface="Calibri"/>
            </a:endParaRPr>
          </a:p>
          <a:p>
            <a:pPr marL="607060" lvl="1" indent="-150495">
              <a:lnSpc>
                <a:spcPts val="2325"/>
              </a:lnSpc>
              <a:buChar char="-"/>
              <a:tabLst>
                <a:tab pos="60769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карта</a:t>
            </a:r>
            <a:r>
              <a:rPr sz="2200" spc="-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города;</a:t>
            </a:r>
            <a:endParaRPr sz="2200">
              <a:latin typeface="Calibri"/>
              <a:cs typeface="Calibri"/>
            </a:endParaRPr>
          </a:p>
          <a:p>
            <a:pPr marL="670560" lvl="2" indent="-149860">
              <a:lnSpc>
                <a:spcPts val="2325"/>
              </a:lnSpc>
              <a:buChar char="-"/>
              <a:tabLst>
                <a:tab pos="67119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альбомы: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5" dirty="0">
                <a:solidFill>
                  <a:srgbClr val="3232CC"/>
                </a:solidFill>
                <a:latin typeface="Calibri"/>
                <a:cs typeface="Calibri"/>
              </a:rPr>
              <a:t>«Город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во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время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Великой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Отечественной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войны»,</a:t>
            </a:r>
            <a:endParaRPr sz="2200">
              <a:latin typeface="Calibri"/>
              <a:cs typeface="Calibri"/>
            </a:endParaRPr>
          </a:p>
          <a:p>
            <a:pPr marL="838200">
              <a:lnSpc>
                <a:spcPts val="2315"/>
              </a:lnSpc>
              <a:tabLst>
                <a:tab pos="1801495" algn="l"/>
                <a:tab pos="4763135" algn="l"/>
              </a:tabLst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«Наука	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образование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нашем	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городе»,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«Спортивные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достижения»;</a:t>
            </a:r>
            <a:endParaRPr sz="2200">
              <a:latin typeface="Calibri"/>
              <a:cs typeface="Calibri"/>
            </a:endParaRPr>
          </a:p>
          <a:p>
            <a:pPr marL="711835" marR="594995" lvl="2" indent="-190500">
              <a:lnSpc>
                <a:spcPts val="2330"/>
              </a:lnSpc>
              <a:spcBef>
                <a:spcPts val="175"/>
              </a:spcBef>
              <a:buChar char="-"/>
              <a:tabLst>
                <a:tab pos="67119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открытки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сувениры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изображением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достопримечательностями</a:t>
            </a:r>
            <a:r>
              <a:rPr sz="2200" spc="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нашего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города.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44604" y="208915"/>
            <a:ext cx="9493885" cy="2129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87070" algn="just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D21F2"/>
                </a:solidFill>
                <a:latin typeface="Calibri"/>
                <a:cs typeface="Calibri"/>
              </a:rPr>
              <a:t>Чувство патриотизма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многогранно по своему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содержанию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-</a:t>
            </a:r>
            <a:r>
              <a:rPr sz="2200" spc="97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это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любовь 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к своей семье 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родным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местам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гордость,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за 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свой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народ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ощущение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своей 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неразрывности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со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 всем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окружающим,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желание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 сохранять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приумножать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богатство</a:t>
            </a:r>
            <a:r>
              <a:rPr sz="2200" spc="2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своего</a:t>
            </a:r>
            <a:r>
              <a:rPr sz="22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края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 своей</a:t>
            </a:r>
            <a:r>
              <a:rPr sz="22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страны.</a:t>
            </a:r>
            <a:endParaRPr sz="2200">
              <a:latin typeface="Calibri"/>
              <a:cs typeface="Calibri"/>
            </a:endParaRPr>
          </a:p>
          <a:p>
            <a:pPr marL="838835" algn="just">
              <a:lnSpc>
                <a:spcPct val="100000"/>
              </a:lnSpc>
            </a:pP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Что</a:t>
            </a:r>
            <a:r>
              <a:rPr sz="2200" spc="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же</a:t>
            </a:r>
            <a:r>
              <a:rPr sz="22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такое</a:t>
            </a:r>
            <a:r>
              <a:rPr sz="2200" spc="3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патриотическое</a:t>
            </a:r>
            <a:r>
              <a:rPr sz="2200" spc="4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воспитание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детей</a:t>
            </a:r>
            <a:r>
              <a:rPr sz="2200" spc="4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дошкольного</a:t>
            </a:r>
            <a:r>
              <a:rPr sz="2200" spc="4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возраста?</a:t>
            </a:r>
            <a:endParaRPr sz="2200">
              <a:latin typeface="Calibri"/>
              <a:cs typeface="Calibri"/>
            </a:endParaRPr>
          </a:p>
          <a:p>
            <a:pPr marL="814705" algn="just">
              <a:lnSpc>
                <a:spcPct val="100000"/>
              </a:lnSpc>
              <a:spcBef>
                <a:spcPts val="735"/>
              </a:spcBef>
            </a:pPr>
            <a:r>
              <a:rPr sz="2200" b="1" spc="-10" dirty="0">
                <a:solidFill>
                  <a:srgbClr val="5D21F2"/>
                </a:solidFill>
                <a:latin typeface="Calibri"/>
                <a:cs typeface="Calibri"/>
              </a:rPr>
              <a:t>Патриотическое</a:t>
            </a:r>
            <a:r>
              <a:rPr sz="2200" b="1" spc="114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D21F2"/>
                </a:solidFill>
                <a:latin typeface="Calibri"/>
                <a:cs typeface="Calibri"/>
              </a:rPr>
              <a:t>воспитание</a:t>
            </a:r>
            <a:r>
              <a:rPr sz="2200" b="1" spc="12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–</a:t>
            </a:r>
            <a:r>
              <a:rPr sz="2200" spc="1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это</a:t>
            </a:r>
            <a:r>
              <a:rPr sz="2200" spc="1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процесс</a:t>
            </a:r>
            <a:r>
              <a:rPr sz="2200" spc="10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взаимодействия</a:t>
            </a:r>
            <a:r>
              <a:rPr sz="2200" spc="1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педагогов</a:t>
            </a:r>
            <a:r>
              <a:rPr sz="2200" spc="10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4608" y="2280660"/>
            <a:ext cx="1887855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с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п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ита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н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ни</a:t>
            </a:r>
            <a:r>
              <a:rPr sz="2200" spc="-40" dirty="0">
                <a:solidFill>
                  <a:srgbClr val="5D21F2"/>
                </a:solidFill>
                <a:latin typeface="Calibri"/>
                <a:cs typeface="Calibri"/>
              </a:rPr>
              <a:t>к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ов,  формирование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5458" y="2280660"/>
            <a:ext cx="618490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6515" marR="5080" indent="-44450">
              <a:lnSpc>
                <a:spcPts val="2380"/>
              </a:lnSpc>
              <a:spcBef>
                <a:spcPts val="390"/>
              </a:spcBef>
              <a:tabLst>
                <a:tab pos="2123440" algn="l"/>
                <a:tab pos="2390140" algn="l"/>
                <a:tab pos="2764790" algn="l"/>
                <a:tab pos="4194810" algn="l"/>
                <a:tab pos="4801235" algn="l"/>
              </a:tabLst>
            </a:pP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направленный	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на	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развитие	патриотических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 п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а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триотически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х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		</a:t>
            </a:r>
            <a:r>
              <a:rPr sz="2200" spc="5" dirty="0">
                <a:solidFill>
                  <a:srgbClr val="5D21F2"/>
                </a:solidFill>
                <a:latin typeface="Calibri"/>
                <a:cs typeface="Calibri"/>
              </a:rPr>
              <a:t>у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б</a:t>
            </a:r>
            <a:r>
              <a:rPr sz="2200" spc="-40" dirty="0">
                <a:solidFill>
                  <a:srgbClr val="5D21F2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ж</a:t>
            </a:r>
            <a:r>
              <a:rPr sz="2200" spc="-25" dirty="0">
                <a:solidFill>
                  <a:srgbClr val="5D21F2"/>
                </a:solidFill>
                <a:latin typeface="Calibri"/>
                <a:cs typeface="Calibri"/>
              </a:rPr>
              <a:t>д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е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н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ий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ус</a:t>
            </a:r>
            <a:r>
              <a:rPr sz="2200" spc="-35" dirty="0">
                <a:solidFill>
                  <a:srgbClr val="5D21F2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ойчив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ы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91530" y="2280660"/>
            <a:ext cx="84709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01295" marR="5080" indent="-189230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чу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ств,  н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рм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4613" y="2790597"/>
            <a:ext cx="9493250" cy="88201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патриотического</a:t>
            </a:r>
            <a:r>
              <a:rPr sz="2200" spc="4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поведения.</a:t>
            </a:r>
            <a:endParaRPr sz="2200">
              <a:latin typeface="Calibri"/>
              <a:cs typeface="Calibri"/>
            </a:endParaRPr>
          </a:p>
          <a:p>
            <a:pPr marL="139065">
              <a:lnSpc>
                <a:spcPct val="100000"/>
              </a:lnSpc>
              <a:spcBef>
                <a:spcPts val="735"/>
              </a:spcBef>
            </a:pPr>
            <a:r>
              <a:rPr sz="2200" b="1" spc="-10" dirty="0">
                <a:solidFill>
                  <a:srgbClr val="5D21F2"/>
                </a:solidFill>
                <a:latin typeface="Calibri"/>
                <a:cs typeface="Calibri"/>
              </a:rPr>
              <a:t>Цель</a:t>
            </a:r>
            <a:r>
              <a:rPr sz="2200" b="1" spc="39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D21F2"/>
                </a:solidFill>
                <a:latin typeface="Calibri"/>
                <a:cs typeface="Calibri"/>
              </a:rPr>
              <a:t>патриотического</a:t>
            </a:r>
            <a:r>
              <a:rPr sz="2200" b="1" spc="42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D21F2"/>
                </a:solidFill>
                <a:latin typeface="Calibri"/>
                <a:cs typeface="Calibri"/>
              </a:rPr>
              <a:t>воспитания</a:t>
            </a:r>
            <a:r>
              <a:rPr sz="2200" b="1" spc="42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5D21F2"/>
                </a:solidFill>
                <a:latin typeface="Calibri"/>
                <a:cs typeface="Calibri"/>
              </a:rPr>
              <a:t>детей</a:t>
            </a:r>
            <a:r>
              <a:rPr sz="2200" b="1" spc="40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5D21F2"/>
                </a:solidFill>
                <a:latin typeface="Calibri"/>
                <a:cs typeface="Calibri"/>
              </a:rPr>
              <a:t>дошкольного</a:t>
            </a:r>
            <a:r>
              <a:rPr sz="2200" b="1" spc="4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D21F2"/>
                </a:solidFill>
                <a:latin typeface="Calibri"/>
                <a:cs typeface="Calibri"/>
              </a:rPr>
              <a:t>возраста,</a:t>
            </a:r>
            <a:r>
              <a:rPr sz="2200" b="1" spc="409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D21F2"/>
                </a:solidFill>
                <a:latin typeface="Calibri"/>
                <a:cs typeface="Calibri"/>
              </a:rPr>
              <a:t>в</a:t>
            </a:r>
            <a:r>
              <a:rPr sz="2200" b="1" spc="39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D21F2"/>
                </a:solidFill>
                <a:latin typeface="Calibri"/>
                <a:cs typeface="Calibri"/>
              </a:rPr>
              <a:t>рамках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4615" y="3614420"/>
            <a:ext cx="94932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31645" algn="l"/>
              </a:tabLst>
            </a:pPr>
            <a:r>
              <a:rPr sz="2200" b="1" spc="-5" dirty="0">
                <a:solidFill>
                  <a:srgbClr val="5D21F2"/>
                </a:solidFill>
                <a:latin typeface="Calibri"/>
                <a:cs typeface="Calibri"/>
              </a:rPr>
              <a:t>реализации	ФОП</a:t>
            </a:r>
            <a:r>
              <a:rPr sz="2200" b="1" spc="19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5D21F2"/>
                </a:solidFill>
                <a:latin typeface="Calibri"/>
                <a:cs typeface="Calibri"/>
              </a:rPr>
              <a:t>ДО</a:t>
            </a:r>
            <a:r>
              <a:rPr sz="2200" b="1" spc="2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r>
              <a:rPr sz="2200" b="1" spc="204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5D21F2"/>
                </a:solidFill>
                <a:latin typeface="Calibri"/>
                <a:cs typeface="Calibri"/>
              </a:rPr>
              <a:t>ФГОС</a:t>
            </a:r>
            <a:r>
              <a:rPr sz="2200" b="1" spc="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5D21F2"/>
                </a:solidFill>
                <a:latin typeface="Calibri"/>
                <a:cs typeface="Calibri"/>
              </a:rPr>
              <a:t>ДО</a:t>
            </a:r>
            <a:r>
              <a:rPr sz="2200" b="1" spc="204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–создание</a:t>
            </a:r>
            <a:r>
              <a:rPr sz="2200" spc="2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условий</a:t>
            </a:r>
            <a:r>
              <a:rPr sz="2200" spc="18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для</a:t>
            </a:r>
            <a:r>
              <a:rPr sz="2200" spc="18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становления</a:t>
            </a:r>
            <a:r>
              <a:rPr sz="2200" spc="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основ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4817" y="3916169"/>
            <a:ext cx="11239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сознания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6862" y="4217923"/>
            <a:ext cx="17545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61440" algn="l"/>
              </a:tabLst>
            </a:pP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р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бе</a:t>
            </a:r>
            <a:r>
              <a:rPr sz="2200" spc="10" dirty="0">
                <a:solidFill>
                  <a:srgbClr val="5D21F2"/>
                </a:solidFill>
                <a:latin typeface="Calibri"/>
                <a:cs typeface="Calibri"/>
              </a:rPr>
              <a:t>н</a:t>
            </a:r>
            <a:r>
              <a:rPr sz="2200" spc="-40" dirty="0">
                <a:solidFill>
                  <a:srgbClr val="5D21F2"/>
                </a:solidFill>
                <a:latin typeface="Calibri"/>
                <a:cs typeface="Calibri"/>
              </a:rPr>
              <a:t>к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а,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	е</a:t>
            </a:r>
            <a:r>
              <a:rPr sz="2200" spc="-35" dirty="0">
                <a:solidFill>
                  <a:srgbClr val="5D21F2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1827" y="3916169"/>
            <a:ext cx="192913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2880" marR="5080" indent="-170815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воспитанников, </a:t>
            </a:r>
            <a:r>
              <a:rPr sz="2200" spc="-484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всес</a:t>
            </a:r>
            <a:r>
              <a:rPr sz="2200" spc="-25" dirty="0">
                <a:solidFill>
                  <a:srgbClr val="5D21F2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ро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нне</a:t>
            </a:r>
            <a:r>
              <a:rPr sz="2200" spc="-35" dirty="0">
                <a:solidFill>
                  <a:srgbClr val="5D21F2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92862" y="3916169"/>
            <a:ext cx="344424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40640">
              <a:lnSpc>
                <a:spcPts val="2380"/>
              </a:lnSpc>
              <a:spcBef>
                <a:spcPts val="390"/>
              </a:spcBef>
              <a:tabLst>
                <a:tab pos="1862455" algn="l"/>
                <a:tab pos="2028825" algn="l"/>
                <a:tab pos="3345815" algn="l"/>
              </a:tabLst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зм</a:t>
            </a:r>
            <a:r>
              <a:rPr sz="2200" spc="-25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жнос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		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позитивн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й 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личностн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5D21F2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о,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м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ральн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44611" y="3916169"/>
            <a:ext cx="2014220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п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а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триотичес</a:t>
            </a:r>
            <a:r>
              <a:rPr sz="2200" spc="-35" dirty="0">
                <a:solidFill>
                  <a:srgbClr val="5D21F2"/>
                </a:solidFill>
                <a:latin typeface="Calibri"/>
                <a:cs typeface="Calibri"/>
              </a:rPr>
              <a:t>к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5D21F2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  социализации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35"/>
              </a:lnSpc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нравственного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9534" y="4519673"/>
            <a:ext cx="7444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2755" algn="l"/>
                <a:tab pos="2752725" algn="l"/>
                <a:tab pos="4182745" algn="l"/>
                <a:tab pos="5542280" algn="l"/>
                <a:tab pos="7293609" algn="l"/>
              </a:tabLst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	поз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н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а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в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а</a:t>
            </a:r>
            <a:r>
              <a:rPr sz="2200" spc="-30" dirty="0">
                <a:solidFill>
                  <a:srgbClr val="5D21F2"/>
                </a:solidFill>
                <a:latin typeface="Calibri"/>
                <a:cs typeface="Calibri"/>
              </a:rPr>
              <a:t>т</a:t>
            </a:r>
            <a:r>
              <a:rPr sz="2200" spc="-45" dirty="0">
                <a:solidFill>
                  <a:srgbClr val="5D21F2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льно</a:t>
            </a:r>
            <a:r>
              <a:rPr sz="2200" spc="-30" dirty="0">
                <a:solidFill>
                  <a:srgbClr val="5D21F2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развити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я,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развити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я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иници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а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тив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ы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4619" y="4821123"/>
            <a:ext cx="9493885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творческих</a:t>
            </a:r>
            <a:r>
              <a:rPr sz="2200" spc="26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способностей,</a:t>
            </a:r>
            <a:r>
              <a:rPr sz="2200" spc="24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на</a:t>
            </a:r>
            <a:r>
              <a:rPr sz="2200" spc="25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основе</a:t>
            </a:r>
            <a:r>
              <a:rPr sz="2200" spc="27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соответствующих</a:t>
            </a:r>
            <a:r>
              <a:rPr sz="2200" spc="254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дошкольному</a:t>
            </a:r>
            <a:r>
              <a:rPr sz="2200" spc="26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возрасту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видов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деятельности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506" y="320166"/>
            <a:ext cx="10305415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b="1" spc="-15" dirty="0">
                <a:solidFill>
                  <a:srgbClr val="3232CC"/>
                </a:solidFill>
                <a:latin typeface="Calibri"/>
                <a:cs typeface="Calibri"/>
              </a:rPr>
              <a:t>«Родной</a:t>
            </a:r>
            <a:r>
              <a:rPr sz="2400" b="1" spc="-8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край»:</a:t>
            </a:r>
            <a:endParaRPr sz="2400">
              <a:latin typeface="Calibri"/>
              <a:cs typeface="Calibri"/>
            </a:endParaRPr>
          </a:p>
          <a:p>
            <a:pPr marL="422909">
              <a:lnSpc>
                <a:spcPts val="2440"/>
              </a:lnSpc>
            </a:pP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400" b="1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карта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герб Красноярского</a:t>
            </a:r>
            <a:r>
              <a:rPr sz="2400" spc="-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края;</a:t>
            </a:r>
            <a:endParaRPr sz="2400">
              <a:latin typeface="Calibri"/>
              <a:cs typeface="Calibri"/>
            </a:endParaRPr>
          </a:p>
          <a:p>
            <a:pPr marL="558165" marR="965200" indent="-135890">
              <a:lnSpc>
                <a:spcPts val="2440"/>
              </a:lnSpc>
              <a:spcBef>
                <a:spcPts val="225"/>
              </a:spcBef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 тематические</a:t>
            </a:r>
            <a:r>
              <a:rPr sz="24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альбомы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«Наш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край» с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фотографиями,</a:t>
            </a:r>
            <a:r>
              <a:rPr sz="24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открытками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 </a:t>
            </a:r>
            <a:r>
              <a:rPr sz="2400" spc="-5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красоты</a:t>
            </a: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природного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богатства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родного</a:t>
            </a:r>
            <a:r>
              <a:rPr sz="24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края;</a:t>
            </a:r>
            <a:endParaRPr sz="2400">
              <a:latin typeface="Calibri"/>
              <a:cs typeface="Calibri"/>
            </a:endParaRPr>
          </a:p>
          <a:p>
            <a:pPr marL="515620" indent="-161925">
              <a:lnSpc>
                <a:spcPts val="2215"/>
              </a:lnSpc>
              <a:buChar char="-"/>
              <a:tabLst>
                <a:tab pos="516255" algn="l"/>
              </a:tabLst>
            </a:pP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«Флора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 и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фауна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 Красноярского</a:t>
            </a:r>
            <a:r>
              <a:rPr sz="2400" spc="-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края»;</a:t>
            </a:r>
            <a:endParaRPr sz="2400">
              <a:latin typeface="Calibri"/>
              <a:cs typeface="Calibri"/>
            </a:endParaRPr>
          </a:p>
          <a:p>
            <a:pPr marL="515620" indent="-161925">
              <a:lnSpc>
                <a:spcPts val="2435"/>
              </a:lnSpc>
              <a:buChar char="-"/>
              <a:tabLst>
                <a:tab pos="516255" algn="l"/>
                <a:tab pos="6465570" algn="l"/>
              </a:tabLst>
            </a:pP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«Природные</a:t>
            </a:r>
            <a:r>
              <a:rPr sz="24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достопримечательности: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«Роев	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ручей»,</a:t>
            </a:r>
            <a:r>
              <a:rPr sz="2400" spc="-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«Бобровый</a:t>
            </a: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лог»,</a:t>
            </a:r>
            <a:endParaRPr sz="2400">
              <a:latin typeface="Calibri"/>
              <a:cs typeface="Calibri"/>
            </a:endParaRPr>
          </a:p>
          <a:p>
            <a:pPr marL="558165">
              <a:lnSpc>
                <a:spcPts val="2440"/>
              </a:lnSpc>
            </a:pP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«Торгашенская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лестница»,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«Заповедник</a:t>
            </a:r>
            <a:r>
              <a:rPr sz="24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«Столбы»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4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т.д.;</a:t>
            </a:r>
            <a:endParaRPr sz="2400">
              <a:latin typeface="Calibri"/>
              <a:cs typeface="Calibri"/>
            </a:endParaRPr>
          </a:p>
          <a:p>
            <a:pPr marL="584200" lvl="1" indent="-161925">
              <a:lnSpc>
                <a:spcPts val="2445"/>
              </a:lnSpc>
              <a:buChar char="-"/>
              <a:tabLst>
                <a:tab pos="584835" algn="l"/>
              </a:tabLst>
            </a:pP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«Красная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книга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Красноярского</a:t>
            </a:r>
            <a:r>
              <a:rPr sz="2400" spc="-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края»;</a:t>
            </a:r>
            <a:endParaRPr sz="2400">
              <a:latin typeface="Calibri"/>
              <a:cs typeface="Calibri"/>
            </a:endParaRPr>
          </a:p>
          <a:p>
            <a:pPr marL="652780" lvl="1" indent="-230504">
              <a:lnSpc>
                <a:spcPts val="2440"/>
              </a:lnSpc>
              <a:buChar char="-"/>
              <a:tabLst>
                <a:tab pos="652780" algn="l"/>
                <a:tab pos="653415" algn="l"/>
              </a:tabLst>
            </a:pPr>
            <a:r>
              <a:rPr sz="2400" spc="-45" dirty="0">
                <a:solidFill>
                  <a:srgbClr val="3232CC"/>
                </a:solidFill>
                <a:latin typeface="Calibri"/>
                <a:cs typeface="Calibri"/>
              </a:rPr>
              <a:t>«Гордость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края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–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его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 люди»;</a:t>
            </a:r>
            <a:endParaRPr sz="2400">
              <a:latin typeface="Calibri"/>
              <a:cs typeface="Calibri"/>
            </a:endParaRPr>
          </a:p>
          <a:p>
            <a:pPr marL="696595">
              <a:lnSpc>
                <a:spcPts val="2660"/>
              </a:lnSpc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400" spc="30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«Быт</a:t>
            </a:r>
            <a:r>
              <a:rPr sz="2400" spc="30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традиции</a:t>
            </a:r>
            <a:r>
              <a:rPr sz="2400" spc="3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костюмы</a:t>
            </a:r>
            <a:r>
              <a:rPr sz="2400" spc="3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промыслы</a:t>
            </a:r>
            <a:r>
              <a:rPr sz="2400" spc="3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коренных</a:t>
            </a:r>
            <a:r>
              <a:rPr sz="2400" spc="3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жителей</a:t>
            </a:r>
            <a:r>
              <a:rPr sz="2400" spc="3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Красноярского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4583" y="3292604"/>
            <a:ext cx="8553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кра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я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»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2653" y="3603496"/>
            <a:ext cx="2749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7930" algn="l"/>
              </a:tabLst>
            </a:pP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загадки	пословицы,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7310" y="3603496"/>
            <a:ext cx="5489575" cy="132143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81280" marR="5080" indent="-68580">
              <a:lnSpc>
                <a:spcPts val="2440"/>
              </a:lnSpc>
              <a:spcBef>
                <a:spcPts val="545"/>
              </a:spcBef>
              <a:tabLst>
                <a:tab pos="3280410" algn="l"/>
                <a:tab pos="4458335" algn="l"/>
              </a:tabLst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400" spc="-6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«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Ф</a:t>
            </a:r>
            <a:r>
              <a:rPr sz="2400" spc="-5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льклоро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м</a:t>
            </a:r>
            <a:r>
              <a:rPr sz="24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нар</a:t>
            </a:r>
            <a:r>
              <a:rPr sz="2400" spc="-7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в	с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ве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ра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»	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(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400" spc="-35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аз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и, 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приметы),</a:t>
            </a:r>
            <a:endParaRPr sz="2400">
              <a:latin typeface="Calibri"/>
              <a:cs typeface="Calibri"/>
            </a:endParaRPr>
          </a:p>
          <a:p>
            <a:pPr marL="149860">
              <a:lnSpc>
                <a:spcPts val="2210"/>
              </a:lnSpc>
            </a:pP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национальной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одежде;</a:t>
            </a:r>
            <a:endParaRPr sz="2400">
              <a:latin typeface="Calibri"/>
              <a:cs typeface="Calibri"/>
            </a:endParaRPr>
          </a:p>
          <a:p>
            <a:pPr marL="81280">
              <a:lnSpc>
                <a:spcPts val="2665"/>
              </a:lnSpc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изделия</a:t>
            </a: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народных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промыслов.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«Страна,</a:t>
            </a:r>
            <a:r>
              <a:rPr spc="-20" dirty="0"/>
              <a:t> </a:t>
            </a:r>
            <a:r>
              <a:rPr dirty="0"/>
              <a:t>ее</a:t>
            </a:r>
            <a:r>
              <a:rPr spc="-25" dirty="0"/>
              <a:t> </a:t>
            </a:r>
            <a:r>
              <a:rPr spc="-10" dirty="0"/>
              <a:t>столица,</a:t>
            </a:r>
            <a:r>
              <a:rPr spc="-30" dirty="0"/>
              <a:t> </a:t>
            </a:r>
            <a:r>
              <a:rPr spc="-10" dirty="0"/>
              <a:t>символика»: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3126" y="647444"/>
            <a:ext cx="9549130" cy="57264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5715">
              <a:lnSpc>
                <a:spcPct val="88000"/>
              </a:lnSpc>
              <a:spcBef>
                <a:spcPts val="409"/>
              </a:spcBef>
              <a:buChar char="-"/>
              <a:tabLst>
                <a:tab pos="168275" algn="l"/>
              </a:tabLst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символика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государства: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изображение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государственного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флага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(флаг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России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может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быть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представлен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как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как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трёхцветное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полотно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виде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сувенирного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флажка;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ts val="2155"/>
              </a:lnSpc>
              <a:buChar char="-"/>
              <a:tabLst>
                <a:tab pos="162560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портрет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президента;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ts val="2325"/>
              </a:lnSpc>
              <a:buChar char="-"/>
              <a:tabLst>
                <a:tab pos="162560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гимн</a:t>
            </a:r>
            <a:r>
              <a:rPr sz="2200" spc="-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России;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ts val="2320"/>
              </a:lnSpc>
              <a:buChar char="-"/>
              <a:tabLst>
                <a:tab pos="16256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карта</a:t>
            </a: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страны;</a:t>
            </a:r>
            <a:endParaRPr sz="2200">
              <a:latin typeface="Calibri"/>
              <a:cs typeface="Calibri"/>
            </a:endParaRPr>
          </a:p>
          <a:p>
            <a:pPr marL="162560" marR="455295" indent="-162560">
              <a:lnSpc>
                <a:spcPts val="2320"/>
              </a:lnSpc>
              <a:spcBef>
                <a:spcPts val="185"/>
              </a:spcBef>
              <a:buChar char="-"/>
              <a:tabLst>
                <a:tab pos="162560" algn="l"/>
              </a:tabLst>
            </a:pP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атласы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природных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зон,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животного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растительного</a:t>
            </a:r>
            <a:r>
              <a:rPr sz="2200" spc="4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мира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различных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областей;</a:t>
            </a:r>
            <a:endParaRPr sz="2200">
              <a:latin typeface="Calibri"/>
              <a:cs typeface="Calibri"/>
            </a:endParaRPr>
          </a:p>
          <a:p>
            <a:pPr marL="733425" lvl="1" indent="-149860">
              <a:lnSpc>
                <a:spcPts val="2140"/>
              </a:lnSpc>
              <a:buChar char="-"/>
              <a:tabLst>
                <a:tab pos="734060" algn="l"/>
              </a:tabLst>
            </a:pP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глобус;</a:t>
            </a:r>
            <a:endParaRPr sz="2200">
              <a:latin typeface="Calibri"/>
              <a:cs typeface="Calibri"/>
            </a:endParaRPr>
          </a:p>
          <a:p>
            <a:pPr marL="796290" lvl="1" indent="-212725">
              <a:lnSpc>
                <a:spcPts val="2315"/>
              </a:lnSpc>
              <a:buChar char="-"/>
              <a:tabLst>
                <a:tab pos="796925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куклы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(мальчик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девочка)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национальных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костюмах;</a:t>
            </a:r>
            <a:endParaRPr sz="2200">
              <a:latin typeface="Calibri"/>
              <a:cs typeface="Calibri"/>
            </a:endParaRPr>
          </a:p>
          <a:p>
            <a:pPr marL="1027430" marR="75565" lvl="2" indent="63500">
              <a:lnSpc>
                <a:spcPts val="2330"/>
              </a:lnSpc>
              <a:spcBef>
                <a:spcPts val="170"/>
              </a:spcBef>
              <a:buChar char="-"/>
              <a:tabLst>
                <a:tab pos="124142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тематический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защитниках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Родины,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начиная с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исторических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времён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(баллады,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сказки,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картины)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до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наших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дней;</a:t>
            </a:r>
            <a:endParaRPr sz="2200">
              <a:latin typeface="Calibri"/>
              <a:cs typeface="Calibri"/>
            </a:endParaRPr>
          </a:p>
          <a:p>
            <a:pPr marL="1240790" lvl="2" indent="-149860">
              <a:lnSpc>
                <a:spcPts val="2290"/>
              </a:lnSpc>
              <a:buChar char="-"/>
              <a:tabLst>
                <a:tab pos="1241425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дидактические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 с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патриотической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тематикой.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935990">
              <a:lnSpc>
                <a:spcPts val="2660"/>
              </a:lnSpc>
              <a:spcBef>
                <a:spcPts val="5"/>
              </a:spcBef>
            </a:pP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«Знакомство</a:t>
            </a:r>
            <a:r>
              <a:rPr sz="2400" b="1" spc="-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3232CC"/>
                </a:solidFill>
                <a:latin typeface="Calibri"/>
                <a:cs typeface="Calibri"/>
              </a:rPr>
              <a:t>трудом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взрослых»:</a:t>
            </a:r>
            <a:endParaRPr sz="2400">
              <a:latin typeface="Calibri"/>
              <a:cs typeface="Calibri"/>
            </a:endParaRPr>
          </a:p>
          <a:p>
            <a:pPr marL="525780">
              <a:lnSpc>
                <a:spcPts val="2495"/>
              </a:lnSpc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2200" spc="5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альбомы: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«Детям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профессиях»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«Кем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быть»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«Профессии»</a:t>
            </a:r>
            <a:endParaRPr sz="2200">
              <a:latin typeface="Calibri"/>
              <a:cs typeface="Calibri"/>
            </a:endParaRPr>
          </a:p>
          <a:p>
            <a:pPr marL="1027430">
              <a:lnSpc>
                <a:spcPts val="2320"/>
              </a:lnSpc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«Инструменты»;</a:t>
            </a:r>
            <a:endParaRPr sz="2200">
              <a:latin typeface="Calibri"/>
              <a:cs typeface="Calibri"/>
            </a:endParaRPr>
          </a:p>
          <a:p>
            <a:pPr marL="710565">
              <a:lnSpc>
                <a:spcPts val="2325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настольно-печатные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соответствующей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тематике</a:t>
            </a:r>
            <a:endParaRPr sz="2200">
              <a:latin typeface="Calibri"/>
              <a:cs typeface="Calibri"/>
            </a:endParaRPr>
          </a:p>
          <a:p>
            <a:pPr marL="1282065">
              <a:lnSpc>
                <a:spcPts val="2480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дидактические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6835" y="392684"/>
            <a:ext cx="479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«Правила,</a:t>
            </a:r>
            <a:r>
              <a:rPr spc="-20" dirty="0"/>
              <a:t> </a:t>
            </a:r>
            <a:r>
              <a:rPr dirty="0"/>
              <a:t>по</a:t>
            </a:r>
            <a:r>
              <a:rPr spc="-20" dirty="0"/>
              <a:t> </a:t>
            </a:r>
            <a:r>
              <a:rPr spc="-15" dirty="0"/>
              <a:t>которым</a:t>
            </a:r>
            <a:r>
              <a:rPr spc="-30" dirty="0"/>
              <a:t> </a:t>
            </a:r>
            <a:r>
              <a:rPr dirty="0"/>
              <a:t>мы</a:t>
            </a:r>
            <a:r>
              <a:rPr spc="-20" dirty="0"/>
              <a:t> </a:t>
            </a:r>
            <a:r>
              <a:rPr spc="-5" dirty="0"/>
              <a:t>живём»: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1055" y="939802"/>
            <a:ext cx="9586595" cy="5302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925" indent="-149860">
              <a:lnSpc>
                <a:spcPts val="2495"/>
              </a:lnSpc>
              <a:spcBef>
                <a:spcPts val="95"/>
              </a:spcBef>
              <a:buChar char="-"/>
              <a:tabLst>
                <a:tab pos="162560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альбомы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иллюстрациями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теме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«Ребенок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его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сверстники»,</a:t>
            </a:r>
            <a:endParaRPr sz="2200">
              <a:latin typeface="Calibri"/>
              <a:cs typeface="Calibri"/>
            </a:endParaRPr>
          </a:p>
          <a:p>
            <a:pPr marL="152400">
              <a:lnSpc>
                <a:spcPts val="2335"/>
              </a:lnSpc>
              <a:tabLst>
                <a:tab pos="6219190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«О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правилах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поведения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общественных</a:t>
            </a:r>
            <a:r>
              <a:rPr sz="2200" spc="5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местах»,	«Что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такое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этикет?»,</a:t>
            </a:r>
            <a:endParaRPr sz="2200">
              <a:latin typeface="Calibri"/>
              <a:cs typeface="Calibri"/>
            </a:endParaRPr>
          </a:p>
          <a:p>
            <a:pPr marL="215265">
              <a:lnSpc>
                <a:spcPts val="2325"/>
              </a:lnSpc>
            </a:pP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«Один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дома»,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«Правила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пожарной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безопасности»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3232CC"/>
                </a:solidFill>
                <a:latin typeface="Calibri"/>
                <a:cs typeface="Calibri"/>
              </a:rPr>
              <a:t>т.д.</a:t>
            </a:r>
            <a:endParaRPr sz="2200">
              <a:latin typeface="Calibri"/>
              <a:cs typeface="Calibri"/>
            </a:endParaRPr>
          </a:p>
          <a:p>
            <a:pPr marL="173990" indent="-149860">
              <a:lnSpc>
                <a:spcPts val="2320"/>
              </a:lnSpc>
              <a:buChar char="-"/>
              <a:tabLst>
                <a:tab pos="174625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дидактические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игры, книги;</a:t>
            </a:r>
            <a:endParaRPr sz="2200">
              <a:latin typeface="Calibri"/>
              <a:cs typeface="Calibri"/>
            </a:endParaRPr>
          </a:p>
          <a:p>
            <a:pPr marL="173990" indent="-149860">
              <a:lnSpc>
                <a:spcPts val="2315"/>
              </a:lnSpc>
              <a:buChar char="-"/>
              <a:tabLst>
                <a:tab pos="174625" algn="l"/>
              </a:tabLst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схема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«Правила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поведения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группе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детского</a:t>
            </a:r>
            <a:r>
              <a:rPr sz="2200" spc="5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сада»,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«Правила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поведения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за</a:t>
            </a:r>
            <a:endParaRPr sz="2200">
              <a:latin typeface="Calibri"/>
              <a:cs typeface="Calibri"/>
            </a:endParaRPr>
          </a:p>
          <a:p>
            <a:pPr marL="152400">
              <a:lnSpc>
                <a:spcPts val="2480"/>
              </a:lnSpc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столом»</a:t>
            </a: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т.д..</a:t>
            </a:r>
            <a:endParaRPr sz="2200">
              <a:latin typeface="Calibri"/>
              <a:cs typeface="Calibri"/>
            </a:endParaRPr>
          </a:p>
          <a:p>
            <a:pPr marL="216535">
              <a:lnSpc>
                <a:spcPct val="100000"/>
              </a:lnSpc>
              <a:spcBef>
                <a:spcPts val="1889"/>
              </a:spcBef>
            </a:pPr>
            <a:r>
              <a:rPr sz="2400" b="1" spc="-10" dirty="0">
                <a:solidFill>
                  <a:srgbClr val="3232CC"/>
                </a:solidFill>
                <a:latin typeface="Calibri"/>
                <a:cs typeface="Calibri"/>
              </a:rPr>
              <a:t>«Народная</a:t>
            </a:r>
            <a:r>
              <a:rPr sz="2400" b="1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3232CC"/>
                </a:solidFill>
                <a:latin typeface="Calibri"/>
                <a:cs typeface="Calibri"/>
              </a:rPr>
              <a:t>культура</a:t>
            </a:r>
            <a:r>
              <a:rPr sz="2400" b="1" spc="-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традиции»:</a:t>
            </a:r>
            <a:endParaRPr sz="2400">
              <a:latin typeface="Calibri"/>
              <a:cs typeface="Calibri"/>
            </a:endParaRPr>
          </a:p>
          <a:p>
            <a:pPr marL="809625" lvl="1" indent="-149860">
              <a:lnSpc>
                <a:spcPts val="2480"/>
              </a:lnSpc>
              <a:spcBef>
                <a:spcPts val="1305"/>
              </a:spcBef>
              <a:buChar char="-"/>
              <a:tabLst>
                <a:tab pos="810260" algn="l"/>
              </a:tabLst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макеты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русской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избы,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комната-горница,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крестьянское</a:t>
            </a:r>
            <a:r>
              <a:rPr sz="2200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подворье;</a:t>
            </a:r>
            <a:endParaRPr sz="2200">
              <a:latin typeface="Calibri"/>
              <a:cs typeface="Calibri"/>
            </a:endParaRPr>
          </a:p>
          <a:p>
            <a:pPr marL="873760" lvl="2" indent="-150495">
              <a:lnSpc>
                <a:spcPts val="2325"/>
              </a:lnSpc>
              <a:buChar char="-"/>
              <a:tabLst>
                <a:tab pos="874394" algn="l"/>
              </a:tabLst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куклы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национальных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костюмах;</a:t>
            </a:r>
            <a:endParaRPr sz="2200">
              <a:latin typeface="Calibri"/>
              <a:cs typeface="Calibri"/>
            </a:endParaRPr>
          </a:p>
          <a:p>
            <a:pPr marL="873760" lvl="2" indent="-150495">
              <a:lnSpc>
                <a:spcPts val="2325"/>
              </a:lnSpc>
              <a:buChar char="-"/>
              <a:tabLst>
                <a:tab pos="874394" algn="l"/>
              </a:tabLst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альбомы: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«Национальная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одежда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народов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России»,</a:t>
            </a:r>
            <a:endParaRPr sz="2200">
              <a:latin typeface="Calibri"/>
              <a:cs typeface="Calibri"/>
            </a:endParaRPr>
          </a:p>
          <a:p>
            <a:pPr marL="914400">
              <a:lnSpc>
                <a:spcPts val="2315"/>
              </a:lnSpc>
            </a:pP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«Традиции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национального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костюма»,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«Народные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промыслы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России»,</a:t>
            </a:r>
            <a:endParaRPr sz="2200">
              <a:latin typeface="Calibri"/>
              <a:cs typeface="Calibri"/>
            </a:endParaRPr>
          </a:p>
          <a:p>
            <a:pPr marL="850900">
              <a:lnSpc>
                <a:spcPts val="2320"/>
              </a:lnSpc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«Уклад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жизни на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Руси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(праздники,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обряды)»,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«Народный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календарь»,</a:t>
            </a:r>
            <a:endParaRPr sz="2200">
              <a:latin typeface="Calibri"/>
              <a:cs typeface="Calibri"/>
            </a:endParaRPr>
          </a:p>
          <a:p>
            <a:pPr marL="977265">
              <a:lnSpc>
                <a:spcPts val="2320"/>
              </a:lnSpc>
            </a:pP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«Русская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игрушка»,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«Народные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праздники».</a:t>
            </a:r>
            <a:endParaRPr sz="2200">
              <a:latin typeface="Calibri"/>
              <a:cs typeface="Calibri"/>
            </a:endParaRPr>
          </a:p>
          <a:p>
            <a:pPr marL="786765">
              <a:lnSpc>
                <a:spcPts val="2315"/>
              </a:lnSpc>
            </a:pP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дидактические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игры;</a:t>
            </a:r>
            <a:endParaRPr sz="2200">
              <a:latin typeface="Calibri"/>
              <a:cs typeface="Calibri"/>
            </a:endParaRPr>
          </a:p>
          <a:p>
            <a:pPr marL="914400" marR="535305" lvl="2" indent="-190500">
              <a:lnSpc>
                <a:spcPts val="2330"/>
              </a:lnSpc>
              <a:spcBef>
                <a:spcPts val="175"/>
              </a:spcBef>
              <a:buChar char="-"/>
              <a:tabLst>
                <a:tab pos="874394" algn="l"/>
              </a:tabLst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художественная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литература: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былины,сказки,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пословицы,</a:t>
            </a:r>
            <a:r>
              <a:rPr sz="2200" spc="3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поговорки,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приметы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 </a:t>
            </a:r>
            <a:r>
              <a:rPr sz="2200" spc="-50" dirty="0">
                <a:solidFill>
                  <a:srgbClr val="3232CC"/>
                </a:solidFill>
                <a:latin typeface="Calibri"/>
                <a:cs typeface="Calibri"/>
              </a:rPr>
              <a:t>т.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д..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3580" y="122046"/>
            <a:ext cx="10905490" cy="61442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2705" algn="ctr">
              <a:lnSpc>
                <a:spcPts val="2590"/>
              </a:lnSpc>
              <a:spcBef>
                <a:spcPts val="425"/>
              </a:spcBef>
              <a:tabLst>
                <a:tab pos="2511425" algn="l"/>
              </a:tabLst>
            </a:pP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Вся</a:t>
            </a:r>
            <a:r>
              <a:rPr sz="2400" b="1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развивающая	</a:t>
            </a:r>
            <a:r>
              <a:rPr sz="2400" b="1" spc="-10" dirty="0">
                <a:solidFill>
                  <a:srgbClr val="3232CC"/>
                </a:solidFill>
                <a:latin typeface="Calibri"/>
                <a:cs typeface="Calibri"/>
              </a:rPr>
              <a:t>предметно</a:t>
            </a:r>
            <a:r>
              <a:rPr sz="24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 пространственная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232CC"/>
                </a:solidFill>
                <a:latin typeface="Calibri"/>
                <a:cs typeface="Calibri"/>
              </a:rPr>
              <a:t>среда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 групповой</a:t>
            </a:r>
            <a:r>
              <a:rPr sz="24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232CC"/>
                </a:solidFill>
                <a:latin typeface="Calibri"/>
                <a:cs typeface="Calibri"/>
              </a:rPr>
              <a:t>комнаты</a:t>
            </a:r>
            <a:r>
              <a:rPr sz="2400" b="1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80" dirty="0">
                <a:solidFill>
                  <a:srgbClr val="3232CC"/>
                </a:solidFill>
                <a:latin typeface="Calibri"/>
                <a:cs typeface="Calibri"/>
              </a:rPr>
              <a:t>ДОУ, </a:t>
            </a:r>
            <a:r>
              <a:rPr sz="2400" b="1" spc="-5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3232CC"/>
                </a:solidFill>
                <a:latin typeface="Calibri"/>
                <a:cs typeface="Calibri"/>
              </a:rPr>
              <a:t>должна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 быть</a:t>
            </a:r>
            <a:r>
              <a:rPr sz="24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направлена</a:t>
            </a:r>
            <a:r>
              <a:rPr sz="2400" b="1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на решение</a:t>
            </a:r>
            <a:r>
              <a:rPr sz="24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задач</a:t>
            </a:r>
            <a:r>
              <a:rPr sz="2400" b="1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alibri"/>
                <a:cs typeface="Calibri"/>
              </a:rPr>
              <a:t>нравственно-патриотического</a:t>
            </a:r>
            <a:endParaRPr sz="2400">
              <a:latin typeface="Calibri"/>
              <a:cs typeface="Calibri"/>
            </a:endParaRPr>
          </a:p>
          <a:p>
            <a:pPr marR="33655" algn="ctr">
              <a:lnSpc>
                <a:spcPts val="2470"/>
              </a:lnSpc>
            </a:pP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воспитания</a:t>
            </a:r>
            <a:r>
              <a:rPr sz="2400" b="1" spc="-10" dirty="0">
                <a:solidFill>
                  <a:srgbClr val="3232CC"/>
                </a:solidFill>
                <a:latin typeface="Calibri"/>
                <a:cs typeface="Calibri"/>
              </a:rPr>
              <a:t> детей дошкольного</a:t>
            </a:r>
            <a:r>
              <a:rPr sz="2400" b="1" spc="-5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232CC"/>
                </a:solidFill>
                <a:latin typeface="Calibri"/>
                <a:cs typeface="Calibri"/>
              </a:rPr>
              <a:t>возраста:</a:t>
            </a:r>
            <a:endParaRPr sz="2400">
              <a:latin typeface="Calibri"/>
              <a:cs typeface="Calibri"/>
            </a:endParaRPr>
          </a:p>
          <a:p>
            <a:pPr marR="40005" algn="ctr">
              <a:lnSpc>
                <a:spcPts val="2580"/>
              </a:lnSpc>
            </a:pP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-в центре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художественно</a:t>
            </a:r>
            <a:r>
              <a:rPr sz="2400" spc="-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эстетической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деятельности:</a:t>
            </a:r>
            <a:endParaRPr sz="2400">
              <a:latin typeface="Calibri"/>
              <a:cs typeface="Calibri"/>
            </a:endParaRPr>
          </a:p>
          <a:p>
            <a:pPr marL="22225" algn="ctr">
              <a:lnSpc>
                <a:spcPts val="2445"/>
              </a:lnSpc>
            </a:pP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альбомы</a:t>
            </a: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R="38735" algn="ctr">
              <a:lnSpc>
                <a:spcPts val="2435"/>
              </a:lnSpc>
            </a:pP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образцы</a:t>
            </a:r>
            <a:r>
              <a:rPr sz="2400" spc="-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декоративно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–</a:t>
            </a:r>
            <a:r>
              <a:rPr sz="24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прикладного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творчества;</a:t>
            </a:r>
            <a:endParaRPr sz="2400">
              <a:latin typeface="Calibri"/>
              <a:cs typeface="Calibri"/>
            </a:endParaRPr>
          </a:p>
          <a:p>
            <a:pPr marL="1731645" marR="1774825">
              <a:lnSpc>
                <a:spcPts val="2450"/>
              </a:lnSpc>
              <a:spcBef>
                <a:spcPts val="220"/>
              </a:spcBef>
              <a:buChar char="-"/>
              <a:tabLst>
                <a:tab pos="1960245" algn="l"/>
                <a:tab pos="1960880" algn="l"/>
              </a:tabLst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центре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музыкально-театрализованной</a:t>
            </a:r>
            <a:r>
              <a:rPr sz="24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деятельности: </a:t>
            </a:r>
            <a:r>
              <a:rPr sz="2400" spc="-5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русские</a:t>
            </a:r>
            <a:r>
              <a:rPr sz="2400" spc="-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народные</a:t>
            </a:r>
            <a:r>
              <a:rPr sz="24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музыкальные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инструменты;</a:t>
            </a:r>
            <a:endParaRPr sz="2400">
              <a:latin typeface="Calibri"/>
              <a:cs typeface="Calibri"/>
            </a:endParaRPr>
          </a:p>
          <a:p>
            <a:pPr marR="40005" algn="ctr">
              <a:lnSpc>
                <a:spcPts val="2205"/>
              </a:lnSpc>
            </a:pP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костюмы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232CC"/>
                </a:solidFill>
                <a:latin typeface="Calibri"/>
                <a:cs typeface="Calibri"/>
              </a:rPr>
              <a:t>т.д.;</a:t>
            </a:r>
            <a:endParaRPr sz="2400">
              <a:latin typeface="Calibri"/>
              <a:cs typeface="Calibri"/>
            </a:endParaRPr>
          </a:p>
          <a:p>
            <a:pPr marR="39370" algn="ctr">
              <a:lnSpc>
                <a:spcPts val="2445"/>
              </a:lnSpc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центре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речевого</a:t>
            </a:r>
            <a:r>
              <a:rPr sz="2400" spc="-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развития:</a:t>
            </a:r>
            <a:endParaRPr sz="2400">
              <a:latin typeface="Calibri"/>
              <a:cs typeface="Calibri"/>
            </a:endParaRPr>
          </a:p>
          <a:p>
            <a:pPr marL="1800225" marR="138430" indent="446405">
              <a:lnSpc>
                <a:spcPts val="2440"/>
              </a:lnSpc>
              <a:spcBef>
                <a:spcPts val="229"/>
              </a:spcBef>
            </a:pP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русские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народные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сказки,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былины,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малые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фольклорные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формы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(потешки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колыбельные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пр.),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оформляются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тематические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выставки;</a:t>
            </a:r>
            <a:endParaRPr sz="2400">
              <a:latin typeface="Calibri"/>
              <a:cs typeface="Calibri"/>
            </a:endParaRPr>
          </a:p>
          <a:p>
            <a:pPr marL="2075814">
              <a:lnSpc>
                <a:spcPts val="2210"/>
              </a:lnSpc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центре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поисково</a:t>
            </a: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–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познавательной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деятельности:</a:t>
            </a:r>
            <a:endParaRPr sz="2400">
              <a:latin typeface="Calibri"/>
              <a:cs typeface="Calibri"/>
            </a:endParaRPr>
          </a:p>
          <a:p>
            <a:pPr marL="2016760" marR="5080" indent="-344805">
              <a:lnSpc>
                <a:spcPts val="2440"/>
              </a:lnSpc>
              <a:spcBef>
                <a:spcPts val="235"/>
              </a:spcBef>
            </a:pP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альбомы,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фотографии,</a:t>
            </a:r>
            <a:r>
              <a:rPr sz="24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схемы,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макеты,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иллюстрации,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магнитная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доска, </a:t>
            </a:r>
            <a:r>
              <a:rPr sz="2400" spc="-5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как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для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самостоятельной</a:t>
            </a: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работы,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так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для занятий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со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взрослыми;</a:t>
            </a:r>
            <a:endParaRPr sz="2400">
              <a:latin typeface="Calibri"/>
              <a:cs typeface="Calibri"/>
            </a:endParaRPr>
          </a:p>
          <a:p>
            <a:pPr marL="3241040">
              <a:lnSpc>
                <a:spcPts val="2315"/>
              </a:lnSpc>
              <a:tabLst>
                <a:tab pos="3469640" algn="l"/>
              </a:tabLst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400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центре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физического</a:t>
            </a:r>
            <a:r>
              <a:rPr sz="2400" spc="-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развития:</a:t>
            </a:r>
            <a:endParaRPr sz="2400">
              <a:latin typeface="Calibri"/>
              <a:cs typeface="Calibri"/>
            </a:endParaRPr>
          </a:p>
          <a:p>
            <a:pPr marL="2001520" indent="-229235">
              <a:lnSpc>
                <a:spcPts val="2695"/>
              </a:lnSpc>
              <a:buChar char="-"/>
              <a:tabLst>
                <a:tab pos="2001520" algn="l"/>
                <a:tab pos="2002155" algn="l"/>
              </a:tabLst>
            </a:pP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инвентарь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атрибуты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к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народным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подвижным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играм;</a:t>
            </a:r>
            <a:endParaRPr sz="2400">
              <a:latin typeface="Calibri"/>
              <a:cs typeface="Calibri"/>
            </a:endParaRPr>
          </a:p>
          <a:p>
            <a:pPr marL="1152525" marR="612140" indent="-577850">
              <a:lnSpc>
                <a:spcPts val="2720"/>
              </a:lnSpc>
              <a:spcBef>
                <a:spcPts val="145"/>
              </a:spcBef>
              <a:tabLst>
                <a:tab pos="7870190" algn="l"/>
              </a:tabLst>
            </a:pP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игр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вая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р</a:t>
            </a:r>
            <a:r>
              <a:rPr sz="2400" spc="-35" dirty="0">
                <a:solidFill>
                  <a:srgbClr val="3232CC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а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нап</a:t>
            </a:r>
            <a:r>
              <a:rPr sz="2400" spc="-5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лнен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а</a:t>
            </a:r>
            <a:r>
              <a:rPr sz="24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400" spc="-25" dirty="0">
                <a:solidFill>
                  <a:srgbClr val="3232CC"/>
                </a:solidFill>
                <a:latin typeface="Calibri"/>
                <a:cs typeface="Calibri"/>
              </a:rPr>
              <a:t>юж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е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н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-р</a:t>
            </a:r>
            <a:r>
              <a:rPr sz="2400" spc="-55" dirty="0">
                <a:solidFill>
                  <a:srgbClr val="3232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ле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выми</a:t>
            </a:r>
            <a:r>
              <a:rPr sz="24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играми,	способ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т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ующими 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обогащению</a:t>
            </a:r>
            <a:r>
              <a:rPr sz="24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232CC"/>
                </a:solidFill>
                <a:latin typeface="Calibri"/>
                <a:cs typeface="Calibri"/>
              </a:rPr>
              <a:t>представлений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воспитанников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 о</a:t>
            </a:r>
            <a:r>
              <a:rPr sz="2400" spc="-5" dirty="0">
                <a:solidFill>
                  <a:srgbClr val="3232CC"/>
                </a:solidFill>
                <a:latin typeface="Calibri"/>
                <a:cs typeface="Calibri"/>
              </a:rPr>
              <a:t> разных</a:t>
            </a:r>
            <a:r>
              <a:rPr sz="2400" spc="-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2CC"/>
                </a:solidFill>
                <a:latin typeface="Calibri"/>
                <a:cs typeface="Calibri"/>
              </a:rPr>
              <a:t>профессиях.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1435" y="1061171"/>
            <a:ext cx="9160510" cy="28575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3200" b="1" spc="-5" dirty="0">
                <a:solidFill>
                  <a:srgbClr val="3232CC"/>
                </a:solidFill>
                <a:latin typeface="Calibri"/>
                <a:cs typeface="Calibri"/>
              </a:rPr>
              <a:t>Патриотизм</a:t>
            </a:r>
            <a:r>
              <a:rPr sz="3200" b="1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–</a:t>
            </a:r>
            <a:r>
              <a:rPr sz="3200" b="1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3232CC"/>
                </a:solidFill>
                <a:latin typeface="Calibri"/>
                <a:cs typeface="Calibri"/>
              </a:rPr>
              <a:t>это</a:t>
            </a:r>
            <a:r>
              <a:rPr sz="3200" b="1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любовь</a:t>
            </a:r>
            <a:r>
              <a:rPr sz="3200" b="1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3200" b="1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232CC"/>
                </a:solidFill>
                <a:latin typeface="Calibri"/>
                <a:cs typeface="Calibri"/>
              </a:rPr>
              <a:t>преданность</a:t>
            </a:r>
            <a:r>
              <a:rPr sz="3200" b="1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3232CC"/>
                </a:solidFill>
                <a:latin typeface="Calibri"/>
                <a:cs typeface="Calibri"/>
              </a:rPr>
              <a:t>Отечеству.</a:t>
            </a:r>
            <a:endParaRPr sz="3200">
              <a:latin typeface="Calibri"/>
              <a:cs typeface="Calibri"/>
            </a:endParaRPr>
          </a:p>
          <a:p>
            <a:pPr marL="434340" marR="426084" algn="ctr">
              <a:lnSpc>
                <a:spcPct val="115999"/>
              </a:lnSpc>
              <a:spcBef>
                <a:spcPts val="10"/>
              </a:spcBef>
            </a:pPr>
            <a:r>
              <a:rPr sz="3200" b="1" spc="-5" dirty="0">
                <a:solidFill>
                  <a:srgbClr val="3232CC"/>
                </a:solidFill>
                <a:latin typeface="Calibri"/>
                <a:cs typeface="Calibri"/>
              </a:rPr>
              <a:t>Именно</a:t>
            </a:r>
            <a:r>
              <a:rPr sz="32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3232CC"/>
                </a:solidFill>
                <a:latin typeface="Calibri"/>
                <a:cs typeface="Calibri"/>
              </a:rPr>
              <a:t>чувство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3232CC"/>
                </a:solidFill>
                <a:latin typeface="Calibri"/>
                <a:cs typeface="Calibri"/>
              </a:rPr>
              <a:t>любви 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к </a:t>
            </a:r>
            <a:r>
              <a:rPr sz="3200" b="1" spc="-10" dirty="0">
                <a:solidFill>
                  <a:srgbClr val="3232CC"/>
                </a:solidFill>
                <a:latin typeface="Calibri"/>
                <a:cs typeface="Calibri"/>
              </a:rPr>
              <a:t>своему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3232CC"/>
                </a:solidFill>
                <a:latin typeface="Calibri"/>
                <a:cs typeface="Calibri"/>
              </a:rPr>
              <a:t>городу,</a:t>
            </a:r>
            <a:r>
              <a:rPr sz="3200" b="1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краю, </a:t>
            </a:r>
            <a:r>
              <a:rPr sz="3200" b="1" spc="-70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восхищение</a:t>
            </a:r>
            <a:r>
              <a:rPr sz="3200" b="1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3232CC"/>
                </a:solidFill>
                <a:latin typeface="Calibri"/>
                <a:cs typeface="Calibri"/>
              </a:rPr>
              <a:t>своей</a:t>
            </a:r>
            <a:r>
              <a:rPr sz="3200" b="1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3232CC"/>
                </a:solidFill>
                <a:latin typeface="Calibri"/>
                <a:cs typeface="Calibri"/>
              </a:rPr>
              <a:t>народной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3232CC"/>
                </a:solidFill>
                <a:latin typeface="Calibri"/>
                <a:cs typeface="Calibri"/>
              </a:rPr>
              <a:t>культурой,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3200" b="1" spc="-5" dirty="0">
                <a:solidFill>
                  <a:srgbClr val="3232CC"/>
                </a:solidFill>
                <a:latin typeface="Calibri"/>
                <a:cs typeface="Calibri"/>
              </a:rPr>
              <a:t>интерес</a:t>
            </a:r>
            <a:r>
              <a:rPr sz="3200" b="1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к</a:t>
            </a:r>
            <a:r>
              <a:rPr sz="3200" b="1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национальным</a:t>
            </a:r>
            <a:r>
              <a:rPr sz="3200" b="1" spc="-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традициям</a:t>
            </a:r>
            <a:endParaRPr sz="32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625"/>
              </a:spcBef>
            </a:pP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3200" b="1" spc="-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3232CC"/>
                </a:solidFill>
                <a:latin typeface="Calibri"/>
                <a:cs typeface="Calibri"/>
              </a:rPr>
              <a:t>это 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32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3232CC"/>
                </a:solidFill>
                <a:latin typeface="Calibri"/>
                <a:cs typeface="Calibri"/>
              </a:rPr>
              <a:t>есть</a:t>
            </a:r>
            <a:r>
              <a:rPr sz="3200" b="1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3232CC"/>
                </a:solidFill>
                <a:latin typeface="Calibri"/>
                <a:cs typeface="Calibri"/>
              </a:rPr>
              <a:t>начало</a:t>
            </a:r>
            <a:r>
              <a:rPr sz="3200" b="1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232CC"/>
                </a:solidFill>
                <a:latin typeface="Calibri"/>
                <a:cs typeface="Calibri"/>
              </a:rPr>
              <a:t>патриотизма.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4516" y="2200732"/>
            <a:ext cx="58172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Спасибо</a:t>
            </a:r>
            <a:r>
              <a:rPr sz="4400" spc="-35" dirty="0"/>
              <a:t> </a:t>
            </a:r>
            <a:r>
              <a:rPr sz="4400" dirty="0"/>
              <a:t>за</a:t>
            </a:r>
            <a:r>
              <a:rPr sz="4400" spc="-20" dirty="0"/>
              <a:t> </a:t>
            </a:r>
            <a:r>
              <a:rPr sz="4400" spc="-5" dirty="0"/>
              <a:t>внимание!!!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1754" y="290830"/>
            <a:ext cx="758888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5D21F2"/>
                </a:solidFill>
              </a:rPr>
              <a:t>Задачи</a:t>
            </a:r>
            <a:r>
              <a:rPr sz="2600" spc="-15" dirty="0">
                <a:solidFill>
                  <a:srgbClr val="5D21F2"/>
                </a:solidFill>
              </a:rPr>
              <a:t> </a:t>
            </a:r>
            <a:r>
              <a:rPr sz="2600" spc="-5" dirty="0">
                <a:solidFill>
                  <a:srgbClr val="5D21F2"/>
                </a:solidFill>
              </a:rPr>
              <a:t>патриотического</a:t>
            </a:r>
            <a:r>
              <a:rPr sz="2600" spc="-20" dirty="0">
                <a:solidFill>
                  <a:srgbClr val="5D21F2"/>
                </a:solidFill>
              </a:rPr>
              <a:t> </a:t>
            </a:r>
            <a:r>
              <a:rPr sz="2600" dirty="0">
                <a:solidFill>
                  <a:srgbClr val="5D21F2"/>
                </a:solidFill>
              </a:rPr>
              <a:t>воспитания</a:t>
            </a:r>
            <a:r>
              <a:rPr sz="2600" spc="-30" dirty="0">
                <a:solidFill>
                  <a:srgbClr val="5D21F2"/>
                </a:solidFill>
              </a:rPr>
              <a:t> </a:t>
            </a:r>
            <a:r>
              <a:rPr sz="2600" spc="-15" dirty="0">
                <a:solidFill>
                  <a:srgbClr val="5D21F2"/>
                </a:solidFill>
              </a:rPr>
              <a:t>дошкольников: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1934968" y="927863"/>
            <a:ext cx="9942195" cy="54838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7620" indent="62230" algn="just">
              <a:lnSpc>
                <a:spcPts val="2440"/>
              </a:lnSpc>
              <a:spcBef>
                <a:spcPts val="340"/>
              </a:spcBef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-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формировать</a:t>
            </a:r>
            <a:r>
              <a:rPr sz="2200" spc="55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историческую</a:t>
            </a:r>
            <a:r>
              <a:rPr sz="2200" spc="55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преемственность</a:t>
            </a:r>
            <a:r>
              <a:rPr sz="2200" spc="55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5D21F2"/>
                </a:solidFill>
                <a:latin typeface="Microsoft Sans Serif"/>
                <a:cs typeface="Microsoft Sans Serif"/>
              </a:rPr>
              <a:t>поколений</a:t>
            </a:r>
            <a:r>
              <a:rPr sz="2200" spc="-25" dirty="0">
                <a:solidFill>
                  <a:srgbClr val="5D21F2"/>
                </a:solidFill>
                <a:latin typeface="Arial MT"/>
                <a:cs typeface="Arial MT"/>
              </a:rPr>
              <a:t>;</a:t>
            </a:r>
            <a:r>
              <a:rPr sz="2200" spc="-20" dirty="0">
                <a:solidFill>
                  <a:srgbClr val="5D21F2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Microsoft Sans Serif"/>
                <a:cs typeface="Microsoft Sans Serif"/>
              </a:rPr>
              <a:t>сохранять, </a:t>
            </a:r>
            <a:r>
              <a:rPr sz="2200" spc="-57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распространять</a:t>
            </a:r>
            <a:r>
              <a:rPr sz="2200" spc="4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Microsoft Sans Serif"/>
                <a:cs typeface="Microsoft Sans Serif"/>
              </a:rPr>
              <a:t>и</a:t>
            </a:r>
            <a:r>
              <a:rPr sz="2200" spc="3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5D21F2"/>
                </a:solidFill>
                <a:latin typeface="Microsoft Sans Serif"/>
                <a:cs typeface="Microsoft Sans Serif"/>
              </a:rPr>
              <a:t>развивать</a:t>
            </a:r>
            <a:r>
              <a:rPr sz="2200" spc="13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национальную</a:t>
            </a:r>
            <a:r>
              <a:rPr sz="2200" spc="6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5D21F2"/>
                </a:solidFill>
                <a:latin typeface="Microsoft Sans Serif"/>
                <a:cs typeface="Microsoft Sans Serif"/>
              </a:rPr>
              <a:t>культуру</a:t>
            </a:r>
            <a:r>
              <a:rPr sz="2200" spc="-45" dirty="0">
                <a:solidFill>
                  <a:srgbClr val="5D21F2"/>
                </a:solidFill>
                <a:latin typeface="Arial MT"/>
                <a:cs typeface="Arial MT"/>
              </a:rPr>
              <a:t>;</a:t>
            </a:r>
            <a:endParaRPr sz="2200">
              <a:latin typeface="Arial MT"/>
              <a:cs typeface="Arial MT"/>
            </a:endParaRPr>
          </a:p>
          <a:p>
            <a:pPr marL="478790" algn="just">
              <a:lnSpc>
                <a:spcPts val="2510"/>
              </a:lnSpc>
              <a:spcBef>
                <a:spcPts val="695"/>
              </a:spcBef>
            </a:pPr>
            <a:r>
              <a:rPr sz="2200" spc="-5" dirty="0">
                <a:solidFill>
                  <a:srgbClr val="5D21F2"/>
                </a:solidFill>
                <a:latin typeface="Arial MT"/>
                <a:cs typeface="Arial MT"/>
              </a:rPr>
              <a:t>-</a:t>
            </a:r>
            <a:r>
              <a:rPr sz="2200" spc="1689" dirty="0">
                <a:solidFill>
                  <a:srgbClr val="5D21F2"/>
                </a:solidFill>
                <a:latin typeface="Arial MT"/>
                <a:cs typeface="Arial MT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воспитывать</a:t>
            </a:r>
            <a:r>
              <a:rPr sz="2200" spc="57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5D21F2"/>
                </a:solidFill>
                <a:latin typeface="Microsoft Sans Serif"/>
                <a:cs typeface="Microsoft Sans Serif"/>
              </a:rPr>
              <a:t>бережное</a:t>
            </a:r>
            <a:r>
              <a:rPr sz="2200" spc="57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отношение</a:t>
            </a:r>
            <a:r>
              <a:rPr sz="2200" spc="56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40" dirty="0">
                <a:solidFill>
                  <a:srgbClr val="5D21F2"/>
                </a:solidFill>
                <a:latin typeface="Microsoft Sans Serif"/>
                <a:cs typeface="Microsoft Sans Serif"/>
              </a:rPr>
              <a:t>к</a:t>
            </a:r>
            <a:r>
              <a:rPr sz="2200" spc="56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Microsoft Sans Serif"/>
                <a:cs typeface="Microsoft Sans Serif"/>
              </a:rPr>
              <a:t>историческому</a:t>
            </a:r>
            <a:r>
              <a:rPr sz="2200" spc="56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Microsoft Sans Serif"/>
                <a:cs typeface="Microsoft Sans Serif"/>
              </a:rPr>
              <a:t>и</a:t>
            </a:r>
            <a:r>
              <a:rPr sz="2200" spc="56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5D21F2"/>
                </a:solidFill>
                <a:latin typeface="Microsoft Sans Serif"/>
                <a:cs typeface="Microsoft Sans Serif"/>
              </a:rPr>
              <a:t>культурному</a:t>
            </a:r>
            <a:endParaRPr sz="2200">
              <a:latin typeface="Microsoft Sans Serif"/>
              <a:cs typeface="Microsoft Sans Serif"/>
            </a:endParaRPr>
          </a:p>
          <a:p>
            <a:pPr marL="12700" algn="just">
              <a:lnSpc>
                <a:spcPts val="2510"/>
              </a:lnSpc>
            </a:pP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наследию</a:t>
            </a:r>
            <a:r>
              <a:rPr sz="2200" spc="3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народов</a:t>
            </a:r>
            <a:r>
              <a:rPr sz="2200" spc="4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Microsoft Sans Serif"/>
                <a:cs typeface="Microsoft Sans Serif"/>
              </a:rPr>
              <a:t>России</a:t>
            </a:r>
            <a:r>
              <a:rPr sz="2200" spc="-20" dirty="0">
                <a:solidFill>
                  <a:srgbClr val="5D21F2"/>
                </a:solidFill>
                <a:latin typeface="Arial MT"/>
                <a:cs typeface="Arial MT"/>
              </a:rPr>
              <a:t>;</a:t>
            </a:r>
            <a:endParaRPr sz="2200">
              <a:latin typeface="Arial MT"/>
              <a:cs typeface="Arial MT"/>
            </a:endParaRPr>
          </a:p>
          <a:p>
            <a:pPr marL="12700" marR="5080" algn="just">
              <a:lnSpc>
                <a:spcPts val="2380"/>
              </a:lnSpc>
              <a:spcBef>
                <a:spcPts val="1025"/>
              </a:spcBef>
            </a:pPr>
            <a:r>
              <a:rPr sz="2200" spc="-5" dirty="0">
                <a:solidFill>
                  <a:srgbClr val="5D21F2"/>
                </a:solidFill>
                <a:latin typeface="Arial MT"/>
                <a:cs typeface="Arial MT"/>
              </a:rPr>
              <a:t>- </a:t>
            </a:r>
            <a:r>
              <a:rPr sz="2200" spc="-5" dirty="0">
                <a:solidFill>
                  <a:srgbClr val="5D21F2"/>
                </a:solidFill>
                <a:latin typeface="Microsoft Sans Serif"/>
                <a:cs typeface="Microsoft Sans Serif"/>
              </a:rPr>
              <a:t>расширять </a:t>
            </a:r>
            <a:r>
              <a:rPr sz="2200" spc="-25" dirty="0">
                <a:solidFill>
                  <a:srgbClr val="5D21F2"/>
                </a:solidFill>
                <a:latin typeface="Microsoft Sans Serif"/>
                <a:cs typeface="Microsoft Sans Serif"/>
              </a:rPr>
              <a:t>знания дошкольников </a:t>
            </a:r>
            <a:r>
              <a:rPr sz="2200" spc="-5" dirty="0">
                <a:solidFill>
                  <a:srgbClr val="5D21F2"/>
                </a:solidFill>
                <a:latin typeface="Microsoft Sans Serif"/>
                <a:cs typeface="Microsoft Sans Serif"/>
              </a:rPr>
              <a:t>о </a:t>
            </a:r>
            <a:r>
              <a:rPr sz="2200" spc="-25" dirty="0">
                <a:solidFill>
                  <a:srgbClr val="5D21F2"/>
                </a:solidFill>
                <a:latin typeface="Microsoft Sans Serif"/>
                <a:cs typeface="Microsoft Sans Serif"/>
              </a:rPr>
              <a:t>родном городе, </a:t>
            </a:r>
            <a:r>
              <a:rPr sz="2200" spc="-20" dirty="0">
                <a:solidFill>
                  <a:srgbClr val="5D21F2"/>
                </a:solidFill>
                <a:latin typeface="Microsoft Sans Serif"/>
                <a:cs typeface="Microsoft Sans Serif"/>
              </a:rPr>
              <a:t>развить 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интерес </a:t>
            </a:r>
            <a:r>
              <a:rPr sz="2200" spc="-140" dirty="0">
                <a:solidFill>
                  <a:srgbClr val="5D21F2"/>
                </a:solidFill>
                <a:latin typeface="Microsoft Sans Serif"/>
                <a:cs typeface="Microsoft Sans Serif"/>
              </a:rPr>
              <a:t>к </a:t>
            </a:r>
            <a:r>
              <a:rPr sz="2200" spc="-35" dirty="0">
                <a:solidFill>
                  <a:srgbClr val="5D21F2"/>
                </a:solidFill>
                <a:latin typeface="Microsoft Sans Serif"/>
                <a:cs typeface="Microsoft Sans Serif"/>
              </a:rPr>
              <a:t>его </a:t>
            </a:r>
            <a:r>
              <a:rPr sz="2200" spc="-3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истории,</a:t>
            </a:r>
            <a:r>
              <a:rPr sz="2200" spc="-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традициям,</a:t>
            </a:r>
            <a:r>
              <a:rPr sz="2200" spc="-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Microsoft Sans Serif"/>
                <a:cs typeface="Microsoft Sans Serif"/>
              </a:rPr>
              <a:t>развить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эмоционально</a:t>
            </a:r>
            <a:r>
              <a:rPr sz="2200" spc="-10" dirty="0">
                <a:solidFill>
                  <a:srgbClr val="5D21F2"/>
                </a:solidFill>
                <a:latin typeface="Arial MT"/>
                <a:cs typeface="Arial MT"/>
              </a:rPr>
              <a:t>-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ценностное</a:t>
            </a:r>
            <a:r>
              <a:rPr sz="2200" spc="-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отношение</a:t>
            </a:r>
            <a:r>
              <a:rPr sz="2200" spc="-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40" dirty="0">
                <a:solidFill>
                  <a:srgbClr val="5D21F2"/>
                </a:solidFill>
                <a:latin typeface="Microsoft Sans Serif"/>
                <a:cs typeface="Microsoft Sans Serif"/>
              </a:rPr>
              <a:t>к </a:t>
            </a:r>
            <a:r>
              <a:rPr sz="2200" spc="-13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Microsoft Sans Serif"/>
                <a:cs typeface="Microsoft Sans Serif"/>
              </a:rPr>
              <a:t>родному</a:t>
            </a:r>
            <a:r>
              <a:rPr sz="2200" spc="3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5D21F2"/>
                </a:solidFill>
                <a:latin typeface="Microsoft Sans Serif"/>
                <a:cs typeface="Microsoft Sans Serif"/>
              </a:rPr>
              <a:t>дому,</a:t>
            </a:r>
            <a:r>
              <a:rPr sz="2200" spc="4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5D21F2"/>
                </a:solidFill>
                <a:latin typeface="Microsoft Sans Serif"/>
                <a:cs typeface="Microsoft Sans Serif"/>
              </a:rPr>
              <a:t>району,</a:t>
            </a:r>
            <a:r>
              <a:rPr sz="2200" spc="4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5D21F2"/>
                </a:solidFill>
                <a:latin typeface="Microsoft Sans Serif"/>
                <a:cs typeface="Microsoft Sans Serif"/>
              </a:rPr>
              <a:t>городу,</a:t>
            </a:r>
            <a:r>
              <a:rPr sz="2200" spc="4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5D21F2"/>
                </a:solidFill>
                <a:latin typeface="Microsoft Sans Serif"/>
                <a:cs typeface="Microsoft Sans Serif"/>
              </a:rPr>
              <a:t>краю,</a:t>
            </a:r>
            <a:r>
              <a:rPr sz="2200" spc="3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Microsoft Sans Serif"/>
                <a:cs typeface="Microsoft Sans Serif"/>
              </a:rPr>
              <a:t>стране</a:t>
            </a:r>
            <a:r>
              <a:rPr sz="2200" spc="-5" dirty="0">
                <a:solidFill>
                  <a:srgbClr val="5D21F2"/>
                </a:solidFill>
                <a:latin typeface="Arial MT"/>
                <a:cs typeface="Arial MT"/>
              </a:rPr>
              <a:t>;</a:t>
            </a:r>
            <a:endParaRPr sz="2200">
              <a:latin typeface="Arial MT"/>
              <a:cs typeface="Arial MT"/>
            </a:endParaRPr>
          </a:p>
          <a:p>
            <a:pPr marL="12700" marR="6350">
              <a:lnSpc>
                <a:spcPts val="2380"/>
              </a:lnSpc>
              <a:spcBef>
                <a:spcPts val="990"/>
              </a:spcBef>
            </a:pP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Прививать</a:t>
            </a:r>
            <a:r>
              <a:rPr sz="2200" spc="20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чувство</a:t>
            </a:r>
            <a:r>
              <a:rPr sz="2200" spc="19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Microsoft Sans Serif"/>
                <a:cs typeface="Microsoft Sans Serif"/>
              </a:rPr>
              <a:t>гордости,</a:t>
            </a:r>
            <a:r>
              <a:rPr sz="2200" spc="20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Microsoft Sans Serif"/>
                <a:cs typeface="Microsoft Sans Serif"/>
              </a:rPr>
              <a:t>уважения</a:t>
            </a:r>
            <a:r>
              <a:rPr sz="2200" spc="19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40" dirty="0">
                <a:solidFill>
                  <a:srgbClr val="5D21F2"/>
                </a:solidFill>
                <a:latin typeface="Microsoft Sans Serif"/>
                <a:cs typeface="Microsoft Sans Serif"/>
              </a:rPr>
              <a:t>к</a:t>
            </a:r>
            <a:r>
              <a:rPr sz="2200" spc="19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5D21F2"/>
                </a:solidFill>
                <a:latin typeface="Microsoft Sans Serif"/>
                <a:cs typeface="Microsoft Sans Serif"/>
              </a:rPr>
              <a:t>символам</a:t>
            </a:r>
            <a:r>
              <a:rPr sz="2200" spc="19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5D21F2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200" spc="20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5D21F2"/>
                </a:solidFill>
                <a:latin typeface="Microsoft Sans Serif"/>
                <a:cs typeface="Microsoft Sans Serif"/>
              </a:rPr>
              <a:t>Федерации </a:t>
            </a:r>
            <a:r>
              <a:rPr sz="2200" spc="-57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5D21F2"/>
                </a:solidFill>
                <a:latin typeface="Microsoft Sans Serif"/>
                <a:cs typeface="Microsoft Sans Serif"/>
              </a:rPr>
              <a:t>герба,</a:t>
            </a:r>
            <a:r>
              <a:rPr sz="2200" spc="3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5D21F2"/>
                </a:solidFill>
                <a:latin typeface="Microsoft Sans Serif"/>
                <a:cs typeface="Microsoft Sans Serif"/>
              </a:rPr>
              <a:t>Гимна,</a:t>
            </a:r>
            <a:r>
              <a:rPr sz="2200" spc="2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5D21F2"/>
                </a:solidFill>
                <a:latin typeface="Microsoft Sans Serif"/>
                <a:cs typeface="Microsoft Sans Serif"/>
              </a:rPr>
              <a:t>Флага</a:t>
            </a:r>
            <a:r>
              <a:rPr sz="2200" spc="-60" dirty="0">
                <a:solidFill>
                  <a:srgbClr val="5D21F2"/>
                </a:solidFill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510"/>
              </a:lnSpc>
              <a:spcBef>
                <a:spcPts val="700"/>
              </a:spcBef>
              <a:tabLst>
                <a:tab pos="1870075" algn="l"/>
                <a:tab pos="4523740" algn="l"/>
                <a:tab pos="6127750" algn="l"/>
                <a:tab pos="6419850" algn="l"/>
                <a:tab pos="8372475" algn="l"/>
              </a:tabLst>
            </a:pP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Воспитывать	</a:t>
            </a:r>
            <a:r>
              <a:rPr sz="2200" spc="-20" dirty="0">
                <a:solidFill>
                  <a:srgbClr val="5D21F2"/>
                </a:solidFill>
                <a:latin typeface="Microsoft Sans Serif"/>
                <a:cs typeface="Microsoft Sans Serif"/>
              </a:rPr>
              <a:t>доброжелательное	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отношение	</a:t>
            </a:r>
            <a:r>
              <a:rPr sz="2200" spc="-140" dirty="0">
                <a:solidFill>
                  <a:srgbClr val="5D21F2"/>
                </a:solidFill>
                <a:latin typeface="Microsoft Sans Serif"/>
                <a:cs typeface="Microsoft Sans Serif"/>
              </a:rPr>
              <a:t>к	</a:t>
            </a:r>
            <a:r>
              <a:rPr sz="2200" spc="-30" dirty="0">
                <a:solidFill>
                  <a:srgbClr val="5D21F2"/>
                </a:solidFill>
                <a:latin typeface="Microsoft Sans Serif"/>
                <a:cs typeface="Microsoft Sans Serif"/>
              </a:rPr>
              <a:t>окружающим,	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стремление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</a:pPr>
            <a:r>
              <a:rPr sz="2200" spc="-45" dirty="0">
                <a:solidFill>
                  <a:srgbClr val="5D21F2"/>
                </a:solidFill>
                <a:latin typeface="Microsoft Sans Serif"/>
                <a:cs typeface="Microsoft Sans Serif"/>
              </a:rPr>
              <a:t>оказать</a:t>
            </a:r>
            <a:r>
              <a:rPr sz="2200" spc="5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помощь,</a:t>
            </a:r>
            <a:r>
              <a:rPr sz="2200" spc="3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5D21F2"/>
                </a:solidFill>
                <a:latin typeface="Microsoft Sans Serif"/>
                <a:cs typeface="Microsoft Sans Serif"/>
              </a:rPr>
              <a:t>поддержку</a:t>
            </a:r>
            <a:r>
              <a:rPr sz="2200" spc="6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5D21F2"/>
                </a:solidFill>
                <a:latin typeface="Microsoft Sans Serif"/>
                <a:cs typeface="Microsoft Sans Serif"/>
              </a:rPr>
              <a:t>другому</a:t>
            </a:r>
            <a:r>
              <a:rPr sz="2200" spc="3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5D21F2"/>
                </a:solidFill>
                <a:latin typeface="Microsoft Sans Serif"/>
                <a:cs typeface="Microsoft Sans Serif"/>
              </a:rPr>
              <a:t>человеку</a:t>
            </a:r>
            <a:r>
              <a:rPr sz="2200" spc="-25" dirty="0">
                <a:solidFill>
                  <a:srgbClr val="5D21F2"/>
                </a:solidFill>
                <a:latin typeface="Arial MT"/>
                <a:cs typeface="Arial MT"/>
              </a:rPr>
              <a:t>;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35" dirty="0">
                <a:solidFill>
                  <a:srgbClr val="5D21F2"/>
                </a:solidFill>
                <a:latin typeface="Microsoft Sans Serif"/>
                <a:cs typeface="Microsoft Sans Serif"/>
              </a:rPr>
              <a:t>Формировать</a:t>
            </a:r>
            <a:r>
              <a:rPr sz="2200" spc="6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элементарные</a:t>
            </a:r>
            <a:r>
              <a:rPr sz="2200" spc="5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5D21F2"/>
                </a:solidFill>
                <a:latin typeface="Microsoft Sans Serif"/>
                <a:cs typeface="Microsoft Sans Serif"/>
              </a:rPr>
              <a:t>знания</a:t>
            </a:r>
            <a:r>
              <a:rPr sz="2200" spc="4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Microsoft Sans Serif"/>
                <a:cs typeface="Microsoft Sans Serif"/>
              </a:rPr>
              <a:t>о</a:t>
            </a:r>
            <a:r>
              <a:rPr sz="2200" spc="3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правах</a:t>
            </a:r>
            <a:r>
              <a:rPr sz="2200" spc="4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5D21F2"/>
                </a:solidFill>
                <a:latin typeface="Microsoft Sans Serif"/>
                <a:cs typeface="Microsoft Sans Serif"/>
              </a:rPr>
              <a:t>человека</a:t>
            </a:r>
            <a:r>
              <a:rPr sz="2200" spc="-25" dirty="0">
                <a:solidFill>
                  <a:srgbClr val="5D21F2"/>
                </a:solidFill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510"/>
              </a:lnSpc>
              <a:spcBef>
                <a:spcPts val="730"/>
              </a:spcBef>
              <a:tabLst>
                <a:tab pos="1861185" algn="l"/>
                <a:tab pos="3298825" algn="l"/>
                <a:tab pos="4892675" algn="l"/>
                <a:tab pos="5176520" algn="l"/>
                <a:tab pos="7002145" algn="l"/>
                <a:tab pos="8328659" algn="l"/>
              </a:tabLst>
            </a:pP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Воспитывать	</a:t>
            </a:r>
            <a:r>
              <a:rPr sz="2200" spc="-20" dirty="0">
                <a:solidFill>
                  <a:srgbClr val="5D21F2"/>
                </a:solidFill>
                <a:latin typeface="Microsoft Sans Serif"/>
                <a:cs typeface="Microsoft Sans Serif"/>
              </a:rPr>
              <a:t>бережное	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отношение	</a:t>
            </a:r>
            <a:r>
              <a:rPr sz="2200" spc="-140" dirty="0">
                <a:solidFill>
                  <a:srgbClr val="5D21F2"/>
                </a:solidFill>
                <a:latin typeface="Microsoft Sans Serif"/>
                <a:cs typeface="Microsoft Sans Serif"/>
              </a:rPr>
              <a:t>к	</a:t>
            </a:r>
            <a:r>
              <a:rPr sz="2200" spc="-30" dirty="0">
                <a:solidFill>
                  <a:srgbClr val="5D21F2"/>
                </a:solidFill>
                <a:latin typeface="Microsoft Sans Serif"/>
                <a:cs typeface="Microsoft Sans Serif"/>
              </a:rPr>
              <a:t>окружающей	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природе,	</a:t>
            </a:r>
            <a:r>
              <a:rPr sz="2200" spc="-50" dirty="0">
                <a:solidFill>
                  <a:srgbClr val="5D21F2"/>
                </a:solidFill>
                <a:latin typeface="Microsoft Sans Serif"/>
                <a:cs typeface="Microsoft Sans Serif"/>
              </a:rPr>
              <a:t>результатам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</a:pPr>
            <a:r>
              <a:rPr sz="2200" spc="-25" dirty="0">
                <a:solidFill>
                  <a:srgbClr val="5D21F2"/>
                </a:solidFill>
                <a:latin typeface="Microsoft Sans Serif"/>
                <a:cs typeface="Microsoft Sans Serif"/>
              </a:rPr>
              <a:t>труда</a:t>
            </a:r>
            <a:r>
              <a:rPr sz="2200" spc="2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других</a:t>
            </a:r>
            <a:r>
              <a:rPr sz="2200" spc="2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людей</a:t>
            </a:r>
            <a:r>
              <a:rPr sz="2200" spc="-10" dirty="0">
                <a:solidFill>
                  <a:srgbClr val="5D21F2"/>
                </a:solidFill>
                <a:latin typeface="Arial MT"/>
                <a:cs typeface="Arial MT"/>
              </a:rPr>
              <a:t>;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200" spc="-15" dirty="0">
                <a:solidFill>
                  <a:srgbClr val="5D21F2"/>
                </a:solidFill>
                <a:latin typeface="Microsoft Sans Serif"/>
                <a:cs typeface="Microsoft Sans Serif"/>
              </a:rPr>
              <a:t>Воспитывать</a:t>
            </a:r>
            <a:r>
              <a:rPr sz="2200" spc="70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Microsoft Sans Serif"/>
                <a:cs typeface="Microsoft Sans Serif"/>
              </a:rPr>
              <a:t>личность</a:t>
            </a:r>
            <a:r>
              <a:rPr sz="2200" spc="65" dirty="0">
                <a:solidFill>
                  <a:srgbClr val="5D21F2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Microsoft Sans Serif"/>
                <a:cs typeface="Microsoft Sans Serif"/>
              </a:rPr>
              <a:t>гражданина</a:t>
            </a:r>
            <a:r>
              <a:rPr sz="2200" spc="-20" dirty="0">
                <a:solidFill>
                  <a:srgbClr val="5D21F2"/>
                </a:solidFill>
                <a:latin typeface="Arial MT"/>
                <a:cs typeface="Arial MT"/>
              </a:rPr>
              <a:t>-</a:t>
            </a:r>
            <a:r>
              <a:rPr sz="2200" spc="-20" dirty="0">
                <a:solidFill>
                  <a:srgbClr val="5D21F2"/>
                </a:solidFill>
                <a:latin typeface="Microsoft Sans Serif"/>
                <a:cs typeface="Microsoft Sans Serif"/>
              </a:rPr>
              <a:t>патриота</a:t>
            </a:r>
            <a:r>
              <a:rPr sz="2200" spc="-20" dirty="0">
                <a:solidFill>
                  <a:srgbClr val="5D21F2"/>
                </a:solidFill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609600"/>
            <a:ext cx="6629399" cy="58367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34400" y="914400"/>
            <a:ext cx="307777" cy="1295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2000" b="1" spc="-5" dirty="0">
                <a:solidFill>
                  <a:srgbClr val="5D21F2"/>
                </a:solidFill>
                <a:latin typeface="Calibri"/>
                <a:cs typeface="Calibri"/>
              </a:rPr>
              <a:t>смотры-конкурсы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34400" y="4389855"/>
            <a:ext cx="307777" cy="1629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b="1" spc="-5" dirty="0">
                <a:solidFill>
                  <a:srgbClr val="5D21F2"/>
                </a:solidFill>
                <a:latin typeface="Calibri"/>
                <a:cs typeface="Calibri"/>
              </a:rPr>
              <a:t>ИКТ</a:t>
            </a:r>
            <a:r>
              <a:rPr b="1" spc="-2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5D21F2"/>
                </a:solidFill>
                <a:latin typeface="Calibri"/>
                <a:cs typeface="Calibri"/>
              </a:rPr>
              <a:t>–технология</a:t>
            </a:r>
            <a:endParaRPr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0" y="2514600"/>
            <a:ext cx="1004315" cy="17647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45133" y="887095"/>
            <a:ext cx="4674235" cy="22059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ctr">
              <a:lnSpc>
                <a:spcPts val="2810"/>
              </a:lnSpc>
              <a:spcBef>
                <a:spcPts val="455"/>
              </a:spcBef>
            </a:pPr>
            <a:r>
              <a:rPr sz="2600" spc="-20" dirty="0">
                <a:solidFill>
                  <a:srgbClr val="5D21F2"/>
                </a:solidFill>
                <a:latin typeface="Calibri Light"/>
                <a:cs typeface="Calibri Light"/>
              </a:rPr>
              <a:t>Формы,</a:t>
            </a:r>
            <a:r>
              <a:rPr sz="2600" spc="-7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0" dirty="0">
                <a:solidFill>
                  <a:srgbClr val="5D21F2"/>
                </a:solidFill>
                <a:latin typeface="Calibri Light"/>
                <a:cs typeface="Calibri Light"/>
              </a:rPr>
              <a:t>методы</a:t>
            </a:r>
            <a:r>
              <a:rPr sz="2600" spc="-100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dirty="0">
                <a:solidFill>
                  <a:srgbClr val="5D21F2"/>
                </a:solidFill>
                <a:latin typeface="Calibri Light"/>
                <a:cs typeface="Calibri Light"/>
              </a:rPr>
              <a:t>и</a:t>
            </a:r>
            <a:r>
              <a:rPr sz="2600" spc="-50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5" dirty="0">
                <a:solidFill>
                  <a:srgbClr val="5D21F2"/>
                </a:solidFill>
                <a:latin typeface="Calibri Light"/>
                <a:cs typeface="Calibri Light"/>
              </a:rPr>
              <a:t>педагогические </a:t>
            </a:r>
            <a:r>
              <a:rPr sz="2600" spc="-570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5" dirty="0">
                <a:solidFill>
                  <a:srgbClr val="5D21F2"/>
                </a:solidFill>
                <a:latin typeface="Calibri Light"/>
                <a:cs typeface="Calibri Light"/>
              </a:rPr>
              <a:t>технологии</a:t>
            </a:r>
            <a:r>
              <a:rPr sz="2600" spc="-9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dirty="0">
                <a:solidFill>
                  <a:srgbClr val="5D21F2"/>
                </a:solidFill>
                <a:latin typeface="Calibri Light"/>
                <a:cs typeface="Calibri Light"/>
              </a:rPr>
              <a:t>в</a:t>
            </a:r>
            <a:r>
              <a:rPr sz="2600" spc="-40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15" dirty="0">
                <a:solidFill>
                  <a:srgbClr val="5D21F2"/>
                </a:solidFill>
                <a:latin typeface="Calibri Light"/>
                <a:cs typeface="Calibri Light"/>
              </a:rPr>
              <a:t>работе</a:t>
            </a:r>
            <a:endParaRPr sz="2600">
              <a:latin typeface="Calibri Light"/>
              <a:cs typeface="Calibri Light"/>
            </a:endParaRPr>
          </a:p>
          <a:p>
            <a:pPr algn="ctr">
              <a:lnSpc>
                <a:spcPts val="2610"/>
              </a:lnSpc>
            </a:pPr>
            <a:r>
              <a:rPr sz="2600" spc="-10" dirty="0">
                <a:solidFill>
                  <a:srgbClr val="5D21F2"/>
                </a:solidFill>
                <a:latin typeface="Calibri Light"/>
                <a:cs typeface="Calibri Light"/>
              </a:rPr>
              <a:t>по</a:t>
            </a:r>
            <a:r>
              <a:rPr sz="2600" spc="-7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5" dirty="0">
                <a:solidFill>
                  <a:srgbClr val="5D21F2"/>
                </a:solidFill>
                <a:latin typeface="Calibri Light"/>
                <a:cs typeface="Calibri Light"/>
              </a:rPr>
              <a:t>нравственно-патриотическому</a:t>
            </a:r>
            <a:endParaRPr sz="2600">
              <a:latin typeface="Calibri Light"/>
              <a:cs typeface="Calibri Light"/>
            </a:endParaRPr>
          </a:p>
          <a:p>
            <a:pPr algn="ctr">
              <a:lnSpc>
                <a:spcPts val="2810"/>
              </a:lnSpc>
            </a:pPr>
            <a:r>
              <a:rPr sz="2600" spc="-25" dirty="0">
                <a:solidFill>
                  <a:srgbClr val="5D21F2"/>
                </a:solidFill>
                <a:latin typeface="Calibri Light"/>
                <a:cs typeface="Calibri Light"/>
              </a:rPr>
              <a:t>воспитанию</a:t>
            </a:r>
            <a:endParaRPr sz="2600">
              <a:latin typeface="Calibri Light"/>
              <a:cs typeface="Calibri Light"/>
            </a:endParaRPr>
          </a:p>
          <a:p>
            <a:pPr marL="317500" marR="312420" algn="ctr">
              <a:lnSpc>
                <a:spcPts val="2810"/>
              </a:lnSpc>
              <a:spcBef>
                <a:spcPts val="195"/>
              </a:spcBef>
            </a:pPr>
            <a:r>
              <a:rPr sz="2600" spc="-15" dirty="0">
                <a:solidFill>
                  <a:srgbClr val="5D21F2"/>
                </a:solidFill>
                <a:latin typeface="Calibri Light"/>
                <a:cs typeface="Calibri Light"/>
              </a:rPr>
              <a:t>детей</a:t>
            </a:r>
            <a:r>
              <a:rPr sz="2600" spc="-10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5" dirty="0">
                <a:solidFill>
                  <a:srgbClr val="5D21F2"/>
                </a:solidFill>
                <a:latin typeface="Calibri Light"/>
                <a:cs typeface="Calibri Light"/>
              </a:rPr>
              <a:t>дошкольного</a:t>
            </a:r>
            <a:r>
              <a:rPr sz="2600" spc="-114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0" dirty="0">
                <a:solidFill>
                  <a:srgbClr val="5D21F2"/>
                </a:solidFill>
                <a:latin typeface="Calibri Light"/>
                <a:cs typeface="Calibri Light"/>
              </a:rPr>
              <a:t>возраста, </a:t>
            </a:r>
            <a:r>
              <a:rPr sz="2600" spc="-57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dirty="0">
                <a:solidFill>
                  <a:srgbClr val="3232CC"/>
                </a:solidFill>
                <a:latin typeface="Calibri Light"/>
                <a:cs typeface="Calibri Light"/>
              </a:rPr>
              <a:t>с</a:t>
            </a:r>
            <a:r>
              <a:rPr sz="2600" spc="-35" dirty="0">
                <a:solidFill>
                  <a:srgbClr val="3232CC"/>
                </a:solidFill>
                <a:latin typeface="Calibri Light"/>
                <a:cs typeface="Calibri Light"/>
              </a:rPr>
              <a:t> </a:t>
            </a:r>
            <a:r>
              <a:rPr sz="2600" spc="-20" dirty="0">
                <a:solidFill>
                  <a:srgbClr val="3232CC"/>
                </a:solidFill>
                <a:latin typeface="Calibri Light"/>
                <a:cs typeface="Calibri Light"/>
              </a:rPr>
              <a:t>педагогами</a:t>
            </a:r>
            <a:endParaRPr sz="2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23611" y="2478024"/>
            <a:ext cx="4449445" cy="3853815"/>
            <a:chOff x="5023611" y="2478024"/>
            <a:chExt cx="4449445" cy="38538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3611" y="2478024"/>
              <a:ext cx="2172207" cy="18197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1156" y="4234991"/>
              <a:ext cx="3251790" cy="209682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8215" y="3813011"/>
            <a:ext cx="1782723" cy="144558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934912" y="51104"/>
            <a:ext cx="5945505" cy="3176270"/>
            <a:chOff x="5934912" y="51104"/>
            <a:chExt cx="5945505" cy="317627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1063" y="2189723"/>
              <a:ext cx="1959328" cy="10376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34912" y="51104"/>
              <a:ext cx="4618092" cy="24473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384987" y="359949"/>
            <a:ext cx="6459220" cy="5582285"/>
            <a:chOff x="5384987" y="359949"/>
            <a:chExt cx="6459220" cy="558228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6229" y="3521963"/>
              <a:ext cx="2216442" cy="17527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4987" y="359949"/>
              <a:ext cx="6458726" cy="55820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09816" y="1853184"/>
              <a:ext cx="3331463" cy="234391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17830" y="572846"/>
            <a:ext cx="4673600" cy="18497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065" marR="5080" algn="ctr">
              <a:lnSpc>
                <a:spcPts val="2810"/>
              </a:lnSpc>
              <a:spcBef>
                <a:spcPts val="455"/>
              </a:spcBef>
            </a:pPr>
            <a:r>
              <a:rPr sz="2600" spc="-20" dirty="0">
                <a:solidFill>
                  <a:srgbClr val="5D21F2"/>
                </a:solidFill>
                <a:latin typeface="Calibri Light"/>
                <a:cs typeface="Calibri Light"/>
              </a:rPr>
              <a:t>Формы,</a:t>
            </a:r>
            <a:r>
              <a:rPr sz="2600" spc="-7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0" dirty="0">
                <a:solidFill>
                  <a:srgbClr val="5D21F2"/>
                </a:solidFill>
                <a:latin typeface="Calibri Light"/>
                <a:cs typeface="Calibri Light"/>
              </a:rPr>
              <a:t>методы</a:t>
            </a:r>
            <a:r>
              <a:rPr sz="2600" spc="-9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dirty="0">
                <a:solidFill>
                  <a:srgbClr val="5D21F2"/>
                </a:solidFill>
                <a:latin typeface="Calibri Light"/>
                <a:cs typeface="Calibri Light"/>
              </a:rPr>
              <a:t>и</a:t>
            </a:r>
            <a:r>
              <a:rPr sz="2600" spc="-50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5" dirty="0">
                <a:solidFill>
                  <a:srgbClr val="5D21F2"/>
                </a:solidFill>
                <a:latin typeface="Calibri Light"/>
                <a:cs typeface="Calibri Light"/>
              </a:rPr>
              <a:t>педагогические </a:t>
            </a:r>
            <a:r>
              <a:rPr sz="2600" spc="-57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5" dirty="0">
                <a:solidFill>
                  <a:srgbClr val="5D21F2"/>
                </a:solidFill>
                <a:latin typeface="Calibri Light"/>
                <a:cs typeface="Calibri Light"/>
              </a:rPr>
              <a:t>технологии</a:t>
            </a:r>
            <a:r>
              <a:rPr sz="2600" spc="-9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dirty="0">
                <a:solidFill>
                  <a:srgbClr val="5D21F2"/>
                </a:solidFill>
                <a:latin typeface="Calibri Light"/>
                <a:cs typeface="Calibri Light"/>
              </a:rPr>
              <a:t>в</a:t>
            </a:r>
            <a:r>
              <a:rPr sz="2600" spc="-40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15" dirty="0">
                <a:solidFill>
                  <a:srgbClr val="5D21F2"/>
                </a:solidFill>
                <a:latin typeface="Calibri Light"/>
                <a:cs typeface="Calibri Light"/>
              </a:rPr>
              <a:t>работе</a:t>
            </a:r>
            <a:endParaRPr sz="2600">
              <a:latin typeface="Calibri Light"/>
              <a:cs typeface="Calibri Light"/>
            </a:endParaRPr>
          </a:p>
          <a:p>
            <a:pPr algn="ctr">
              <a:lnSpc>
                <a:spcPts val="2610"/>
              </a:lnSpc>
            </a:pPr>
            <a:r>
              <a:rPr sz="2600" spc="-10" dirty="0">
                <a:solidFill>
                  <a:srgbClr val="5D21F2"/>
                </a:solidFill>
                <a:latin typeface="Calibri Light"/>
                <a:cs typeface="Calibri Light"/>
              </a:rPr>
              <a:t>по</a:t>
            </a:r>
            <a:r>
              <a:rPr sz="2600" spc="-8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5" dirty="0">
                <a:solidFill>
                  <a:srgbClr val="5D21F2"/>
                </a:solidFill>
                <a:latin typeface="Calibri Light"/>
                <a:cs typeface="Calibri Light"/>
              </a:rPr>
              <a:t>нравственно-патриотическому</a:t>
            </a:r>
            <a:endParaRPr sz="2600">
              <a:latin typeface="Calibri Light"/>
              <a:cs typeface="Calibri Light"/>
            </a:endParaRPr>
          </a:p>
          <a:p>
            <a:pPr algn="ctr">
              <a:lnSpc>
                <a:spcPts val="2810"/>
              </a:lnSpc>
            </a:pPr>
            <a:r>
              <a:rPr sz="2600" spc="-25" dirty="0">
                <a:solidFill>
                  <a:srgbClr val="5D21F2"/>
                </a:solidFill>
                <a:latin typeface="Calibri Light"/>
                <a:cs typeface="Calibri Light"/>
              </a:rPr>
              <a:t>воспитанию</a:t>
            </a:r>
            <a:endParaRPr sz="2600">
              <a:latin typeface="Calibri Light"/>
              <a:cs typeface="Calibri Light"/>
            </a:endParaRPr>
          </a:p>
          <a:p>
            <a:pPr marL="635" algn="ctr">
              <a:lnSpc>
                <a:spcPts val="2965"/>
              </a:lnSpc>
            </a:pPr>
            <a:r>
              <a:rPr sz="2600" dirty="0">
                <a:solidFill>
                  <a:srgbClr val="5D21F2"/>
                </a:solidFill>
                <a:latin typeface="Calibri Light"/>
                <a:cs typeface="Calibri Light"/>
              </a:rPr>
              <a:t>с</a:t>
            </a:r>
            <a:r>
              <a:rPr sz="2600" spc="-40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0" dirty="0">
                <a:solidFill>
                  <a:srgbClr val="5D21F2"/>
                </a:solidFill>
                <a:latin typeface="Calibri Light"/>
                <a:cs typeface="Calibri Light"/>
              </a:rPr>
              <a:t>детьми</a:t>
            </a:r>
            <a:r>
              <a:rPr sz="2600" spc="-90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5" dirty="0">
                <a:solidFill>
                  <a:srgbClr val="5D21F2"/>
                </a:solidFill>
                <a:latin typeface="Calibri Light"/>
                <a:cs typeface="Calibri Light"/>
              </a:rPr>
              <a:t>дошкольного</a:t>
            </a:r>
            <a:r>
              <a:rPr sz="2600" spc="-9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600" spc="-20" dirty="0">
                <a:solidFill>
                  <a:srgbClr val="5D21F2"/>
                </a:solidFill>
                <a:latin typeface="Calibri Light"/>
                <a:cs typeface="Calibri Light"/>
              </a:rPr>
              <a:t>возраста</a:t>
            </a:r>
            <a:endParaRPr sz="2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2139" y="664078"/>
            <a:ext cx="5930123" cy="55797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11652" y="3528517"/>
            <a:ext cx="1066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D21F2"/>
                </a:solidFill>
                <a:latin typeface="Calibri"/>
                <a:cs typeface="Calibri"/>
              </a:rPr>
              <a:t>родительские</a:t>
            </a:r>
            <a:endParaRPr sz="1200">
              <a:latin typeface="Calibri"/>
              <a:cs typeface="Calibri"/>
            </a:endParaRPr>
          </a:p>
          <a:p>
            <a:pPr marL="12700" marR="5080" indent="1524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5D21F2"/>
                </a:solidFill>
                <a:latin typeface="Calibri"/>
                <a:cs typeface="Calibri"/>
              </a:rPr>
              <a:t>собрания в </a:t>
            </a:r>
            <a:r>
              <a:rPr sz="1200" b="1" spc="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D21F2"/>
                </a:solidFill>
                <a:latin typeface="Calibri"/>
                <a:cs typeface="Calibri"/>
              </a:rPr>
              <a:t>форме</a:t>
            </a:r>
            <a:r>
              <a:rPr sz="1200" b="1" spc="-5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D21F2"/>
                </a:solidFill>
                <a:latin typeface="Calibri"/>
                <a:cs typeface="Calibri"/>
              </a:rPr>
              <a:t>КВН</a:t>
            </a:r>
            <a:r>
              <a:rPr sz="1200" b="1" spc="-3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D21F2"/>
                </a:solidFill>
                <a:latin typeface="Calibri"/>
                <a:cs typeface="Calibri"/>
              </a:rPr>
              <a:t>или </a:t>
            </a:r>
            <a:r>
              <a:rPr sz="1200" b="1" spc="-26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D21F2"/>
                </a:solidFill>
                <a:latin typeface="Calibri"/>
                <a:cs typeface="Calibri"/>
              </a:rPr>
              <a:t>круглого</a:t>
            </a:r>
            <a:r>
              <a:rPr sz="1200" b="1" spc="-2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D21F2"/>
                </a:solidFill>
                <a:latin typeface="Calibri"/>
                <a:cs typeface="Calibri"/>
              </a:rPr>
              <a:t>стола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3494" y="4819754"/>
            <a:ext cx="726440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12090">
              <a:lnSpc>
                <a:spcPts val="1240"/>
              </a:lnSpc>
            </a:pPr>
            <a:r>
              <a:rPr sz="1200" b="1" spc="-5" dirty="0">
                <a:solidFill>
                  <a:srgbClr val="5D21F2"/>
                </a:solidFill>
                <a:latin typeface="Calibri"/>
                <a:cs typeface="Calibri"/>
              </a:rPr>
              <a:t>участие</a:t>
            </a:r>
            <a:r>
              <a:rPr sz="1200" b="1" spc="-6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D21F2"/>
                </a:solidFill>
                <a:latin typeface="Calibri"/>
                <a:cs typeface="Calibri"/>
              </a:rPr>
              <a:t>в</a:t>
            </a:r>
            <a:endParaRPr sz="1200">
              <a:latin typeface="Calibri"/>
              <a:cs typeface="Calibri"/>
            </a:endParaRPr>
          </a:p>
          <a:p>
            <a:pPr marL="128270" marR="5080" indent="-116205">
              <a:lnSpc>
                <a:spcPct val="100000"/>
              </a:lnSpc>
            </a:pPr>
            <a:r>
              <a:rPr sz="1200" b="1" spc="-20" dirty="0">
                <a:solidFill>
                  <a:srgbClr val="5D21F2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5D21F2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5D21F2"/>
                </a:solidFill>
                <a:latin typeface="Calibri"/>
                <a:cs typeface="Calibri"/>
              </a:rPr>
              <a:t>л</a:t>
            </a:r>
            <a:r>
              <a:rPr sz="1200" b="1" spc="-5" dirty="0">
                <a:solidFill>
                  <a:srgbClr val="5D21F2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5D21F2"/>
                </a:solidFill>
                <a:latin typeface="Calibri"/>
                <a:cs typeface="Calibri"/>
              </a:rPr>
              <a:t>нд</a:t>
            </a:r>
            <a:r>
              <a:rPr sz="1200" b="1" spc="-10" dirty="0">
                <a:solidFill>
                  <a:srgbClr val="5D21F2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5D21F2"/>
                </a:solidFill>
                <a:latin typeface="Calibri"/>
                <a:cs typeface="Calibri"/>
              </a:rPr>
              <a:t>рных</a:t>
            </a:r>
            <a:r>
              <a:rPr sz="1200" b="1" spc="-3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D21F2"/>
                </a:solidFill>
                <a:latin typeface="Calibri"/>
                <a:cs typeface="Calibri"/>
              </a:rPr>
              <a:t>и  </a:t>
            </a:r>
            <a:r>
              <a:rPr sz="1200" b="1" spc="-10" dirty="0">
                <a:solidFill>
                  <a:srgbClr val="5D21F2"/>
                </a:solidFill>
                <a:latin typeface="Calibri"/>
                <a:cs typeface="Calibri"/>
              </a:rPr>
              <a:t>народных </a:t>
            </a:r>
            <a:r>
              <a:rPr sz="1200" b="1" spc="-5" dirty="0">
                <a:solidFill>
                  <a:srgbClr val="5D21F2"/>
                </a:solidFill>
                <a:latin typeface="Calibri"/>
                <a:cs typeface="Calibri"/>
              </a:rPr>
              <a:t> праздниках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5052" y="2578607"/>
            <a:ext cx="1929383" cy="17023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12126" y="869645"/>
            <a:ext cx="4143375" cy="33477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625"/>
              </a:lnSpc>
              <a:spcBef>
                <a:spcPts val="105"/>
              </a:spcBef>
            </a:pPr>
            <a:r>
              <a:rPr sz="2300" b="0" spc="-20" dirty="0">
                <a:solidFill>
                  <a:srgbClr val="5D21F2"/>
                </a:solidFill>
                <a:latin typeface="Calibri Light"/>
                <a:cs typeface="Calibri Light"/>
              </a:rPr>
              <a:t>Формы,</a:t>
            </a:r>
            <a:r>
              <a:rPr sz="2300" b="0" spc="-7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300" b="0" spc="-15" dirty="0">
                <a:solidFill>
                  <a:srgbClr val="5D21F2"/>
                </a:solidFill>
                <a:latin typeface="Calibri Light"/>
                <a:cs typeface="Calibri Light"/>
              </a:rPr>
              <a:t>методы</a:t>
            </a:r>
            <a:r>
              <a:rPr sz="2300" b="0" spc="-8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300" b="0">
                <a:solidFill>
                  <a:srgbClr val="5D21F2"/>
                </a:solidFill>
                <a:latin typeface="Calibri Light"/>
                <a:cs typeface="Calibri Light"/>
              </a:rPr>
              <a:t>и</a:t>
            </a:r>
            <a:r>
              <a:rPr sz="2300" b="0" spc="-4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300" b="0" spc="-20" smtClean="0">
                <a:solidFill>
                  <a:srgbClr val="5D21F2"/>
                </a:solidFill>
                <a:latin typeface="Calibri Light"/>
                <a:cs typeface="Calibri Light"/>
              </a:rPr>
              <a:t>педагогические</a:t>
            </a:r>
            <a: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  <a:t> технологии</a:t>
            </a:r>
            <a:r>
              <a:rPr lang="ru-RU" sz="2300" b="0" spc="-80" dirty="0" smtClean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lang="ru-RU" sz="2300" b="0" dirty="0" smtClean="0">
                <a:solidFill>
                  <a:srgbClr val="5D21F2"/>
                </a:solidFill>
                <a:latin typeface="Calibri Light"/>
                <a:cs typeface="Calibri Light"/>
              </a:rPr>
              <a:t>в</a:t>
            </a:r>
            <a:r>
              <a:rPr lang="ru-RU" sz="2300" b="0" spc="-50" dirty="0" smtClean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lang="ru-RU" sz="2300" b="0" spc="-15" dirty="0" smtClean="0">
                <a:solidFill>
                  <a:srgbClr val="5D21F2"/>
                </a:solidFill>
                <a:latin typeface="Calibri Light"/>
                <a:cs typeface="Calibri Light"/>
              </a:rPr>
              <a:t>работе</a:t>
            </a:r>
            <a: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  <a:t/>
            </a:r>
            <a:b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</a:br>
            <a: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  <a:t/>
            </a:r>
            <a:b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</a:br>
            <a: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  <a:t/>
            </a:r>
            <a:b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</a:br>
            <a: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  <a:t/>
            </a:r>
            <a:b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</a:br>
            <a: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  <a:t/>
            </a:r>
            <a:b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</a:br>
            <a: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  <a:t/>
            </a:r>
            <a:b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</a:br>
            <a: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  <a:t/>
            </a:r>
            <a:br>
              <a:rPr lang="ru-RU" sz="2300" b="0" spc="-20" dirty="0" smtClean="0">
                <a:solidFill>
                  <a:srgbClr val="5D21F2"/>
                </a:solidFill>
                <a:latin typeface="Calibri Light"/>
                <a:cs typeface="Calibri Light"/>
              </a:rPr>
            </a:br>
            <a:endParaRPr sz="23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7366" y="2057400"/>
            <a:ext cx="4114165" cy="132343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20"/>
              </a:spcBef>
            </a:pPr>
            <a:r>
              <a:rPr lang="ru-RU" sz="2300" spc="-5" dirty="0">
                <a:solidFill>
                  <a:srgbClr val="5D21F2"/>
                </a:solidFill>
                <a:latin typeface="Calibri Light"/>
                <a:cs typeface="Calibri Light"/>
              </a:rPr>
              <a:t>п</a:t>
            </a:r>
            <a:r>
              <a:rPr sz="2300" spc="-5" smtClean="0">
                <a:solidFill>
                  <a:srgbClr val="5D21F2"/>
                </a:solidFill>
                <a:latin typeface="Calibri Light"/>
                <a:cs typeface="Calibri Light"/>
              </a:rPr>
              <a:t>о</a:t>
            </a:r>
            <a:r>
              <a:rPr sz="2300" spc="-105" smtClean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300" spc="-20" dirty="0">
                <a:solidFill>
                  <a:srgbClr val="3232CC"/>
                </a:solidFill>
                <a:latin typeface="Calibri Light"/>
                <a:cs typeface="Calibri Light"/>
              </a:rPr>
              <a:t>нравственно-патриотическому </a:t>
            </a:r>
            <a:r>
              <a:rPr sz="2300" spc="-505" dirty="0">
                <a:solidFill>
                  <a:srgbClr val="3232CC"/>
                </a:solidFill>
                <a:latin typeface="Calibri Light"/>
                <a:cs typeface="Calibri Light"/>
              </a:rPr>
              <a:t> </a:t>
            </a:r>
            <a:r>
              <a:rPr sz="2300" spc="-15" dirty="0">
                <a:solidFill>
                  <a:srgbClr val="5D21F2"/>
                </a:solidFill>
                <a:latin typeface="Calibri Light"/>
                <a:cs typeface="Calibri Light"/>
              </a:rPr>
              <a:t>воспитанию</a:t>
            </a:r>
            <a:endParaRPr sz="2300">
              <a:latin typeface="Calibri Light"/>
              <a:cs typeface="Calibri Light"/>
            </a:endParaRPr>
          </a:p>
          <a:p>
            <a:pPr algn="ctr">
              <a:lnSpc>
                <a:spcPts val="2315"/>
              </a:lnSpc>
            </a:pPr>
            <a:r>
              <a:rPr sz="2300" spc="-15" dirty="0">
                <a:solidFill>
                  <a:srgbClr val="5D21F2"/>
                </a:solidFill>
                <a:latin typeface="Calibri Light"/>
                <a:cs typeface="Calibri Light"/>
              </a:rPr>
              <a:t>детей</a:t>
            </a:r>
            <a:r>
              <a:rPr sz="2300" spc="-8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300" spc="-20" dirty="0">
                <a:solidFill>
                  <a:srgbClr val="5D21F2"/>
                </a:solidFill>
                <a:latin typeface="Calibri Light"/>
                <a:cs typeface="Calibri Light"/>
              </a:rPr>
              <a:t>дошкольного</a:t>
            </a:r>
            <a:r>
              <a:rPr sz="2300" spc="-8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300" spc="-15" dirty="0">
                <a:solidFill>
                  <a:srgbClr val="5D21F2"/>
                </a:solidFill>
                <a:latin typeface="Calibri Light"/>
                <a:cs typeface="Calibri Light"/>
              </a:rPr>
              <a:t>возраста,</a:t>
            </a:r>
            <a:endParaRPr sz="2300">
              <a:latin typeface="Calibri Light"/>
              <a:cs typeface="Calibri Light"/>
            </a:endParaRPr>
          </a:p>
          <a:p>
            <a:pPr marL="635" algn="ctr">
              <a:lnSpc>
                <a:spcPts val="2620"/>
              </a:lnSpc>
            </a:pPr>
            <a:r>
              <a:rPr sz="2300" dirty="0">
                <a:solidFill>
                  <a:srgbClr val="5D21F2"/>
                </a:solidFill>
                <a:latin typeface="Calibri Light"/>
                <a:cs typeface="Calibri Light"/>
              </a:rPr>
              <a:t>с</a:t>
            </a:r>
            <a:r>
              <a:rPr sz="2300" spc="-65" dirty="0">
                <a:solidFill>
                  <a:srgbClr val="5D21F2"/>
                </a:solidFill>
                <a:latin typeface="Calibri Light"/>
                <a:cs typeface="Calibri Light"/>
              </a:rPr>
              <a:t> </a:t>
            </a:r>
            <a:r>
              <a:rPr sz="2300" spc="-15" dirty="0">
                <a:solidFill>
                  <a:srgbClr val="5D21F2"/>
                </a:solidFill>
                <a:latin typeface="Calibri Light"/>
                <a:cs typeface="Calibri Light"/>
              </a:rPr>
              <a:t>семьёй</a:t>
            </a:r>
            <a:endParaRPr sz="23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1281" y="157379"/>
            <a:ext cx="8764270" cy="35985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533525">
              <a:lnSpc>
                <a:spcPct val="100000"/>
              </a:lnSpc>
              <a:spcBef>
                <a:spcPts val="830"/>
              </a:spcBef>
            </a:pPr>
            <a:r>
              <a:rPr sz="2200" b="1" spc="-10" dirty="0">
                <a:solidFill>
                  <a:srgbClr val="5D21F2"/>
                </a:solidFill>
                <a:latin typeface="Calibri"/>
                <a:cs typeface="Calibri"/>
              </a:rPr>
              <a:t>Организация</a:t>
            </a:r>
            <a:r>
              <a:rPr sz="2200" b="1" spc="4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D21F2"/>
                </a:solidFill>
                <a:latin typeface="Calibri"/>
                <a:cs typeface="Calibri"/>
              </a:rPr>
              <a:t>предметно-развивающей</a:t>
            </a:r>
            <a:r>
              <a:rPr sz="2200" b="1" spc="6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5D21F2"/>
                </a:solidFill>
                <a:latin typeface="Calibri"/>
                <a:cs typeface="Calibri"/>
              </a:rPr>
              <a:t>среды.</a:t>
            </a:r>
            <a:endParaRPr sz="2200">
              <a:latin typeface="Calibri"/>
              <a:cs typeface="Calibri"/>
            </a:endParaRPr>
          </a:p>
          <a:p>
            <a:pPr marL="654050" marR="25400" indent="-175260">
              <a:lnSpc>
                <a:spcPts val="2380"/>
              </a:lnSpc>
              <a:spcBef>
                <a:spcPts val="1030"/>
              </a:spcBef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При организации развивающей-предметно-пространственной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среды </a:t>
            </a:r>
            <a:r>
              <a:rPr sz="2200" spc="-484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следует</a:t>
            </a:r>
            <a:r>
              <a:rPr sz="2200" spc="2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соблюдать</a:t>
            </a:r>
            <a:r>
              <a:rPr sz="2200" spc="3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санитарно-гигиенические,</a:t>
            </a:r>
            <a:r>
              <a:rPr sz="2200" spc="3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педагогические,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205"/>
              </a:lnSpc>
            </a:pP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эстетические</a:t>
            </a:r>
            <a:r>
              <a:rPr sz="2200" spc="3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требования: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достаточная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освещенность,</a:t>
            </a:r>
            <a:r>
              <a:rPr sz="22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целесообразность</a:t>
            </a:r>
            <a:endParaRPr sz="2200">
              <a:latin typeface="Calibri"/>
              <a:cs typeface="Calibri"/>
            </a:endParaRPr>
          </a:p>
          <a:p>
            <a:pPr marL="393700" marR="386715" algn="ctr">
              <a:lnSpc>
                <a:spcPts val="2380"/>
              </a:lnSpc>
              <a:spcBef>
                <a:spcPts val="165"/>
              </a:spcBef>
            </a:pP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размещения</a:t>
            </a:r>
            <a:r>
              <a:rPr sz="2200" spc="2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экспонатов</a:t>
            </a:r>
            <a:r>
              <a:rPr sz="22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r>
              <a:rPr sz="2200" spc="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доступность,</a:t>
            </a:r>
            <a:r>
              <a:rPr sz="2200" spc="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научность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r>
              <a:rPr sz="2200" spc="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достоверность </a:t>
            </a:r>
            <a:r>
              <a:rPr sz="2200" spc="-484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предоставляемого</a:t>
            </a:r>
            <a:r>
              <a:rPr sz="2200" spc="2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материала</a:t>
            </a:r>
            <a:r>
              <a:rPr sz="22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соответствии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с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возрастными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205"/>
              </a:lnSpc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особенностями</a:t>
            </a:r>
            <a:r>
              <a:rPr sz="2200" spc="2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детей,</a:t>
            </a:r>
            <a:r>
              <a:rPr sz="2200" spc="3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эстетичность,</a:t>
            </a:r>
            <a:r>
              <a:rPr sz="2200" spc="3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красочность</a:t>
            </a:r>
            <a:r>
              <a:rPr sz="22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привлекательность,</a:t>
            </a:r>
            <a:endParaRPr sz="2200">
              <a:latin typeface="Calibri"/>
              <a:cs typeface="Calibri"/>
            </a:endParaRPr>
          </a:p>
          <a:p>
            <a:pPr marL="12700" marR="5080" algn="ctr">
              <a:lnSpc>
                <a:spcPct val="90100"/>
              </a:lnSpc>
              <a:spcBef>
                <a:spcPts val="130"/>
              </a:spcBef>
            </a:pP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безопасность.</a:t>
            </a:r>
            <a:r>
              <a:rPr sz="2200" spc="4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Содержание</a:t>
            </a:r>
            <a:r>
              <a:rPr sz="2200" spc="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материалов</a:t>
            </a:r>
            <a:r>
              <a:rPr sz="2200" spc="2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r>
              <a:rPr sz="2200" spc="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оборудования,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 их</a:t>
            </a:r>
            <a:r>
              <a:rPr sz="22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размещение, </a:t>
            </a:r>
            <a:r>
              <a:rPr sz="2200" spc="-48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должны</a:t>
            </a:r>
            <a:r>
              <a:rPr sz="2200" spc="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вызвать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положительные</a:t>
            </a:r>
            <a:r>
              <a:rPr sz="2200" spc="3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эмоции,</a:t>
            </a:r>
            <a:r>
              <a:rPr sz="22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давать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возможность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находить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D21F2"/>
                </a:solidFill>
                <a:latin typeface="Calibri"/>
                <a:cs typeface="Calibri"/>
              </a:rPr>
              <a:t>удобное</a:t>
            </a:r>
            <a:r>
              <a:rPr sz="2200" spc="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место,</a:t>
            </a:r>
            <a:r>
              <a:rPr sz="2200" spc="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как</a:t>
            </a:r>
            <a:r>
              <a:rPr sz="2200" spc="2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для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коллективной,</a:t>
            </a:r>
            <a:r>
              <a:rPr sz="2200" spc="2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D21F2"/>
                </a:solidFill>
                <a:latin typeface="Calibri"/>
                <a:cs typeface="Calibri"/>
              </a:rPr>
              <a:t>так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D21F2"/>
                </a:solidFill>
                <a:latin typeface="Calibri"/>
                <a:cs typeface="Calibri"/>
              </a:rPr>
              <a:t>индивидуальной</a:t>
            </a:r>
            <a:endParaRPr sz="2200">
              <a:latin typeface="Calibri"/>
              <a:cs typeface="Calibri"/>
            </a:endParaRPr>
          </a:p>
          <a:p>
            <a:pPr marL="635" algn="ctr">
              <a:lnSpc>
                <a:spcPts val="2375"/>
              </a:lnSpc>
            </a:pPr>
            <a:r>
              <a:rPr sz="2200" spc="-15" dirty="0">
                <a:solidFill>
                  <a:srgbClr val="5D21F2"/>
                </a:solidFill>
                <a:latin typeface="Calibri"/>
                <a:cs typeface="Calibri"/>
              </a:rPr>
              <a:t>деятельности.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814" y="136397"/>
            <a:ext cx="6586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Принципы</a:t>
            </a:r>
            <a:r>
              <a:rPr spc="25" dirty="0"/>
              <a:t> </a:t>
            </a:r>
            <a:r>
              <a:rPr spc="-5" dirty="0"/>
              <a:t>организации</a:t>
            </a:r>
            <a:r>
              <a:rPr spc="5" dirty="0"/>
              <a:t> </a:t>
            </a:r>
            <a:r>
              <a:rPr spc="-10" dirty="0"/>
              <a:t>патриотического</a:t>
            </a:r>
            <a:r>
              <a:rPr spc="-5" dirty="0"/>
              <a:t> </a:t>
            </a:r>
            <a:r>
              <a:rPr spc="-10" dirty="0"/>
              <a:t>центра: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9532" y="951993"/>
            <a:ext cx="9183370" cy="44869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564130" marR="5080" indent="-1931670">
              <a:lnSpc>
                <a:spcPts val="2330"/>
              </a:lnSpc>
              <a:spcBef>
                <a:spcPts val="430"/>
              </a:spcBef>
            </a:pP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Принцип</a:t>
            </a:r>
            <a:r>
              <a:rPr sz="2200" b="1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информативности</a:t>
            </a:r>
            <a:r>
              <a:rPr sz="2200" b="1" spc="6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наличие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многообразие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дидактического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 информационного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материала.</a:t>
            </a:r>
            <a:endParaRPr sz="2200">
              <a:latin typeface="Calibri"/>
              <a:cs typeface="Calibri"/>
            </a:endParaRPr>
          </a:p>
          <a:p>
            <a:pPr marR="200660" algn="ctr">
              <a:lnSpc>
                <a:spcPts val="2485"/>
              </a:lnSpc>
              <a:spcBef>
                <a:spcPts val="1964"/>
              </a:spcBef>
            </a:pP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Принцип</a:t>
            </a:r>
            <a:r>
              <a:rPr sz="22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стабильности</a:t>
            </a:r>
            <a:r>
              <a:rPr sz="2200" b="1" spc="6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и</a:t>
            </a:r>
            <a:r>
              <a:rPr sz="2200" b="1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232CC"/>
                </a:solidFill>
                <a:latin typeface="Calibri"/>
                <a:cs typeface="Calibri"/>
              </a:rPr>
              <a:t>динамичности</a:t>
            </a:r>
            <a:r>
              <a:rPr sz="2200" b="1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-</a:t>
            </a:r>
            <a:r>
              <a:rPr sz="2200" b="1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создание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 центра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на</a:t>
            </a:r>
            <a:endParaRPr sz="2200">
              <a:latin typeface="Calibri"/>
              <a:cs typeface="Calibri"/>
            </a:endParaRPr>
          </a:p>
          <a:p>
            <a:pPr marL="12700" marR="213360" algn="ctr">
              <a:lnSpc>
                <a:spcPts val="2320"/>
              </a:lnSpc>
              <a:spcBef>
                <a:spcPts val="190"/>
              </a:spcBef>
            </a:pP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длительный</a:t>
            </a:r>
            <a:r>
              <a:rPr sz="2200" spc="3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срок,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регулярно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вносимыми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изменениями,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зависимости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от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возрастных</a:t>
            </a:r>
            <a:r>
              <a:rPr sz="2200" spc="-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особенностей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детей,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периода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обучения.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2788285" marR="186055" indent="-2300605">
              <a:lnSpc>
                <a:spcPts val="2320"/>
              </a:lnSpc>
            </a:pP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Принцип</a:t>
            </a:r>
            <a:r>
              <a:rPr sz="22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232CC"/>
                </a:solidFill>
                <a:latin typeface="Calibri"/>
                <a:cs typeface="Calibri"/>
              </a:rPr>
              <a:t>открытости</a:t>
            </a:r>
            <a:r>
              <a:rPr sz="2200" b="1" spc="6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возможность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добавлять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необходимые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элементы,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а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так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же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убирать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ненужные.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858645" marR="1111885" indent="-1014094">
              <a:lnSpc>
                <a:spcPts val="2320"/>
              </a:lnSpc>
              <a:spcBef>
                <a:spcPts val="5"/>
              </a:spcBef>
            </a:pP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Принцип</a:t>
            </a:r>
            <a:r>
              <a:rPr sz="2200" b="1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вариативности</a:t>
            </a:r>
            <a:r>
              <a:rPr sz="2200" b="1" spc="5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совмещение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нескольких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блоков</a:t>
            </a:r>
            <a:r>
              <a:rPr sz="2200" spc="2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по </a:t>
            </a:r>
            <a:r>
              <a:rPr sz="2200" spc="-484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патриотическому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воспитанию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</a:t>
            </a:r>
            <a:r>
              <a:rPr sz="2200" spc="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232CC"/>
                </a:solidFill>
                <a:latin typeface="Calibri"/>
                <a:cs typeface="Calibri"/>
              </a:rPr>
              <a:t>одной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зоне.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496695" marR="189230" indent="-1065530">
              <a:lnSpc>
                <a:spcPts val="2320"/>
              </a:lnSpc>
            </a:pPr>
            <a:r>
              <a:rPr sz="2200" b="1" spc="-5" dirty="0">
                <a:solidFill>
                  <a:srgbClr val="3232CC"/>
                </a:solidFill>
                <a:latin typeface="Calibri"/>
                <a:cs typeface="Calibri"/>
              </a:rPr>
              <a:t>Принцип</a:t>
            </a:r>
            <a:r>
              <a:rPr sz="2200" b="1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232CC"/>
                </a:solidFill>
                <a:latin typeface="Calibri"/>
                <a:cs typeface="Calibri"/>
              </a:rPr>
              <a:t>интеграции</a:t>
            </a:r>
            <a:r>
              <a:rPr sz="2200" b="1" spc="4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возможность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использования</a:t>
            </a:r>
            <a:r>
              <a:rPr sz="2200" spc="1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материала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во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время </a:t>
            </a:r>
            <a:r>
              <a:rPr sz="2200" spc="-48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образовательной</a:t>
            </a:r>
            <a:r>
              <a:rPr sz="2200" spc="1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деятельности</a:t>
            </a:r>
            <a:r>
              <a:rPr sz="2200" spc="25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232CC"/>
                </a:solidFill>
                <a:latin typeface="Calibri"/>
                <a:cs typeface="Calibri"/>
              </a:rPr>
              <a:t>в </a:t>
            </a:r>
            <a:r>
              <a:rPr sz="2200" spc="-10" dirty="0">
                <a:solidFill>
                  <a:srgbClr val="3232CC"/>
                </a:solidFill>
                <a:latin typeface="Calibri"/>
                <a:cs typeface="Calibri"/>
              </a:rPr>
              <a:t>других</a:t>
            </a:r>
            <a:r>
              <a:rPr sz="2200" dirty="0">
                <a:solidFill>
                  <a:srgbClr val="3232C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232CC"/>
                </a:solidFill>
                <a:latin typeface="Calibri"/>
                <a:cs typeface="Calibri"/>
              </a:rPr>
              <a:t>областях.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3888" y="106477"/>
            <a:ext cx="9037320" cy="4646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4220" marR="5080" indent="-1663064">
              <a:lnSpc>
                <a:spcPct val="1297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5D21F2"/>
                </a:solidFill>
                <a:latin typeface="Calibri"/>
                <a:cs typeface="Calibri"/>
              </a:rPr>
              <a:t>Направления</a:t>
            </a:r>
            <a:r>
              <a:rPr sz="2800" b="1" spc="4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D21F2"/>
                </a:solidFill>
                <a:latin typeface="Calibri"/>
                <a:cs typeface="Calibri"/>
              </a:rPr>
              <a:t>нравственно-патриотического</a:t>
            </a:r>
            <a:r>
              <a:rPr sz="2800" b="1" spc="6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D21F2"/>
                </a:solidFill>
                <a:latin typeface="Calibri"/>
                <a:cs typeface="Calibri"/>
              </a:rPr>
              <a:t>воспитания </a:t>
            </a:r>
            <a:r>
              <a:rPr sz="2800" b="1" spc="-62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D21F2"/>
                </a:solidFill>
                <a:latin typeface="Calibri"/>
                <a:cs typeface="Calibri"/>
              </a:rPr>
              <a:t>в</a:t>
            </a:r>
            <a:r>
              <a:rPr sz="2800" b="1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5D21F2"/>
                </a:solidFill>
                <a:latin typeface="Calibri"/>
                <a:cs typeface="Calibri"/>
              </a:rPr>
              <a:t>ДОУ</a:t>
            </a:r>
            <a:r>
              <a:rPr sz="2800" b="1" spc="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D21F2"/>
                </a:solidFill>
                <a:latin typeface="Calibri"/>
                <a:cs typeface="Calibri"/>
              </a:rPr>
              <a:t>во</a:t>
            </a:r>
            <a:r>
              <a:rPr sz="2800" b="1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D21F2"/>
                </a:solidFill>
                <a:latin typeface="Calibri"/>
                <a:cs typeface="Calibri"/>
              </a:rPr>
              <a:t>всех</a:t>
            </a:r>
            <a:r>
              <a:rPr sz="2800" b="1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D21F2"/>
                </a:solidFill>
                <a:latin typeface="Calibri"/>
                <a:cs typeface="Calibri"/>
              </a:rPr>
              <a:t>возрастных</a:t>
            </a:r>
            <a:r>
              <a:rPr sz="2800" b="1" spc="2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5D21F2"/>
                </a:solidFill>
                <a:latin typeface="Calibri"/>
                <a:cs typeface="Calibri"/>
              </a:rPr>
              <a:t>группах:</a:t>
            </a:r>
            <a:endParaRPr sz="2800">
              <a:latin typeface="Calibri"/>
              <a:cs typeface="Calibri"/>
            </a:endParaRPr>
          </a:p>
          <a:p>
            <a:pPr marR="78740" algn="ctr">
              <a:lnSpc>
                <a:spcPct val="100000"/>
              </a:lnSpc>
              <a:spcBef>
                <a:spcPts val="2495"/>
              </a:spcBef>
            </a:pPr>
            <a:r>
              <a:rPr sz="2800" spc="-10" dirty="0">
                <a:solidFill>
                  <a:srgbClr val="5D21F2"/>
                </a:solidFill>
                <a:latin typeface="Calibri"/>
                <a:cs typeface="Calibri"/>
              </a:rPr>
              <a:t>«Семья»,</a:t>
            </a:r>
            <a:r>
              <a:rPr sz="2800" spc="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D21F2"/>
                </a:solidFill>
                <a:latin typeface="Calibri"/>
                <a:cs typeface="Calibri"/>
              </a:rPr>
              <a:t>«Детский</a:t>
            </a:r>
            <a:r>
              <a:rPr sz="2800" spc="2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сад»,</a:t>
            </a:r>
            <a:r>
              <a:rPr sz="28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D21F2"/>
                </a:solidFill>
                <a:latin typeface="Calibri"/>
                <a:cs typeface="Calibri"/>
              </a:rPr>
              <a:t>«Родной</a:t>
            </a:r>
            <a:r>
              <a:rPr sz="28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D21F2"/>
                </a:solidFill>
                <a:latin typeface="Calibri"/>
                <a:cs typeface="Calibri"/>
              </a:rPr>
              <a:t>город»,</a:t>
            </a:r>
            <a:r>
              <a:rPr sz="2800" spc="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D21F2"/>
                </a:solidFill>
                <a:latin typeface="Calibri"/>
                <a:cs typeface="Calibri"/>
              </a:rPr>
              <a:t>«Родной</a:t>
            </a:r>
            <a:r>
              <a:rPr sz="28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край»,</a:t>
            </a:r>
            <a:endParaRPr sz="2800">
              <a:latin typeface="Calibri"/>
              <a:cs typeface="Calibri"/>
            </a:endParaRPr>
          </a:p>
          <a:p>
            <a:pPr marR="88265" algn="ctr">
              <a:lnSpc>
                <a:spcPct val="100000"/>
              </a:lnSpc>
              <a:spcBef>
                <a:spcPts val="1010"/>
              </a:spcBef>
            </a:pP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«Страна,</a:t>
            </a:r>
            <a:r>
              <a:rPr sz="28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ее</a:t>
            </a:r>
            <a:r>
              <a:rPr sz="2800" spc="-2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5D21F2"/>
                </a:solidFill>
                <a:latin typeface="Calibri"/>
                <a:cs typeface="Calibri"/>
              </a:rPr>
              <a:t>столица,</a:t>
            </a:r>
            <a:r>
              <a:rPr sz="2800" spc="-2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5D21F2"/>
                </a:solidFill>
                <a:latin typeface="Calibri"/>
                <a:cs typeface="Calibri"/>
              </a:rPr>
              <a:t>символика»,</a:t>
            </a:r>
            <a:endParaRPr sz="2800">
              <a:latin typeface="Calibri"/>
              <a:cs typeface="Calibri"/>
            </a:endParaRPr>
          </a:p>
          <a:p>
            <a:pPr marR="88900" algn="ctr">
              <a:lnSpc>
                <a:spcPct val="100000"/>
              </a:lnSpc>
              <a:spcBef>
                <a:spcPts val="994"/>
              </a:spcBef>
            </a:pPr>
            <a:r>
              <a:rPr sz="2800" spc="-10" dirty="0">
                <a:solidFill>
                  <a:srgbClr val="5D21F2"/>
                </a:solidFill>
                <a:latin typeface="Calibri"/>
                <a:cs typeface="Calibri"/>
              </a:rPr>
              <a:t>«Знакомство</a:t>
            </a:r>
            <a:r>
              <a:rPr sz="28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с</a:t>
            </a:r>
            <a:r>
              <a:rPr sz="28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5D21F2"/>
                </a:solidFill>
                <a:latin typeface="Calibri"/>
                <a:cs typeface="Calibri"/>
              </a:rPr>
              <a:t>трудом</a:t>
            </a:r>
            <a:r>
              <a:rPr sz="28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D21F2"/>
                </a:solidFill>
                <a:latin typeface="Calibri"/>
                <a:cs typeface="Calibri"/>
              </a:rPr>
              <a:t>взрослых»,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  <a:tabLst>
                <a:tab pos="5264785" algn="l"/>
              </a:tabLst>
            </a:pP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«Воспитание</a:t>
            </a:r>
            <a:r>
              <a:rPr sz="2800" spc="3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любви</a:t>
            </a:r>
            <a:r>
              <a:rPr sz="2800" spc="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r>
              <a:rPr sz="2800" spc="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уважения</a:t>
            </a:r>
            <a:r>
              <a:rPr sz="2800" spc="1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к	защитникам</a:t>
            </a:r>
            <a:r>
              <a:rPr sz="2800" spc="-3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Отечества»,</a:t>
            </a:r>
            <a:endParaRPr sz="2800">
              <a:latin typeface="Calibri"/>
              <a:cs typeface="Calibri"/>
            </a:endParaRPr>
          </a:p>
          <a:p>
            <a:pPr marR="86995" algn="ctr">
              <a:lnSpc>
                <a:spcPct val="100000"/>
              </a:lnSpc>
              <a:spcBef>
                <a:spcPts val="1010"/>
              </a:spcBef>
            </a:pP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«Правила,</a:t>
            </a:r>
            <a:r>
              <a:rPr sz="2800" spc="-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по</a:t>
            </a:r>
            <a:r>
              <a:rPr sz="28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D21F2"/>
                </a:solidFill>
                <a:latin typeface="Calibri"/>
                <a:cs typeface="Calibri"/>
              </a:rPr>
              <a:t>которым</a:t>
            </a:r>
            <a:r>
              <a:rPr sz="2800" spc="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D21F2"/>
                </a:solidFill>
                <a:latin typeface="Calibri"/>
                <a:cs typeface="Calibri"/>
              </a:rPr>
              <a:t>мы</a:t>
            </a:r>
            <a:r>
              <a:rPr sz="2800" spc="-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живём»,</a:t>
            </a:r>
            <a:endParaRPr sz="280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994"/>
              </a:spcBef>
            </a:pPr>
            <a:r>
              <a:rPr sz="2800" spc="-15" dirty="0">
                <a:solidFill>
                  <a:srgbClr val="5D21F2"/>
                </a:solidFill>
                <a:latin typeface="Calibri"/>
                <a:cs typeface="Calibri"/>
              </a:rPr>
              <a:t>«Народная</a:t>
            </a:r>
            <a:r>
              <a:rPr sz="2800" spc="15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5D21F2"/>
                </a:solidFill>
                <a:latin typeface="Calibri"/>
                <a:cs typeface="Calibri"/>
              </a:rPr>
              <a:t>культура</a:t>
            </a:r>
            <a:r>
              <a:rPr sz="28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D21F2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5D21F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D21F2"/>
                </a:solidFill>
                <a:latin typeface="Calibri"/>
                <a:cs typeface="Calibri"/>
              </a:rPr>
              <a:t>традиции»: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1572</Words>
  <Application>Microsoft Office PowerPoint</Application>
  <PresentationFormat>Произвольный</PresentationFormat>
  <Paragraphs>271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Задачи патриотического воспитания дошкольников:</vt:lpstr>
      <vt:lpstr>Слайд 4</vt:lpstr>
      <vt:lpstr>Слайд 5</vt:lpstr>
      <vt:lpstr>Формы, методы и педагогические технологии в работе       </vt:lpstr>
      <vt:lpstr>Слайд 7</vt:lpstr>
      <vt:lpstr>Принципы организации патриотического центра:</vt:lpstr>
      <vt:lpstr>Слайд 9</vt:lpstr>
      <vt:lpstr>Младшая группа:</vt:lpstr>
      <vt:lpstr>«Родной город»:</vt:lpstr>
      <vt:lpstr>«Знакомство с трудом взрослых»:</vt:lpstr>
      <vt:lpstr>Слайд 13</vt:lpstr>
      <vt:lpstr>Средняя группа:</vt:lpstr>
      <vt:lpstr>«Родной город»:</vt:lpstr>
      <vt:lpstr>«Страна, ее столица, символика»:</vt:lpstr>
      <vt:lpstr>«Правила, по которым мы живём»:</vt:lpstr>
      <vt:lpstr>Старшая и подготовительная группы:</vt:lpstr>
      <vt:lpstr>«Родной город»:</vt:lpstr>
      <vt:lpstr>Слайд 20</vt:lpstr>
      <vt:lpstr>«Страна, ее столица, символика»:</vt:lpstr>
      <vt:lpstr>«Правила, по которым мы живём»:</vt:lpstr>
      <vt:lpstr>Слайд 23</vt:lpstr>
      <vt:lpstr>Слайд 24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Ст воспитатель</cp:lastModifiedBy>
  <cp:revision>2</cp:revision>
  <dcterms:created xsi:type="dcterms:W3CDTF">2024-10-08T08:53:39Z</dcterms:created>
  <dcterms:modified xsi:type="dcterms:W3CDTF">2024-10-08T09:08:03Z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2024-10-08T00:00:00Z</vt:filetime>
  </property>
</Properties>
</file>