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95" r:id="rId3"/>
    <p:sldId id="259" r:id="rId4"/>
    <p:sldId id="260" r:id="rId5"/>
    <p:sldId id="270" r:id="rId6"/>
    <p:sldId id="261" r:id="rId7"/>
    <p:sldId id="266" r:id="rId8"/>
    <p:sldId id="263" r:id="rId9"/>
    <p:sldId id="267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64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262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9A0EC-F3ED-4E00-9A9D-0C7200966C63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3EC60-74C6-49E1-AFA2-4AB4FA4CF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6659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DAB313-5F7C-4191-B52F-96DC464BA97E}" type="slidenum">
              <a:rPr lang="ru-RU" altLang="ru-RU" smtClean="0"/>
              <a:pPr/>
              <a:t>27</a:t>
            </a:fld>
            <a:endParaRPr lang="ru-RU" altLang="ru-RU" smtClean="0"/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0DFB9C2-7AD1-42B8-889F-DB8BD4471EC6}" type="slidenum">
              <a:rPr lang="ru-RU" altLang="ru-RU" sz="1200">
                <a:cs typeface="Arial" charset="0"/>
              </a:rPr>
              <a:pPr algn="r"/>
              <a:t>27</a:t>
            </a:fld>
            <a:endParaRPr lang="ru-RU" altLang="ru-RU" sz="1200">
              <a:cs typeface="Arial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AA40AD-CB23-497C-9AE2-BF9E029DBEDD}" type="slidenum">
              <a:rPr lang="ru-RU" altLang="ru-RU" smtClean="0"/>
              <a:pPr/>
              <a:t>28</a:t>
            </a:fld>
            <a:endParaRPr lang="ru-RU" altLang="ru-RU" smtClean="0"/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75E2EB1-33FE-4EA5-83C0-4D034F757E6A}" type="slidenum">
              <a:rPr lang="ru-RU" altLang="ru-RU" sz="1200">
                <a:cs typeface="Arial" charset="0"/>
              </a:rPr>
              <a:pPr algn="r"/>
              <a:t>28</a:t>
            </a:fld>
            <a:endParaRPr lang="ru-RU" altLang="ru-RU" sz="1200">
              <a:cs typeface="Arial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Кинезиология- наука о развитии умственных способностей и физического здоровья через определенные двигательные упражнения Современные кинезиологические методики направлены на активизацию различных отделов коры больших полушарий, что позволяет развивать способности человека или корректировать проблемы в различных областях психики. В прогрессивных школах всего мира в школьных расписаниях есть ежедневный урок-кинезиология.</a:t>
            </a:r>
          </a:p>
          <a:p>
            <a:r>
              <a:rPr lang="ru-RU" altLang="ru-RU" smtClean="0"/>
              <a:t>Самый благоприятный период для интеллектуального развития- это возраст до 10 лет, когда кора больших полушарий ещё окончательно не сформирована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12B6DF-949D-4880-B612-DFE2AE21E40A}" type="slidenum">
              <a:rPr lang="ru-RU" altLang="ru-RU" smtClean="0"/>
              <a:pPr/>
              <a:t>34</a:t>
            </a:fld>
            <a:endParaRPr lang="ru-RU" altLang="ru-RU" smtClean="0"/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C6E9A3-D5C0-493E-BDA4-04D2D7E9F3FC}" type="slidenum">
              <a:rPr lang="ru-RU" altLang="ru-RU" sz="1200">
                <a:cs typeface="Arial" charset="0"/>
              </a:rPr>
              <a:pPr algn="r"/>
              <a:t>34</a:t>
            </a:fld>
            <a:endParaRPr lang="ru-RU" altLang="ru-RU" sz="1200">
              <a:cs typeface="Arial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Занятия по лепке с использованием природного материала - составление узоров камешками, семенами растений, фруктов и т. д. Это кропотливый, интересный труд, который развивает внимание, совершенствует сенсомоторику - согласованность в работе глаза и руки, координации движений, их точность.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02C6EC-DDC0-4C96-9148-954F915DC489}" type="slidenum">
              <a:rPr lang="ru-RU" altLang="ru-RU" smtClean="0"/>
              <a:pPr/>
              <a:t>36</a:t>
            </a:fld>
            <a:endParaRPr lang="ru-RU" altLang="ru-RU" smtClean="0"/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4D437C3-8E78-4277-8AFB-413D8B17A5FE}" type="slidenum">
              <a:rPr lang="ru-RU" altLang="ru-RU" sz="1200">
                <a:cs typeface="Arial" charset="0"/>
              </a:rPr>
              <a:pPr algn="r"/>
              <a:t>36</a:t>
            </a:fld>
            <a:endParaRPr lang="ru-RU" altLang="ru-RU" sz="1200">
              <a:cs typeface="Arial" charset="0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1400" smtClean="0"/>
              <a:t>Картины из пуговиц.Выкладывание букв, силуэтов.Сортировка по заданному признаку</a:t>
            </a:r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91B387-86BD-4C5E-ADA0-682717B6EC8D}" type="slidenum">
              <a:rPr lang="ru-RU" altLang="ru-RU" smtClean="0"/>
              <a:pPr/>
              <a:t>39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C6B7-D431-42AE-B6A4-B2EBF338D9CA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AC1B-BAEE-49A0-BFB8-31E52828C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79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C6B7-D431-42AE-B6A4-B2EBF338D9CA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AC1B-BAEE-49A0-BFB8-31E52828C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17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C6B7-D431-42AE-B6A4-B2EBF338D9CA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AC1B-BAEE-49A0-BFB8-31E52828C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359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C6B7-D431-42AE-B6A4-B2EBF338D9CA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AC1B-BAEE-49A0-BFB8-31E52828C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854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C6B7-D431-42AE-B6A4-B2EBF338D9CA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AC1B-BAEE-49A0-BFB8-31E52828C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1420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C6B7-D431-42AE-B6A4-B2EBF338D9CA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AC1B-BAEE-49A0-BFB8-31E52828C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380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C6B7-D431-42AE-B6A4-B2EBF338D9CA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AC1B-BAEE-49A0-BFB8-31E52828C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661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C6B7-D431-42AE-B6A4-B2EBF338D9CA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AC1B-BAEE-49A0-BFB8-31E52828C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9536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C6B7-D431-42AE-B6A4-B2EBF338D9CA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AC1B-BAEE-49A0-BFB8-31E52828C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713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C6B7-D431-42AE-B6A4-B2EBF338D9CA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AC1B-BAEE-49A0-BFB8-31E52828C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0707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C6B7-D431-42AE-B6A4-B2EBF338D9CA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AC1B-BAEE-49A0-BFB8-31E52828C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1651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2C6B7-D431-42AE-B6A4-B2EBF338D9CA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EAC1B-BAEE-49A0-BFB8-31E52828C7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84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wmf"/><Relationship Id="rId5" Type="http://schemas.openxmlformats.org/officeDocument/2006/relationships/image" Target="../media/image46.png"/><Relationship Id="rId4" Type="http://schemas.openxmlformats.org/officeDocument/2006/relationships/image" Target="../media/image4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&#1052;&#1072;&#1089;&#1090;&#1077;&#1088;-&#1082;&#1083;&#1072;&#1089;&#1089;\MOV03503.MPG" TargetMode="Externa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960398" cy="2376264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учреждение «Детский сад № 106 «Анютины глазки»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комбинированного вида» г. Орска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Родительское собрание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 подготовительной группе по теме: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«Что должен знать и уметь ребёнок при поступлении в школу»</a:t>
            </a:r>
            <a:endParaRPr lang="ru-RU" sz="27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4941168"/>
            <a:ext cx="4572032" cy="151216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1КК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Рейдер Е.Ю.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0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00063" y="1857375"/>
            <a:ext cx="4714875" cy="45720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«Я» (имя, фамилия, пол, возраст, место проживания).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Моя семья (Ф. И. О. родителей, состав семьи, профессии).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Окружающий мир (животные и растения, времена года и явления природы, люди и техника и т. д.)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2291" name="Заголовок 8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285750"/>
            <a:ext cx="8223250" cy="1444625"/>
          </a:xfrm>
        </p:spPr>
      </p:pic>
      <p:pic>
        <p:nvPicPr>
          <p:cNvPr id="12292" name="Рисунок 7" descr="6566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2071688"/>
            <a:ext cx="2786062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388" y="1481138"/>
            <a:ext cx="5472112" cy="4805362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buFont typeface="Wingdings 3" pitchFamily="18" charset="2"/>
              <a:buNone/>
              <a:defRPr/>
            </a:pPr>
            <a:endParaRPr lang="ru-RU" sz="200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ru-RU" sz="2400" smtClean="0">
                <a:solidFill>
                  <a:srgbClr val="000000"/>
                </a:solidFill>
              </a:rPr>
              <a:t>Числовая последовательность в пределах 20.</a:t>
            </a:r>
          </a:p>
          <a:p>
            <a:pPr eaLnBrk="1" hangingPunct="1">
              <a:defRPr/>
            </a:pPr>
            <a:r>
              <a:rPr lang="ru-RU" sz="2400" smtClean="0">
                <a:solidFill>
                  <a:srgbClr val="000000"/>
                </a:solidFill>
              </a:rPr>
              <a:t>Сложение и вычитание в пределах 10.</a:t>
            </a:r>
          </a:p>
          <a:p>
            <a:pPr eaLnBrk="1" hangingPunct="1">
              <a:defRPr/>
            </a:pPr>
            <a:r>
              <a:rPr lang="ru-RU" sz="2400" smtClean="0">
                <a:solidFill>
                  <a:srgbClr val="000000"/>
                </a:solidFill>
              </a:rPr>
              <a:t>Понятие «больше – меньше».</a:t>
            </a:r>
          </a:p>
          <a:p>
            <a:pPr eaLnBrk="1" hangingPunct="1">
              <a:defRPr/>
            </a:pPr>
            <a:r>
              <a:rPr lang="ru-RU" sz="2400" smtClean="0">
                <a:solidFill>
                  <a:srgbClr val="000000"/>
                </a:solidFill>
              </a:rPr>
              <a:t>Основные геометрические фигуры.</a:t>
            </a:r>
          </a:p>
          <a:p>
            <a:pPr eaLnBrk="1" hangingPunct="1">
              <a:defRPr/>
            </a:pPr>
            <a:r>
              <a:rPr lang="ru-RU" sz="2400" smtClean="0">
                <a:solidFill>
                  <a:srgbClr val="000000"/>
                </a:solidFill>
              </a:rPr>
              <a:t>Ориентировка в пространстве.</a:t>
            </a:r>
          </a:p>
          <a:p>
            <a:pPr eaLnBrk="1" hangingPunct="1">
              <a:defRPr/>
            </a:pPr>
            <a:r>
              <a:rPr lang="ru-RU" sz="2400" smtClean="0">
                <a:solidFill>
                  <a:srgbClr val="000000"/>
                </a:solidFill>
              </a:rPr>
              <a:t>Измерение предметов при помощи линейки.</a:t>
            </a:r>
          </a:p>
          <a:p>
            <a:pPr eaLnBrk="1" hangingPunct="1">
              <a:defRPr/>
            </a:pPr>
            <a:r>
              <a:rPr lang="ru-RU" sz="2400" smtClean="0">
                <a:solidFill>
                  <a:srgbClr val="000000"/>
                </a:solidFill>
              </a:rPr>
              <a:t>Цвета и их оттенки.</a:t>
            </a:r>
          </a:p>
          <a:p>
            <a:pPr eaLnBrk="1" hangingPunct="1">
              <a:defRPr/>
            </a:pPr>
            <a:endParaRPr lang="ru-RU" sz="240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ru-RU" sz="2000" smtClean="0">
              <a:solidFill>
                <a:srgbClr val="000000"/>
              </a:solidFill>
            </a:endParaRPr>
          </a:p>
        </p:txBody>
      </p:sp>
      <p:pic>
        <p:nvPicPr>
          <p:cNvPr id="13315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0525" y="244475"/>
            <a:ext cx="8393113" cy="1071563"/>
          </a:xfrm>
        </p:spPr>
      </p:pic>
      <p:pic>
        <p:nvPicPr>
          <p:cNvPr id="13316" name="Рисунок 3" descr="97859474334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500188"/>
            <a:ext cx="2928938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85938"/>
            <a:ext cx="4829175" cy="4429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Умение составлять рассказ по картинке.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Пересказывать содержание известной сказки.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Рассказывать связные истории из своей жизни.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Рассуждать.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Умение отвечать полным ответом.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/>
          </a:p>
        </p:txBody>
      </p:sp>
      <p:pic>
        <p:nvPicPr>
          <p:cNvPr id="14339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7825" y="231775"/>
            <a:ext cx="8553450" cy="1304925"/>
          </a:xfrm>
        </p:spPr>
      </p:pic>
      <p:pic>
        <p:nvPicPr>
          <p:cNvPr id="14340" name="Рисунок 3" descr="978594743344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2428875"/>
            <a:ext cx="3071813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5" descr="3532_russian_schools_0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59261">
            <a:off x="5722938" y="431800"/>
            <a:ext cx="28575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43063"/>
            <a:ext cx="4829175" cy="4786312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Все интеллектуальные функции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(внимание, память и мышление) </a:t>
            </a:r>
            <a:r>
              <a:rPr lang="ru-RU" sz="2000" dirty="0" smtClean="0"/>
              <a:t>должны достичь определенного уровня развития – стать произвольными, т. е. сознательно управляемыми.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/>
              <a:t>    Будущему школьнику необходимо уметь определенное время работать, сосредоточившись на задании.</a:t>
            </a:r>
            <a:endParaRPr lang="ru-RU" sz="2400" dirty="0"/>
          </a:p>
        </p:txBody>
      </p:sp>
      <p:pic>
        <p:nvPicPr>
          <p:cNvPr id="1536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7825" y="231775"/>
            <a:ext cx="8412163" cy="1243013"/>
          </a:xfrm>
        </p:spPr>
      </p:pic>
      <p:pic>
        <p:nvPicPr>
          <p:cNvPr id="15364" name="Рисунок 4" descr="b661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5500688" y="1785938"/>
            <a:ext cx="3481387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88" y="1785938"/>
            <a:ext cx="5357812" cy="464343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/>
              <a:t>	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Ребенку важно научиться владеть собственными пальчиками – ведь теперь он будет учиться писать.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/>
              <a:t>Поэтому ему нужно уметь: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/>
              <a:t>правильно держать ручку;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/>
              <a:t>пользоваться ножницами;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/>
              <a:t>рисовать и лепить;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/>
              <a:t>обводить контуры и заштриховывать фигуры.</a:t>
            </a:r>
            <a:endParaRPr lang="ru-RU" sz="2400" dirty="0"/>
          </a:p>
        </p:txBody>
      </p:sp>
      <p:pic>
        <p:nvPicPr>
          <p:cNvPr id="16387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0363" y="255588"/>
            <a:ext cx="8393112" cy="1274762"/>
          </a:xfrm>
        </p:spPr>
      </p:pic>
      <p:pic>
        <p:nvPicPr>
          <p:cNvPr id="16388" name="Рисунок 3" descr="1232699973_1_2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5929313" y="2286000"/>
            <a:ext cx="292893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4" descr="big_school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63" y="0"/>
            <a:ext cx="18383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75" y="2071688"/>
            <a:ext cx="4929188" cy="42862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Желание учиться, идти в школу.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Стремление узнавать новое.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Закрепляйте положительное отношение ребенка к школе.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Никогда не запугивайте ребенка, рассказывая о школе.</a:t>
            </a:r>
            <a:endParaRPr lang="ru-RU" sz="2400" dirty="0"/>
          </a:p>
        </p:txBody>
      </p:sp>
      <p:pic>
        <p:nvPicPr>
          <p:cNvPr id="17411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7825" y="317500"/>
            <a:ext cx="8650288" cy="1584325"/>
          </a:xfrm>
        </p:spPr>
      </p:pic>
      <p:pic>
        <p:nvPicPr>
          <p:cNvPr id="17412" name="Рисунок 3" descr="93dbcc2d26c0t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5659438" y="2071688"/>
            <a:ext cx="331946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4" descr="deti0000.gif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285750" y="0"/>
            <a:ext cx="20002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143125"/>
            <a:ext cx="4329113" cy="435768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Играя с ребенком, используйте игры с правилами (домино, лото, шашки, подвижные игры и т. д.).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/>
              <a:t>    Следите за тем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чтобы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ребенок выполнял правила игры.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18435" name="Заголовок 10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8750" y="333375"/>
            <a:ext cx="8589963" cy="1644650"/>
          </a:xfrm>
        </p:spPr>
      </p:pic>
      <p:pic>
        <p:nvPicPr>
          <p:cNvPr id="18436" name="Рисунок 9" descr="object_5_1099054865_27794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357813" y="2143125"/>
            <a:ext cx="3375025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5" y="1857375"/>
            <a:ext cx="4214813" cy="43576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Учите  ребенка устанавливать причинно-следственные связи.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Решайте вместе с ним логические задачи: загадки, ребусы, кроссворды. </a:t>
            </a:r>
            <a:endParaRPr lang="ru-RU" sz="2400" dirty="0"/>
          </a:p>
        </p:txBody>
      </p:sp>
      <p:pic>
        <p:nvPicPr>
          <p:cNvPr id="19459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0525" y="396875"/>
            <a:ext cx="8247063" cy="1279525"/>
          </a:xfrm>
        </p:spPr>
      </p:pic>
      <p:pic>
        <p:nvPicPr>
          <p:cNvPr id="19460" name="Рисунок 4" descr="school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4929188" y="2928938"/>
            <a:ext cx="38576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5" descr="logo_white_3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 rot="1275875">
            <a:off x="6215063" y="500063"/>
            <a:ext cx="185737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57375"/>
            <a:ext cx="4614863" cy="41433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Больше общайтесь с ребенком</a:t>
            </a:r>
            <a:r>
              <a:rPr lang="ru-RU" sz="2800" dirty="0" smtClean="0"/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Поощряйте его желание высказывать свою точку зрения, уважительно относитесь к ней.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800" dirty="0"/>
          </a:p>
        </p:txBody>
      </p:sp>
      <p:pic>
        <p:nvPicPr>
          <p:cNvPr id="2048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0525" y="212725"/>
            <a:ext cx="8362950" cy="1311275"/>
          </a:xfrm>
        </p:spPr>
      </p:pic>
      <p:pic>
        <p:nvPicPr>
          <p:cNvPr id="20484" name="Рисунок 4" descr="8499e1aa980e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357813" y="1785938"/>
            <a:ext cx="328612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1"/>
          <p:cNvSpPr>
            <a:spLocks noGrp="1"/>
          </p:cNvSpPr>
          <p:nvPr>
            <p:ph idx="1"/>
          </p:nvPr>
        </p:nvSpPr>
        <p:spPr>
          <a:xfrm>
            <a:off x="428625" y="1643063"/>
            <a:ext cx="4143375" cy="4786312"/>
          </a:xfrm>
          <a:solidFill>
            <a:srgbClr val="CCFFFF"/>
          </a:solidFill>
        </p:spPr>
        <p:txBody>
          <a:bodyPr/>
          <a:lstStyle/>
          <a:p>
            <a:pPr eaLnBrk="1" hangingPunct="1"/>
            <a:endParaRPr lang="ru-RU" altLang="ru-RU" sz="2000" smtClean="0"/>
          </a:p>
          <a:p>
            <a:pPr eaLnBrk="1" hangingPunct="1"/>
            <a:r>
              <a:rPr lang="ru-RU" altLang="ru-RU" sz="2000" smtClean="0"/>
              <a:t>Закрепляйте с ребенком состав числа (</a:t>
            </a:r>
            <a:r>
              <a:rPr lang="ru-RU" altLang="ru-RU" sz="2000" i="1" smtClean="0"/>
              <a:t>8 – это 4 +4, 3+5, 2+6 и т.д.);</a:t>
            </a:r>
          </a:p>
          <a:p>
            <a:pPr eaLnBrk="1" hangingPunct="1"/>
            <a:endParaRPr lang="ru-RU" altLang="ru-RU" sz="2000" i="1" smtClean="0"/>
          </a:p>
          <a:p>
            <a:pPr eaLnBrk="1" hangingPunct="1"/>
            <a:r>
              <a:rPr lang="ru-RU" altLang="ru-RU" sz="2000" smtClean="0"/>
              <a:t> умение ориентироваться в числовом ряду ( </a:t>
            </a:r>
            <a:r>
              <a:rPr lang="ru-RU" altLang="ru-RU" sz="2000" i="1" smtClean="0"/>
              <a:t>«соседи» числа 5 – это 4 и 6);</a:t>
            </a:r>
          </a:p>
          <a:p>
            <a:pPr eaLnBrk="1" hangingPunct="1"/>
            <a:endParaRPr lang="ru-RU" altLang="ru-RU" sz="2000" i="1" smtClean="0"/>
          </a:p>
          <a:p>
            <a:pPr eaLnBrk="1" hangingPunct="1"/>
            <a:r>
              <a:rPr lang="ru-RU" altLang="ru-RU" sz="2000" smtClean="0"/>
              <a:t>Совершенствование пространственно-временных представлений (верх-низ, раньше-позже, право-лево).</a:t>
            </a:r>
          </a:p>
        </p:txBody>
      </p:sp>
      <p:pic>
        <p:nvPicPr>
          <p:cNvPr id="21507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5125" y="219075"/>
            <a:ext cx="8413750" cy="1328738"/>
          </a:xfrm>
        </p:spPr>
      </p:pic>
      <p:pic>
        <p:nvPicPr>
          <p:cNvPr id="21508" name="Рисунок 3" descr="8-37_G8egDQh5W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2571750"/>
            <a:ext cx="4000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5" descr="sch_tr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214313"/>
            <a:ext cx="29289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3519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Содержимое 8"/>
          <p:cNvSpPr>
            <a:spLocks noGrp="1"/>
          </p:cNvSpPr>
          <p:nvPr>
            <p:ph sz="quarter" idx="4"/>
          </p:nvPr>
        </p:nvSpPr>
        <p:spPr>
          <a:xfrm>
            <a:off x="4643438" y="0"/>
            <a:ext cx="4143403" cy="478634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altLang="ru-RU" sz="4800" dirty="0" smtClean="0"/>
          </a:p>
          <a:p>
            <a:pPr algn="ctr">
              <a:buNone/>
            </a:pPr>
            <a:r>
              <a:rPr lang="ru-RU" altLang="ru-RU" sz="4800" dirty="0" smtClean="0"/>
              <a:t>Что же такое </a:t>
            </a:r>
          </a:p>
          <a:p>
            <a:pPr algn="ctr">
              <a:buNone/>
            </a:pPr>
            <a:r>
              <a:rPr lang="ru-RU" altLang="ru-RU" sz="4800" dirty="0" smtClean="0"/>
              <a:t>«ГОТОВНОСТЬ К ШКОЛЕ?»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1"/>
          <p:cNvSpPr>
            <a:spLocks noGrp="1"/>
          </p:cNvSpPr>
          <p:nvPr>
            <p:ph idx="1"/>
          </p:nvPr>
        </p:nvSpPr>
        <p:spPr>
          <a:xfrm>
            <a:off x="457200" y="1643063"/>
            <a:ext cx="4829175" cy="4572000"/>
          </a:xfrm>
          <a:solidFill>
            <a:srgbClr val="FCE9B2"/>
          </a:solidFill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altLang="ru-RU" sz="2400" smtClean="0"/>
              <a:t> 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altLang="ru-RU" sz="2400" smtClean="0"/>
              <a:t>	 </a:t>
            </a:r>
            <a:r>
              <a:rPr lang="ru-RU" altLang="ru-RU" sz="2400" b="1" smtClean="0">
                <a:solidFill>
                  <a:srgbClr val="C00000"/>
                </a:solidFill>
              </a:rPr>
              <a:t>Развивайте мелкую 	моторику руки:</a:t>
            </a:r>
          </a:p>
          <a:p>
            <a:pPr eaLnBrk="1" hangingPunct="1">
              <a:buFont typeface="Wingdings 3" pitchFamily="18" charset="2"/>
              <a:buNone/>
            </a:pPr>
            <a:endParaRPr lang="ru-RU" altLang="ru-RU" sz="2400" smtClean="0"/>
          </a:p>
          <a:p>
            <a:pPr eaLnBrk="1" hangingPunct="1">
              <a:buFont typeface="Wingdings 3" pitchFamily="18" charset="2"/>
              <a:buNone/>
            </a:pPr>
            <a:r>
              <a:rPr lang="ru-RU" altLang="ru-RU" sz="2400" smtClean="0"/>
              <a:t>вместе с ребенком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2400" smtClean="0"/>
              <a:t>рисуйте,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2400" smtClean="0"/>
              <a:t>раскрашивайте (стараясь не залезать за границы рисунка);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2400" smtClean="0"/>
              <a:t>лепите;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2400" smtClean="0"/>
              <a:t>собирайте мозаику.</a:t>
            </a:r>
          </a:p>
          <a:p>
            <a:pPr eaLnBrk="1" hangingPunct="1">
              <a:buFont typeface="Wingdings" pitchFamily="2" charset="2"/>
              <a:buChar char="q"/>
            </a:pPr>
            <a:endParaRPr lang="ru-RU" altLang="ru-RU" sz="2400" smtClean="0"/>
          </a:p>
        </p:txBody>
      </p:sp>
      <p:pic>
        <p:nvPicPr>
          <p:cNvPr id="22531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0363" y="255588"/>
            <a:ext cx="8362950" cy="1274762"/>
          </a:xfrm>
        </p:spPr>
      </p:pic>
      <p:pic>
        <p:nvPicPr>
          <p:cNvPr id="22532" name="Рисунок 3" descr="shkol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1785938"/>
            <a:ext cx="31432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1"/>
          <p:cNvSpPr>
            <a:spLocks noGrp="1"/>
          </p:cNvSpPr>
          <p:nvPr>
            <p:ph idx="1"/>
          </p:nvPr>
        </p:nvSpPr>
        <p:spPr>
          <a:xfrm>
            <a:off x="457200" y="2000250"/>
            <a:ext cx="8186738" cy="4286250"/>
          </a:xfrm>
          <a:solidFill>
            <a:srgbClr val="CEF8FE"/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altLang="ru-RU" sz="2400" smtClean="0"/>
              <a:t>Закрепляйте представления ребенка о звуках, слогах, словах и предложениях.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altLang="ru-RU" sz="2400" smtClean="0"/>
              <a:t>	</a:t>
            </a:r>
            <a:r>
              <a:rPr lang="ru-RU" altLang="ru-RU" sz="2000" i="1" smtClean="0"/>
              <a:t>Предложите ребенку назвать звук, с которого начинается слово. Именно звук, а не букву. В противном случае у детей возникают трудности при слиянии звуков.</a:t>
            </a:r>
            <a:endParaRPr lang="ru-RU" altLang="ru-RU" sz="2400" smtClean="0"/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2400" smtClean="0"/>
              <a:t>Понимание того, что буквы и звуки – это вовсе не одно и то же, поможет ребенку в овладении письмом.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2400" smtClean="0"/>
              <a:t>Очень важно уметь делить слово на слоги.</a:t>
            </a:r>
          </a:p>
        </p:txBody>
      </p:sp>
      <p:pic>
        <p:nvPicPr>
          <p:cNvPr id="23555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0525" y="244475"/>
            <a:ext cx="8362950" cy="1279525"/>
          </a:xfrm>
        </p:spPr>
      </p:pic>
      <p:pic>
        <p:nvPicPr>
          <p:cNvPr id="23556" name="Рисунок 3" descr="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214313"/>
            <a:ext cx="2500313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43063"/>
            <a:ext cx="4757738" cy="4572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Организовывайте с ребенком совместную деятельность.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Не обсуждайте при нем взрослых.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Объясняйте ему правила общения с педагогом и другими взрослыми людьми.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/>
          </a:p>
        </p:txBody>
      </p:sp>
      <p:pic>
        <p:nvPicPr>
          <p:cNvPr id="24579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0525" y="244475"/>
            <a:ext cx="8362950" cy="1146175"/>
          </a:xfrm>
        </p:spPr>
      </p:pic>
      <p:pic>
        <p:nvPicPr>
          <p:cNvPr id="24580" name="Рисунок 4" descr="ipoteca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357813" y="1714500"/>
            <a:ext cx="364331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71625"/>
            <a:ext cx="4543425" cy="471487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Научитесь понимать своего ребенка.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Не забывайте, что у ребенка могут быть свои проблемы и свое мнение.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Не стоит торопить время, желая, чтобы ваш малыш повзрослел.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Научитесь радоваться каждому дню его детства.</a:t>
            </a:r>
            <a:endParaRPr lang="ru-RU" dirty="0"/>
          </a:p>
        </p:txBody>
      </p:sp>
      <p:pic>
        <p:nvPicPr>
          <p:cNvPr id="2560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5100" y="231775"/>
            <a:ext cx="8594725" cy="1304925"/>
          </a:xfrm>
        </p:spPr>
      </p:pic>
      <p:pic>
        <p:nvPicPr>
          <p:cNvPr id="25604" name="Рисунок 5" descr="a1a595594bdd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000250"/>
            <a:ext cx="3595688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071688"/>
            <a:ext cx="5186363" cy="435768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Не забывайте о физических упражнениях.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Утренняя гимнастика должна стать привычной.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Включайте музыку, под которую приятно потанцевать и порезвиться.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Игры на свежем воздухе, плаванье, лыжи, коньки, велосипед помогут будущему ученику окрепнуть и разовьют координацию движений.</a:t>
            </a:r>
            <a:endParaRPr lang="ru-RU" sz="2000" dirty="0"/>
          </a:p>
        </p:txBody>
      </p:sp>
      <p:pic>
        <p:nvPicPr>
          <p:cNvPr id="26627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0525" y="360363"/>
            <a:ext cx="8247063" cy="1455737"/>
          </a:xfrm>
        </p:spPr>
      </p:pic>
      <p:pic>
        <p:nvPicPr>
          <p:cNvPr id="26628" name="Рисунок 6" descr="1211949034_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9690">
            <a:off x="6257925" y="314325"/>
            <a:ext cx="1714500" cy="19288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29" name="Рисунок 7" descr="8c2e29e827a6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38" y="2786063"/>
            <a:ext cx="2857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EB-diz\ГРАФІКА\ДЕТИ\dety\50cd74c7f3b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173601"/>
            <a:ext cx="2627432" cy="368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WEB-diz\ГРАФІКА\ШКОЛЬНЫЙ КЛИПАРТ\клипарт\0_828ac_dca4804f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9807" y="4653136"/>
            <a:ext cx="4331479" cy="203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8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785794"/>
            <a:ext cx="62150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4400" dirty="0" smtClean="0">
                <a:latin typeface="Times New Roman" pitchFamily="18" charset="0"/>
                <a:cs typeface="Times New Roman" pitchFamily="18" charset="0"/>
              </a:rPr>
              <a:t>«Дети должны жить в мире красоты, игры, </a:t>
            </a:r>
          </a:p>
          <a:p>
            <a:pPr algn="r"/>
            <a:r>
              <a:rPr lang="ru-RU" altLang="ru-RU" sz="4400" dirty="0" smtClean="0">
                <a:latin typeface="Times New Roman" pitchFamily="18" charset="0"/>
                <a:cs typeface="Times New Roman" pitchFamily="18" charset="0"/>
              </a:rPr>
              <a:t>сказки, музыки, рисунка, фантазии».</a:t>
            </a:r>
          </a:p>
          <a:p>
            <a:pPr algn="r"/>
            <a:r>
              <a:rPr lang="ru-RU" altLang="ru-RU" sz="4400" dirty="0" smtClean="0">
                <a:latin typeface="Times New Roman" pitchFamily="18" charset="0"/>
                <a:cs typeface="Times New Roman" pitchFamily="18" charset="0"/>
              </a:rPr>
              <a:t>						                                                                                                                                         </a:t>
            </a:r>
            <a:r>
              <a:rPr lang="ru-RU" altLang="ru-RU" sz="4400" i="1" dirty="0" smtClean="0">
                <a:latin typeface="Times New Roman" pitchFamily="18" charset="0"/>
                <a:cs typeface="Times New Roman" pitchFamily="18" charset="0"/>
              </a:rPr>
              <a:t>В. А Сухомлинский</a:t>
            </a:r>
            <a:endParaRPr lang="ru-RU" alt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09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>
            <a:normAutofit fontScale="90000"/>
          </a:bodyPr>
          <a:lstStyle/>
          <a:p>
            <a:r>
              <a:rPr lang="ru-RU" altLang="ru-RU" sz="3200" b="1" smtClean="0"/>
              <a:t>Приёмы для развития мелкой моторики пальцев рук.</a:t>
            </a:r>
            <a:r>
              <a:rPr lang="ru-RU" altLang="ru-RU" smtClean="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b="1" smtClean="0"/>
              <a:t>Катать шарики из пластилина. </a:t>
            </a:r>
          </a:p>
          <a:p>
            <a:pPr>
              <a:lnSpc>
                <a:spcPct val="80000"/>
              </a:lnSpc>
            </a:pPr>
            <a:r>
              <a:rPr lang="ru-RU" altLang="ru-RU" sz="2000" b="1" smtClean="0"/>
              <a:t>Рвать на мелкие куски газету, бумагу (чем мельче, тем лучше). </a:t>
            </a:r>
          </a:p>
          <a:p>
            <a:pPr>
              <a:lnSpc>
                <a:spcPct val="80000"/>
              </a:lnSpc>
            </a:pPr>
            <a:r>
              <a:rPr lang="ru-RU" altLang="ru-RU" sz="2000" b="1" smtClean="0"/>
              <a:t>Нанизывание пуговиц, крупных бусинок на шнурок, а мелких бусин, бисера – на нитку с иголкой.</a:t>
            </a:r>
          </a:p>
          <a:p>
            <a:pPr>
              <a:lnSpc>
                <a:spcPct val="80000"/>
              </a:lnSpc>
            </a:pPr>
            <a:r>
              <a:rPr lang="ru-RU" altLang="ru-RU" sz="2000" b="1" smtClean="0"/>
              <a:t>Сортировка бобов, фасоли, гороха, а также крупы (пшена, гречки, риса).</a:t>
            </a:r>
          </a:p>
          <a:p>
            <a:pPr>
              <a:lnSpc>
                <a:spcPct val="80000"/>
              </a:lnSpc>
            </a:pPr>
            <a:r>
              <a:rPr lang="ru-RU" altLang="ru-RU" sz="2000" b="1" smtClean="0"/>
              <a:t>Собирать, складывать пирамидки.  </a:t>
            </a:r>
          </a:p>
          <a:p>
            <a:pPr>
              <a:lnSpc>
                <a:spcPct val="80000"/>
              </a:lnSpc>
            </a:pPr>
            <a:r>
              <a:rPr lang="ru-RU" altLang="ru-RU" sz="2000" b="1" smtClean="0"/>
              <a:t>Застёгивать пуговицы. </a:t>
            </a:r>
          </a:p>
          <a:p>
            <a:pPr>
              <a:lnSpc>
                <a:spcPct val="80000"/>
              </a:lnSpc>
            </a:pPr>
            <a:r>
              <a:rPr lang="ru-RU" altLang="ru-RU" sz="2000" b="1" smtClean="0"/>
              <a:t>Завязывать, развязывать узлы. </a:t>
            </a:r>
          </a:p>
          <a:p>
            <a:pPr>
              <a:lnSpc>
                <a:spcPct val="80000"/>
              </a:lnSpc>
            </a:pPr>
            <a:r>
              <a:rPr lang="ru-RU" altLang="ru-RU" sz="2000" b="1" smtClean="0"/>
              <a:t>Разнообразная работа с ножницами. </a:t>
            </a:r>
          </a:p>
          <a:p>
            <a:pPr>
              <a:lnSpc>
                <a:spcPct val="80000"/>
              </a:lnSpc>
            </a:pPr>
            <a:r>
              <a:rPr lang="ru-RU" altLang="ru-RU" sz="2000" b="1" smtClean="0"/>
              <a:t>Продевание нитки в иголку. </a:t>
            </a:r>
          </a:p>
          <a:p>
            <a:pPr>
              <a:lnSpc>
                <a:spcPct val="80000"/>
              </a:lnSpc>
            </a:pPr>
            <a:r>
              <a:rPr lang="ru-RU" altLang="ru-RU" sz="2000" b="1" smtClean="0"/>
              <a:t>Посыпание песочка: горстью, щепоткой, разными пальцами.</a:t>
            </a:r>
          </a:p>
          <a:p>
            <a:pPr>
              <a:lnSpc>
                <a:spcPct val="80000"/>
              </a:lnSpc>
            </a:pPr>
            <a:r>
              <a:rPr lang="ru-RU" altLang="ru-RU" sz="2000" b="1" smtClean="0"/>
              <a:t>Игры с конструктором, мозаикой и другими мелкими предметами.</a:t>
            </a:r>
          </a:p>
          <a:p>
            <a:pPr>
              <a:lnSpc>
                <a:spcPct val="80000"/>
              </a:lnSpc>
            </a:pPr>
            <a:r>
              <a:rPr lang="ru-RU" altLang="ru-RU" sz="2000" b="1" smtClean="0"/>
              <a:t>Стирание ластиком нарисованных предметов.</a:t>
            </a:r>
          </a:p>
          <a:p>
            <a:pPr>
              <a:lnSpc>
                <a:spcPct val="80000"/>
              </a:lnSpc>
            </a:pPr>
            <a:endParaRPr lang="ru-RU" altLang="ru-RU" sz="2000" smtClean="0"/>
          </a:p>
        </p:txBody>
      </p:sp>
      <p:pic>
        <p:nvPicPr>
          <p:cNvPr id="28676" name="Picture 1" descr="C:\Documents and Settings\Я\Мои документы\Мои рисунки\Организатор клипов (Microsoft)\j041078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270500"/>
            <a:ext cx="18859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255DBBB-AA37-43FB-901C-36663E376572}" type="slidenum">
              <a:rPr lang="ru-RU" altLang="ru-RU" sz="1400">
                <a:cs typeface="Arial" charset="0"/>
              </a:rPr>
              <a:pPr algn="r"/>
              <a:t>27</a:t>
            </a:fld>
            <a:endParaRPr lang="ru-RU" altLang="ru-RU" sz="1400">
              <a:cs typeface="Arial" charset="0"/>
            </a:endParaRPr>
          </a:p>
        </p:txBody>
      </p:sp>
      <p:sp>
        <p:nvSpPr>
          <p:cNvPr id="29699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noFill/>
        </p:spPr>
        <p:txBody>
          <a:bodyPr>
            <a:normAutofit fontScale="90000"/>
          </a:bodyPr>
          <a:lstStyle/>
          <a:p>
            <a:r>
              <a:rPr lang="ru-RU" altLang="ru-RU" sz="4000" b="1" smtClean="0">
                <a:solidFill>
                  <a:schemeClr val="tx1"/>
                </a:solidFill>
                <a:latin typeface="Times New Roman" pitchFamily="18" charset="0"/>
              </a:rPr>
              <a:t>Пальчиковая гимнастика </a:t>
            </a:r>
            <a:br>
              <a:rPr lang="ru-RU" altLang="ru-RU" sz="4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4000" b="1" smtClean="0">
                <a:solidFill>
                  <a:schemeClr val="tx1"/>
                </a:solidFill>
                <a:latin typeface="Times New Roman" pitchFamily="18" charset="0"/>
              </a:rPr>
              <a:t>с предметами </a:t>
            </a:r>
            <a:br>
              <a:rPr lang="ru-RU" altLang="ru-RU" sz="4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2400" b="1" smtClean="0">
                <a:latin typeface="Times New Roman" pitchFamily="18" charset="0"/>
              </a:rPr>
              <a:t>(катушкой, карандашом, теннисным мячиком)</a:t>
            </a:r>
          </a:p>
        </p:txBody>
      </p:sp>
      <p:pic>
        <p:nvPicPr>
          <p:cNvPr id="17431" name="Picture 23" descr="img16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77000" y="4572000"/>
            <a:ext cx="2667000" cy="2133600"/>
          </a:xfrm>
          <a:noFill/>
          <a:ln>
            <a:solidFill>
              <a:schemeClr val="tx1"/>
            </a:solidFill>
          </a:ln>
        </p:spPr>
      </p:pic>
      <p:pic>
        <p:nvPicPr>
          <p:cNvPr id="17432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572000"/>
            <a:ext cx="28194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33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1981200"/>
            <a:ext cx="2579688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35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981200"/>
            <a:ext cx="3581400" cy="2443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36" name="Picture 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629400" y="1981200"/>
            <a:ext cx="23622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37" name="Picture 29" descr="img16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4572000"/>
            <a:ext cx="32004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1A1B1E7-3D14-451D-84FE-6193D68ECAC3}" type="slidenum">
              <a:rPr lang="ru-RU" altLang="ru-RU" sz="1400">
                <a:cs typeface="Arial" charset="0"/>
              </a:rPr>
              <a:pPr algn="r"/>
              <a:t>28</a:t>
            </a:fld>
            <a:endParaRPr lang="ru-RU" altLang="ru-RU" sz="1400">
              <a:cs typeface="Arial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  <a:noFill/>
        </p:spPr>
        <p:txBody>
          <a:bodyPr/>
          <a:lstStyle/>
          <a:p>
            <a:r>
              <a:rPr lang="ru-RU" altLang="ru-RU" sz="4000" b="1" smtClean="0">
                <a:solidFill>
                  <a:schemeClr val="tx1"/>
                </a:solidFill>
              </a:rPr>
              <a:t>Кинезиологические упражнения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altLang="ru-RU" sz="2800" b="1" smtClean="0"/>
              <a:t>Колечко.</a:t>
            </a:r>
          </a:p>
          <a:p>
            <a:pPr>
              <a:buFontTx/>
              <a:buNone/>
            </a:pPr>
            <a:r>
              <a:rPr lang="ru-RU" altLang="ru-RU" sz="1200" b="1" smtClean="0"/>
              <a:t>       </a:t>
            </a:r>
            <a:r>
              <a:rPr lang="ru-RU" altLang="ru-RU" sz="1600" b="1" smtClean="0"/>
              <a:t>Поочередно и как можно быстрее перебирайте пальцы рук, соединяя в кольцо с большим пальцем последовательно указательный, средний и т.д. Проба выполняется в прямом и в обратном порядке. В  начале упражнение выполняется каждой рукой отдельно, затем сразу двумя руками.</a:t>
            </a:r>
          </a:p>
        </p:txBody>
      </p:sp>
      <p:pic>
        <p:nvPicPr>
          <p:cNvPr id="30725" name="Picture 4" descr="new_pa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953000"/>
            <a:ext cx="16764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6" name="Picture 5" descr="new_pa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4953000"/>
            <a:ext cx="187325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7" name="Picture 6" descr="new_pa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4953000"/>
            <a:ext cx="1727200" cy="165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8" name="Picture 7" descr="new_pa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953000"/>
            <a:ext cx="1800225" cy="165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5064" name="MOV03503.MPG">
            <a:hlinkClick r:id="" action="ppaction://media"/>
          </p:cNvPr>
          <p:cNvPicPr>
            <a:picLocks noGrp="1" noRot="1" noChangeAspect="1" noChangeArrowheads="1"/>
          </p:cNvPicPr>
          <p:nvPr>
            <p:ph sz="half" idx="4294967295"/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572000" y="1676400"/>
            <a:ext cx="4114800" cy="29718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5" fill="hold"/>
                                        <p:tgtEl>
                                          <p:spTgt spid="450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5064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46CA31E-87D9-4820-A874-AF49650080FE}" type="slidenum">
              <a:rPr lang="ru-RU" altLang="ru-RU" sz="1400">
                <a:cs typeface="Arial" charset="0"/>
              </a:rPr>
              <a:pPr algn="r"/>
              <a:t>29</a:t>
            </a:fld>
            <a:endParaRPr lang="ru-RU" altLang="ru-RU" sz="1400">
              <a:cs typeface="Arial" charset="0"/>
            </a:endParaRPr>
          </a:p>
        </p:txBody>
      </p:sp>
      <p:pic>
        <p:nvPicPr>
          <p:cNvPr id="31747" name="Рисунок 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143000"/>
            <a:ext cx="5562600" cy="3124200"/>
          </a:xfrm>
          <a:noFill/>
          <a:ln>
            <a:solidFill>
              <a:schemeClr val="tx1"/>
            </a:solidFill>
          </a:ln>
        </p:spPr>
      </p:pic>
      <p:pic>
        <p:nvPicPr>
          <p:cNvPr id="31748" name="Рисунок 7" descr="D:\Документы Елена\Мои рисунки\игры, рисунки\Штриховка\Штриховка-5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352800"/>
            <a:ext cx="2809875" cy="3230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419600"/>
            <a:ext cx="25908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143000"/>
            <a:ext cx="2362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343400"/>
            <a:ext cx="23622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2057400" y="152400"/>
            <a:ext cx="4740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latin typeface="Times New Roman" pitchFamily="18" charset="0"/>
                <a:cs typeface="Arial" charset="0"/>
              </a:rPr>
              <a:t>Штриховка</a:t>
            </a:r>
          </a:p>
        </p:txBody>
      </p:sp>
      <p:pic>
        <p:nvPicPr>
          <p:cNvPr id="31753" name="Picture 8" descr="DSC0344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11430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EB-diz\ГРАФІКА\ДЕТИ\dety\50cd74c7f3b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173601"/>
            <a:ext cx="2627432" cy="368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WEB-diz\ГРАФІКА\ШКОЛЬНЫЙ КЛИПАРТ\клипарт\0_828ac_dca4804f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9807" y="4653136"/>
            <a:ext cx="4331479" cy="203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301038" cy="4929222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«Быть готовым к школе – не значит уметь читать, писать и считать.</a:t>
            </a:r>
            <a:b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Быть готовым к школе – значит быть готовым всему этому научиться.»</a:t>
            </a:r>
            <a:b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Венгер</a:t>
            </a: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Л. А.</a:t>
            </a:r>
            <a:r>
              <a:rPr lang="ru-RU" sz="8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8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709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C4C9804-EA1E-4C8A-B378-03C95B583DAC}" type="slidenum">
              <a:rPr lang="ru-RU" altLang="ru-RU" sz="1400">
                <a:cs typeface="Arial" charset="0"/>
              </a:rPr>
              <a:pPr algn="r"/>
              <a:t>30</a:t>
            </a:fld>
            <a:endParaRPr lang="ru-RU" altLang="ru-RU" sz="1400">
              <a:cs typeface="Arial" charset="0"/>
            </a:endParaRP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8229600" cy="1143000"/>
          </a:xfrm>
          <a:noFill/>
        </p:spPr>
        <p:txBody>
          <a:bodyPr/>
          <a:lstStyle/>
          <a:p>
            <a:r>
              <a:rPr lang="ru-RU" altLang="ru-RU" b="1" smtClean="0">
                <a:solidFill>
                  <a:schemeClr val="tx1"/>
                </a:solidFill>
              </a:rPr>
              <a:t>Работа с трафаретами</a:t>
            </a:r>
          </a:p>
        </p:txBody>
      </p:sp>
      <p:pic>
        <p:nvPicPr>
          <p:cNvPr id="32772" name="Picture 7" descr="DSC033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4191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8" descr="DSC033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038600"/>
            <a:ext cx="4267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9" descr="DSC033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038600"/>
            <a:ext cx="41910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0" descr="DSC033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371600"/>
            <a:ext cx="41910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A67F841-0832-4F85-8DD9-5953BA399DA5}" type="slidenum">
              <a:rPr lang="ru-RU" altLang="ru-RU" sz="1400">
                <a:cs typeface="Arial" charset="0"/>
              </a:rPr>
              <a:pPr algn="r"/>
              <a:t>31</a:t>
            </a:fld>
            <a:endParaRPr lang="ru-RU" altLang="ru-RU" sz="1400">
              <a:cs typeface="Arial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/>
          <a:p>
            <a:r>
              <a:rPr lang="ru-RU" altLang="ru-RU" b="1" smtClean="0">
                <a:solidFill>
                  <a:schemeClr val="tx1"/>
                </a:solidFill>
                <a:latin typeface="Times New Roman" pitchFamily="18" charset="0"/>
              </a:rPr>
              <a:t>Рисунок по образцу</a:t>
            </a:r>
          </a:p>
        </p:txBody>
      </p:sp>
      <p:pic>
        <p:nvPicPr>
          <p:cNvPr id="33796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524000"/>
            <a:ext cx="2971800" cy="2259013"/>
          </a:xfrm>
          <a:noFill/>
          <a:ln>
            <a:solidFill>
              <a:schemeClr val="tx1"/>
            </a:solidFill>
          </a:ln>
        </p:spPr>
      </p:pic>
      <p:pic>
        <p:nvPicPr>
          <p:cNvPr id="33797" name="Picture 7" descr="DSC03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962400"/>
            <a:ext cx="396240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8" descr="DSC034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962400"/>
            <a:ext cx="4267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9" descr="DSC034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524000"/>
            <a:ext cx="4191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4137B5E-93BF-4B5C-91ED-AF6596CA71BB}" type="slidenum">
              <a:rPr lang="ru-RU" altLang="ru-RU" sz="1400">
                <a:cs typeface="Arial" charset="0"/>
              </a:rPr>
              <a:pPr algn="r"/>
              <a:t>32</a:t>
            </a:fld>
            <a:endParaRPr lang="ru-RU" altLang="ru-RU" sz="1400">
              <a:cs typeface="Arial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  <a:noFill/>
        </p:spPr>
        <p:txBody>
          <a:bodyPr/>
          <a:lstStyle/>
          <a:p>
            <a:r>
              <a:rPr lang="ru-RU" altLang="ru-RU" sz="4000" b="1" smtClean="0">
                <a:solidFill>
                  <a:schemeClr val="tx1"/>
                </a:solidFill>
                <a:latin typeface="Times New Roman" pitchFamily="18" charset="0"/>
              </a:rPr>
              <a:t>Дорисовка </a:t>
            </a:r>
            <a:r>
              <a:rPr lang="ru-RU" altLang="ru-RU" sz="2800" b="1" smtClean="0">
                <a:solidFill>
                  <a:schemeClr val="tx1"/>
                </a:solidFill>
                <a:latin typeface="Times New Roman" pitchFamily="18" charset="0"/>
              </a:rPr>
              <a:t>(по принципу симметрии)</a:t>
            </a: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29718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95400"/>
            <a:ext cx="3200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8" descr="DSC034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114800"/>
            <a:ext cx="4038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1" descr="DSC034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1148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4606C42-0B96-467E-B9A0-F2320D0F690E}" type="slidenum">
              <a:rPr lang="ru-RU" altLang="ru-RU" sz="1400">
                <a:cs typeface="Arial" charset="0"/>
              </a:rPr>
              <a:pPr algn="r"/>
              <a:t>33</a:t>
            </a:fld>
            <a:endParaRPr lang="ru-RU" altLang="ru-RU" sz="1400">
              <a:cs typeface="Arial" charset="0"/>
            </a:endParaRPr>
          </a:p>
        </p:txBody>
      </p:sp>
      <p:pic>
        <p:nvPicPr>
          <p:cNvPr id="3584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657600"/>
            <a:ext cx="4054475" cy="274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584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47800"/>
            <a:ext cx="20732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44780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0" descr="DSC032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066800"/>
            <a:ext cx="4114800" cy="553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7" name="Text Box 12"/>
          <p:cNvSpPr txBox="1">
            <a:spLocks noChangeArrowheads="1"/>
          </p:cNvSpPr>
          <p:nvPr/>
        </p:nvSpPr>
        <p:spPr bwMode="auto">
          <a:xfrm>
            <a:off x="1600200" y="304800"/>
            <a:ext cx="563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>
                <a:latin typeface="Times New Roman" pitchFamily="18" charset="0"/>
                <a:cs typeface="Arial" charset="0"/>
              </a:rPr>
              <a:t>«Волшебные узоры»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E53F344-CF24-4AF3-8919-40F50D5ED923}" type="slidenum">
              <a:rPr lang="ru-RU" altLang="ru-RU" sz="1400">
                <a:cs typeface="Arial" charset="0"/>
              </a:rPr>
              <a:pPr algn="r"/>
              <a:t>34</a:t>
            </a:fld>
            <a:endParaRPr lang="ru-RU" altLang="ru-RU" sz="1400">
              <a:cs typeface="Arial" charset="0"/>
            </a:endParaRPr>
          </a:p>
        </p:txBody>
      </p:sp>
      <p:pic>
        <p:nvPicPr>
          <p:cNvPr id="16401" name="Picture 17" descr="DSC031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114800"/>
            <a:ext cx="2667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ru-RU" altLang="ru-RU" smtClean="0"/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3124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114800"/>
            <a:ext cx="3124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228600"/>
            <a:ext cx="2667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4114800"/>
            <a:ext cx="3276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228600"/>
            <a:ext cx="2895600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116A66D-402D-4D72-9323-E67187F42902}" type="slidenum">
              <a:rPr lang="ru-RU" altLang="ru-RU" sz="1400">
                <a:cs typeface="Arial" charset="0"/>
              </a:rPr>
              <a:pPr algn="r"/>
              <a:t>35</a:t>
            </a:fld>
            <a:endParaRPr lang="ru-RU" altLang="ru-RU" sz="1400">
              <a:cs typeface="Arial" charset="0"/>
            </a:endParaRPr>
          </a:p>
        </p:txBody>
      </p:sp>
      <p:pic>
        <p:nvPicPr>
          <p:cNvPr id="37891" name="Picture 3" descr="DSC032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886200"/>
            <a:ext cx="3276600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DSC032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43000"/>
            <a:ext cx="3352800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DSC032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886200"/>
            <a:ext cx="33528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DSC0339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219200"/>
            <a:ext cx="34290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 Box 10"/>
          <p:cNvSpPr txBox="1">
            <a:spLocks noChangeArrowheads="1"/>
          </p:cNvSpPr>
          <p:nvPr/>
        </p:nvSpPr>
        <p:spPr bwMode="auto">
          <a:xfrm>
            <a:off x="1736725" y="300038"/>
            <a:ext cx="5992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 b="1">
                <a:latin typeface="Times New Roman" pitchFamily="18" charset="0"/>
                <a:cs typeface="Arial" charset="0"/>
              </a:rPr>
              <a:t>Пластилиновые узоры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529626E-876C-4544-87ED-2BCBE4425660}" type="slidenum">
              <a:rPr lang="ru-RU" altLang="ru-RU" sz="1400">
                <a:cs typeface="Arial" charset="0"/>
              </a:rPr>
              <a:pPr algn="r"/>
              <a:t>36</a:t>
            </a:fld>
            <a:endParaRPr lang="ru-RU" altLang="ru-RU" sz="1400">
              <a:cs typeface="Arial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229600" cy="838200"/>
          </a:xfrm>
          <a:noFill/>
        </p:spPr>
        <p:txBody>
          <a:bodyPr/>
          <a:lstStyle/>
          <a:p>
            <a:r>
              <a:rPr lang="ru-RU" altLang="ru-RU" b="1" smtClean="0">
                <a:solidFill>
                  <a:schemeClr val="tx1"/>
                </a:solidFill>
                <a:latin typeface="Times New Roman" pitchFamily="18" charset="0"/>
              </a:rPr>
              <a:t>Игры с пуговицами</a:t>
            </a:r>
          </a:p>
        </p:txBody>
      </p:sp>
      <p:pic>
        <p:nvPicPr>
          <p:cNvPr id="128003" name="Picture 3" descr="DSC033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0"/>
            <a:ext cx="25034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4" name="Picture 4" descr="DSC033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733800"/>
            <a:ext cx="2438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5" name="Picture 5" descr="DSC033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810000"/>
            <a:ext cx="26003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6" name="Picture 6" descr="DSC0339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1143000"/>
            <a:ext cx="27701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r>
              <a:rPr lang="ru-RU" altLang="ru-RU" b="1" smtClean="0">
                <a:solidFill>
                  <a:schemeClr val="folHlink"/>
                </a:solidFill>
              </a:rPr>
              <a:t>«Найди отличия»</a:t>
            </a:r>
            <a:r>
              <a:rPr lang="ru-RU" altLang="ru-RU" smtClean="0"/>
              <a:t> </a:t>
            </a:r>
          </a:p>
        </p:txBody>
      </p:sp>
      <p:pic>
        <p:nvPicPr>
          <p:cNvPr id="39939" name="Рисунок 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216"/>
          <a:stretch>
            <a:fillRect/>
          </a:stretch>
        </p:blipFill>
        <p:spPr>
          <a:xfrm>
            <a:off x="1524000" y="1905000"/>
            <a:ext cx="6399213" cy="42084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417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r>
              <a:rPr lang="ru-RU" altLang="ru-RU" sz="4000" b="1" smtClean="0">
                <a:solidFill>
                  <a:schemeClr val="folHlink"/>
                </a:solidFill>
              </a:rPr>
              <a:t>Зрительные графические диктанты</a:t>
            </a:r>
            <a:r>
              <a:rPr lang="ru-RU" altLang="ru-RU" sz="4000" smtClean="0"/>
              <a:t> </a:t>
            </a:r>
          </a:p>
        </p:txBody>
      </p:sp>
      <p:pic>
        <p:nvPicPr>
          <p:cNvPr id="22535" name="Picture 7" descr="Рисунок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981200"/>
            <a:ext cx="3563938" cy="4003675"/>
          </a:xfrm>
          <a:noFill/>
        </p:spPr>
      </p:pic>
      <p:pic>
        <p:nvPicPr>
          <p:cNvPr id="40964" name="Picture 4" descr="Изображение 17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24000" contrast="66000"/>
          </a:blip>
          <a:srcRect r="-15" b="34"/>
          <a:stretch>
            <a:fillRect/>
          </a:stretch>
        </p:blipFill>
        <p:spPr>
          <a:xfrm>
            <a:off x="4724400" y="1981200"/>
            <a:ext cx="3516313" cy="39497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500042"/>
            <a:ext cx="7929618" cy="310854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Помните! </a:t>
            </a:r>
            <a:endParaRPr lang="ru-RU" sz="28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Ребенок </a:t>
            </a: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– самая большая ценность в вашей жизни. Стремитесь понять и узнать его, относитесь к нему с уважением, придерживайтесь наиболее прогрессивных методов воспитания и постоянной линии поведения.</a:t>
            </a:r>
            <a:endParaRPr lang="ru-RU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43011" name="Picture 7" descr="D:\My Documents\рисунки и фотграфии\school2180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3714752"/>
            <a:ext cx="3071812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EB-diz\ГРАФІКА\ДЕТИ\dety\9ac39ca05c9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457" y="1667731"/>
            <a:ext cx="2905383" cy="485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WEB-diz\ГРАФІКА\листья и ветки\0_965e7_6d899208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7396" y="4797152"/>
            <a:ext cx="2238206" cy="182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27784" y="365877"/>
            <a:ext cx="5829312" cy="6154758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4000" b="1" i="1" dirty="0" smtClean="0"/>
              <a:t>Главные факторы от которых зависит успешность адаптации к учебному процессу:</a:t>
            </a:r>
            <a:br>
              <a:rPr lang="ru-RU" altLang="ru-RU" sz="4000" b="1" i="1" dirty="0" smtClean="0"/>
            </a:br>
            <a:r>
              <a:rPr lang="ru-RU" altLang="ru-RU" sz="4000" b="1" i="1" dirty="0" smtClean="0"/>
              <a:t>1. </a:t>
            </a:r>
            <a:r>
              <a:rPr lang="ru-RU" altLang="ru-RU" sz="4000" dirty="0" smtClean="0"/>
              <a:t> Психологическая готовность к школьному обучению;</a:t>
            </a:r>
            <a:br>
              <a:rPr lang="ru-RU" altLang="ru-RU" sz="4000" dirty="0" smtClean="0"/>
            </a:br>
            <a:r>
              <a:rPr lang="ru-RU" altLang="ru-RU" sz="4000" b="1" dirty="0" smtClean="0"/>
              <a:t>2.  </a:t>
            </a:r>
            <a:r>
              <a:rPr lang="ru-RU" altLang="ru-RU" sz="4000" dirty="0" smtClean="0"/>
              <a:t>Состояние и уровень физиологического развития ребенка.</a:t>
            </a:r>
            <a:r>
              <a:rPr lang="ru-RU" altLang="ru-RU" dirty="0" smtClean="0">
                <a:solidFill>
                  <a:srgbClr val="C00000"/>
                </a:solidFill>
              </a:rPr>
              <a:t/>
            </a:r>
            <a:br>
              <a:rPr lang="ru-RU" alt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502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EB-diz\ГРАФІКА\ДЕТИ\dety\50cd74c7f3b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9069" y="2924944"/>
            <a:ext cx="2627432" cy="368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WEB-diz\ГРАФІКА\листья и ветки\0_a36b8_2f3cd9fe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2811289" cy="179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301038" cy="4929222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8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550" y="1628800"/>
            <a:ext cx="2908300" cy="485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2001614"/>
            <a:ext cx="5497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Желаю успехов!!!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09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EB-diz\ГРАФІКА\ДЕТИ\dety\50cd74c7f3b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173601"/>
            <a:ext cx="2627432" cy="368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WEB-diz\ГРАФІКА\ШКОЛЬНЫЙ КЛИПАРТ\клипарт\0_828ac_dca4804f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3203" y="4429132"/>
            <a:ext cx="4808083" cy="225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05196" y="0"/>
            <a:ext cx="7808014" cy="5233784"/>
          </a:xfrm>
        </p:spPr>
        <p:txBody>
          <a:bodyPr>
            <a:normAutofit/>
          </a:bodyPr>
          <a:lstStyle/>
          <a:p>
            <a:r>
              <a:rPr lang="ru-RU" sz="4000" b="1" u="sng" dirty="0" smtClean="0"/>
              <a:t>Психологическая готовность к школе </a:t>
            </a:r>
            <a:br>
              <a:rPr lang="ru-RU" sz="4000" b="1" u="sng" dirty="0" smtClean="0"/>
            </a:br>
            <a:r>
              <a:rPr lang="ru-RU" sz="4000" dirty="0" smtClean="0"/>
              <a:t>это существование у ребенка учебной мотивации, позволяющей адекватно воспринимать и старательно выполнять учебные задания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709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EB-diz\ГРАФІКА\ДЕТИ\dety\50cd74c7f3b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173601"/>
            <a:ext cx="2627432" cy="368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WEB-diz\ГРАФІКА\ШКОЛЬНЫЙ КЛИПАРТ\клипарт\0_828ac_dca4804f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9807" y="4653136"/>
            <a:ext cx="4331479" cy="203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301038" cy="4929222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8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57166"/>
            <a:ext cx="83582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/>
              <a:t>Слабое развитие произвольности – </a:t>
            </a:r>
          </a:p>
          <a:p>
            <a:pPr marL="571500" indent="-571500" algn="r">
              <a:buFontTx/>
              <a:buChar char="-"/>
            </a:pPr>
            <a:r>
              <a:rPr lang="ru-RU" sz="3600" dirty="0" smtClean="0"/>
              <a:t>это не умение  сознательно подчинять свои действия; </a:t>
            </a:r>
          </a:p>
          <a:p>
            <a:pPr marL="571500" indent="-571500" algn="r">
              <a:buFontTx/>
              <a:buChar char="-"/>
            </a:pPr>
            <a:r>
              <a:rPr lang="ru-RU" sz="3600" dirty="0" smtClean="0"/>
              <a:t>воспринимать требования учителя;</a:t>
            </a:r>
          </a:p>
          <a:p>
            <a:pPr marL="571500" indent="-571500" algn="r">
              <a:buFontTx/>
              <a:buChar char="-"/>
            </a:pPr>
            <a:r>
              <a:rPr lang="ru-RU" sz="3600" dirty="0" smtClean="0"/>
              <a:t>внимательно его слушать  и точно выполнять задания, предлагаемые в устной форме; </a:t>
            </a:r>
          </a:p>
          <a:p>
            <a:pPr marL="571500" indent="-571500" algn="r">
              <a:buFontTx/>
              <a:buChar char="-"/>
            </a:pPr>
            <a:r>
              <a:rPr lang="ru-RU" sz="3600" dirty="0" smtClean="0"/>
              <a:t>самостоятельно выполнять задания по зрительному воспринимаемому образцу.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47709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EB-diz\ГРАФІКА\ДЕТИ\dety\9ac39ca05c9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457" y="1667731"/>
            <a:ext cx="2905383" cy="485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WEB-diz\ГРАФІКА\листья и ветки\0_965e7_6d899208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7396" y="4797152"/>
            <a:ext cx="2238206" cy="182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altLang="ru-RU" dirty="0" smtClean="0">
                <a:solidFill>
                  <a:srgbClr val="C00000"/>
                </a:solidFill>
              </a:rPr>
              <a:t/>
            </a:r>
            <a:br>
              <a:rPr lang="ru-RU" alt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57166"/>
            <a:ext cx="64294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4000" b="1" dirty="0" smtClean="0"/>
              <a:t>	- На что же родителям обратить главное внимание при организации жизни ребенка, который вскоре станет учеником?</a:t>
            </a:r>
          </a:p>
          <a:p>
            <a:pPr>
              <a:buFont typeface="Arial" charset="0"/>
              <a:buNone/>
            </a:pPr>
            <a:endParaRPr lang="ru-RU" altLang="ru-RU" sz="4000" b="1" dirty="0" smtClean="0"/>
          </a:p>
          <a:p>
            <a:pPr>
              <a:buFont typeface="Arial" charset="0"/>
              <a:buNone/>
            </a:pPr>
            <a:r>
              <a:rPr lang="ru-RU" altLang="ru-RU" sz="4000" b="1" dirty="0" smtClean="0"/>
              <a:t>	- И как достичь того, чтобы ребенок был готов к школьному обучению?</a:t>
            </a:r>
          </a:p>
        </p:txBody>
      </p:sp>
    </p:spTree>
    <p:extLst>
      <p:ext uri="{BB962C8B-B14F-4D97-AF65-F5344CB8AC3E}">
        <p14:creationId xmlns:p14="http://schemas.microsoft.com/office/powerpoint/2010/main" xmlns="" val="296502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EB-diz\ГРАФІКА\ДЕТИ\dety\50cd74c7f3b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98" y="3177901"/>
            <a:ext cx="2627432" cy="368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5804" y="980728"/>
            <a:ext cx="8301038" cy="4929222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8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659011"/>
            <a:ext cx="835824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400" dirty="0" smtClean="0"/>
              <a:t>Много играет сам, 				Рисует, лепит,	</a:t>
            </a:r>
          </a:p>
          <a:p>
            <a:pPr>
              <a:buFont typeface="Arial" charset="0"/>
              <a:buNone/>
            </a:pPr>
            <a:r>
              <a:rPr lang="ru-RU" altLang="ru-RU" sz="2400" dirty="0" smtClean="0"/>
              <a:t>со сверстниками			         	раскрашивает</a:t>
            </a:r>
          </a:p>
          <a:p>
            <a:pPr>
              <a:buFont typeface="Arial" charset="0"/>
              <a:buNone/>
            </a:pPr>
            <a:r>
              <a:rPr lang="ru-RU" altLang="ru-RU" sz="2400" dirty="0"/>
              <a:t>	</a:t>
            </a:r>
            <a:r>
              <a:rPr lang="ru-RU" altLang="ru-RU" sz="2400" dirty="0" smtClean="0"/>
              <a:t>					 картинки                                                               </a:t>
            </a:r>
          </a:p>
          <a:p>
            <a:pPr>
              <a:buFont typeface="Arial" charset="0"/>
              <a:buNone/>
            </a:pPr>
            <a:endParaRPr lang="ru-RU" altLang="ru-RU" sz="2000" dirty="0" smtClean="0"/>
          </a:p>
          <a:p>
            <a:pPr>
              <a:buFont typeface="Arial" charset="0"/>
              <a:buNone/>
            </a:pPr>
            <a:r>
              <a:rPr lang="ru-RU" altLang="ru-RU" sz="2000" dirty="0" smtClean="0"/>
              <a:t>			</a:t>
            </a:r>
            <a:endParaRPr lang="ru-RU" altLang="ru-RU" sz="2000" b="1" dirty="0" smtClean="0"/>
          </a:p>
          <a:p>
            <a:pPr algn="ctr">
              <a:buFont typeface="Arial" charset="0"/>
              <a:buNone/>
            </a:pPr>
            <a:r>
              <a:rPr lang="ru-RU" altLang="ru-RU" sz="2800" b="1" dirty="0" smtClean="0"/>
              <a:t>Нормальное развитие ребенка,</a:t>
            </a:r>
          </a:p>
          <a:p>
            <a:pPr algn="ctr">
              <a:buFont typeface="Arial" charset="0"/>
              <a:buNone/>
            </a:pPr>
            <a:r>
              <a:rPr lang="ru-RU" altLang="ru-RU" sz="2800" b="1" dirty="0" smtClean="0"/>
              <a:t>при котором возникают компоненты психологической готовности к школе.</a:t>
            </a:r>
          </a:p>
          <a:p>
            <a:pPr algn="ctr">
              <a:buFont typeface="Arial" charset="0"/>
              <a:buNone/>
            </a:pPr>
            <a:endParaRPr lang="ru-RU" altLang="ru-RU" sz="2800" b="1" dirty="0" smtClean="0"/>
          </a:p>
          <a:p>
            <a:pPr>
              <a:buFont typeface="Arial" charset="0"/>
              <a:buNone/>
            </a:pPr>
            <a:endParaRPr lang="ru-RU" altLang="ru-RU" sz="2000" dirty="0" smtClean="0"/>
          </a:p>
          <a:p>
            <a:pPr>
              <a:buFont typeface="Arial" charset="0"/>
              <a:buNone/>
            </a:pPr>
            <a:r>
              <a:rPr lang="ru-RU" altLang="ru-RU" sz="2400" dirty="0" smtClean="0"/>
              <a:t>Вырезает и клеит поделки	</a:t>
            </a:r>
          </a:p>
          <a:p>
            <a:pPr>
              <a:buFont typeface="Arial" charset="0"/>
              <a:buNone/>
            </a:pPr>
            <a:r>
              <a:rPr lang="ru-RU" altLang="ru-RU" sz="2400" dirty="0" smtClean="0"/>
              <a:t>				Слушает рассказы и 						 сказки, которые взрослые </a:t>
            </a:r>
          </a:p>
          <a:p>
            <a:pPr>
              <a:buFont typeface="Arial" charset="0"/>
              <a:buNone/>
            </a:pPr>
            <a:r>
              <a:rPr lang="ru-RU" altLang="ru-RU" sz="2400" dirty="0" smtClean="0"/>
              <a:t>				ему  читают взрослые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4149080"/>
            <a:ext cx="3786214" cy="922994"/>
          </a:xfrm>
          <a:prstGeom prst="roundRect">
            <a:avLst>
              <a:gd name="adj" fmla="val 11811"/>
            </a:avLst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1934" y="4643446"/>
            <a:ext cx="3668418" cy="1449850"/>
          </a:xfrm>
          <a:prstGeom prst="round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58" y="548680"/>
            <a:ext cx="2630666" cy="1368152"/>
          </a:xfrm>
          <a:prstGeom prst="round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80112" y="548680"/>
            <a:ext cx="2635226" cy="1368152"/>
          </a:xfrm>
          <a:prstGeom prst="round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4788024" y="1700808"/>
            <a:ext cx="504056" cy="72008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3337373" y="1736812"/>
            <a:ext cx="720080" cy="64807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697413" y="3717032"/>
            <a:ext cx="360040" cy="3600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040052" y="3717032"/>
            <a:ext cx="540060" cy="7920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7709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EB-diz\ГРАФІКА\ДЕТИ\dety\9ac39ca05c9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238617" y="2005096"/>
            <a:ext cx="2905383" cy="485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488" y="274638"/>
            <a:ext cx="5829312" cy="6154758"/>
          </a:xfrm>
        </p:spPr>
        <p:txBody>
          <a:bodyPr>
            <a:normAutofit/>
          </a:bodyPr>
          <a:lstStyle/>
          <a:p>
            <a:pPr algn="l"/>
            <a:r>
              <a:rPr lang="ru-RU" altLang="ru-RU" dirty="0" smtClean="0">
                <a:solidFill>
                  <a:srgbClr val="C00000"/>
                </a:solidFill>
              </a:rPr>
              <a:t/>
            </a:r>
            <a:br>
              <a:rPr lang="ru-RU" alt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04800" y="714375"/>
            <a:ext cx="8686800" cy="550068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ru-RU" altLang="ru-RU" sz="3200" b="1" dirty="0" smtClean="0"/>
              <a:t>Психологическая готовность ребенка к школе 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- Достаточный уровень интеллекта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altLang="ru-RU" sz="3200" dirty="0" smtClean="0"/>
              <a:t>	- Развитие произвольности</a:t>
            </a: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- Уверенность </a:t>
            </a:r>
            <a:r>
              <a:rPr lang="ru-RU" altLang="ru-RU" sz="3200" dirty="0" smtClean="0"/>
              <a:t>в себе в  своих силах и возможностях 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- Речевое развитие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- Способность ребенка  к взаимодействию с </a:t>
            </a:r>
            <a:r>
              <a:rPr lang="ru-RU" altLang="ru-RU" sz="3200" dirty="0" smtClean="0"/>
              <a:t>другими детьми</a:t>
            </a: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altLang="ru-RU" sz="3200" dirty="0" smtClean="0"/>
              <a:t>	- Здоровая эмоциональная 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семейная обстановка </a:t>
            </a:r>
            <a:r>
              <a:rPr kumimoji="0" lang="ru-RU" altLang="ru-RU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в  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которой растет ребенок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502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08</Template>
  <TotalTime>92</TotalTime>
  <Words>890</Words>
  <Application>Microsoft Office PowerPoint</Application>
  <PresentationFormat>Экран (4:3)</PresentationFormat>
  <Paragraphs>184</Paragraphs>
  <Slides>40</Slides>
  <Notes>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08</vt:lpstr>
      <vt:lpstr>Муниципальное дошкольное образовательное автономное учреждение «Детский сад № 106 «Анютины глазки» комбинированного вида» г. Орска  Родительское собрание  в подготовительной группе по теме: «Что должен знать и уметь ребёнок при поступлении в школу»</vt:lpstr>
      <vt:lpstr>Слайд 2</vt:lpstr>
      <vt:lpstr>«Быть готовым к школе – не значит уметь читать, писать и считать. Быть готовым к школе – значит быть готовым всему этому научиться.» Венгер Л. А. </vt:lpstr>
      <vt:lpstr>Главные факторы от которых зависит успешность адаптации к учебному процессу: 1.  Психологическая готовность к школьному обучению; 2.  Состояние и уровень физиологического развития ребенка. </vt:lpstr>
      <vt:lpstr>Психологическая готовность к школе  это существование у ребенка учебной мотивации, позволяющей адекватно воспринимать и старательно выполнять учебные задания.</vt:lpstr>
      <vt:lpstr> </vt:lpstr>
      <vt:lpstr> </vt:lpstr>
      <vt:lpstr> </vt:lpstr>
      <vt:lpstr>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 </vt:lpstr>
      <vt:lpstr>Приёмы для развития мелкой моторики пальцев рук. </vt:lpstr>
      <vt:lpstr>Пальчиковая гимнастика  с предметами  (катушкой, карандашом, теннисным мячиком)</vt:lpstr>
      <vt:lpstr>Кинезиологические упражнения</vt:lpstr>
      <vt:lpstr>Слайд 29</vt:lpstr>
      <vt:lpstr>Работа с трафаретами</vt:lpstr>
      <vt:lpstr>Рисунок по образцу</vt:lpstr>
      <vt:lpstr>Дорисовка (по принципу симметрии)</vt:lpstr>
      <vt:lpstr>Слайд 33</vt:lpstr>
      <vt:lpstr>Слайд 34</vt:lpstr>
      <vt:lpstr>Слайд 35</vt:lpstr>
      <vt:lpstr>Игры с пуговицами</vt:lpstr>
      <vt:lpstr>«Найди отличия» </vt:lpstr>
      <vt:lpstr>Зрительные графические диктанты </vt:lpstr>
      <vt:lpstr>Слайд 39</vt:lpstr>
      <vt:lpstr>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ь</dc:creator>
  <cp:lastModifiedBy>Future</cp:lastModifiedBy>
  <cp:revision>13</cp:revision>
  <dcterms:created xsi:type="dcterms:W3CDTF">2021-10-11T07:34:45Z</dcterms:created>
  <dcterms:modified xsi:type="dcterms:W3CDTF">2025-03-10T18:03:37Z</dcterms:modified>
</cp:coreProperties>
</file>