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4" r:id="rId1"/>
  </p:sldMasterIdLst>
  <p:notesMasterIdLst>
    <p:notesMasterId r:id="rId30"/>
  </p:notesMasterIdLst>
  <p:sldIdLst>
    <p:sldId id="256" r:id="rId2"/>
    <p:sldId id="257" r:id="rId3"/>
    <p:sldId id="283" r:id="rId4"/>
    <p:sldId id="258" r:id="rId5"/>
    <p:sldId id="281" r:id="rId6"/>
    <p:sldId id="28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84" r:id="rId24"/>
    <p:sldId id="287" r:id="rId25"/>
    <p:sldId id="285" r:id="rId26"/>
    <p:sldId id="286" r:id="rId27"/>
    <p:sldId id="279" r:id="rId28"/>
    <p:sldId id="280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81850"/>
    <a:srgbClr val="4C21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5EE6CC-7E51-4474-BC3A-8DC189D0A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A8BD1CE-C149-45B0-B0B9-9C7FD72B421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CE6590B-A5BA-4050-94A2-F5F8B39354B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B6708A8-C706-466D-A408-74B37201D50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6DF34F-91BD-4768-85C4-395F622F8F5B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70AFD14-A906-4C83-A271-9037F16C234D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CFAEE1D-4C2D-4231-827A-B8A52FAE365A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EC10274-C558-494A-80B9-8AA0D9DC93F0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E1BDB5F-15A8-43D7-A326-3AE8432223C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796B8B6-FFA3-4F79-8E47-87AC82D1AC5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A04231F-5A8D-45EE-A589-334EA8448DD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8DEEFB4-0901-4019-BE13-05FC3D745FF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F5F2BD-8E9A-4C26-98EC-BA7FC538460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5F49DE6-8379-45E7-B6F8-59EC2945A6B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62F2175-7664-490F-91D4-56B13A26CE62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3F93BEA-9478-4D95-A993-1170518FC522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24306B9-1270-4562-826C-74F24F01B78B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24306B9-1270-4562-826C-74F24F01B78B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24306B9-1270-4562-826C-74F24F01B78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24306B9-1270-4562-826C-74F24F01B78B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24306B9-1270-4562-826C-74F24F01B78B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4F720EC-572E-4C9A-BCB2-1F5FE81CC529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EB41268-D4A2-4782-881F-25F857B2EBB9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5F49DE6-8379-45E7-B6F8-59EC2945A6B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DF1626A-8056-4416-911F-A8FDFFF16BC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F1BF04-51B5-42F9-BBF1-6C132571D7B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2140EDA-377F-490C-96E5-2FF6616134C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1858E4-805A-4ED1-BC9F-11E44665EB4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149D824-D4A9-45FF-AEC8-8265DA71E03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F2CF7F7-B091-4528-9B58-A1954C1275AF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1E165-6E34-422B-B691-785AFF3EE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B6111-D19D-40A8-AF62-55FA5E4DFA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88CCA-C58D-4D27-B759-878AF9A9B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FAA16-BC97-4ED0-BCC1-3834E7E9AB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15543-881F-45B0-8EEF-D0D027B46B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8F14A-5842-4136-8762-112A1F224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FDB78-56F5-4220-8367-BDA5B493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4BD84-312E-4AB8-8A12-A14ACC99EC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4B04D-C194-4CD4-848D-B69429A8DC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CC820-D35F-4FFD-8185-2A6AB318E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B0F131F8-E1BE-4348-AF60-4AB67DABF3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F3C178D-10A5-4E86-A98F-497BAE462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187624" y="4581128"/>
            <a:ext cx="6889576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4C216D"/>
              </a:solidFill>
              <a:latin typeface="Verdana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Подготовила воспитатель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 КАРАКАТ  НАТАЛЬЯ  АЛЕКСАНДРОВНА</a:t>
            </a:r>
            <a:endParaRPr lang="ru-RU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09650" y="1124744"/>
            <a:ext cx="7600950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5D0DA5"/>
              </a:solidFill>
              <a:latin typeface="Verdana" pitchFamily="34" charset="0"/>
              <a:ea typeface="Microsoft YaHei" pitchFamily="34" charset="-122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5D0DA5"/>
              </a:solidFill>
              <a:latin typeface="Verdana" pitchFamily="34" charset="0"/>
              <a:ea typeface="Microsoft YaHei" pitchFamily="34" charset="-122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5D0DA5"/>
              </a:solidFill>
              <a:latin typeface="Verdana" pitchFamily="34" charset="0"/>
              <a:ea typeface="Microsoft YaHei" pitchFamily="34" charset="-122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rPr>
              <a:t>Тема опыта работы: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rPr>
              <a:t>«Формирование элементарных математических представлений у дошкольников с помощью дидактических игр и занимательного материала».  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11560" y="457612"/>
            <a:ext cx="8064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itchFamily="34" charset="0"/>
              </a:rPr>
              <a:t>Муниципальное дошкольное образовательное  автономное учреждение</a:t>
            </a:r>
            <a:endParaRPr lang="ru-RU" sz="900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0" hangingPunct="0">
              <a:buClrTx/>
              <a:buSzTx/>
              <a:buFontTx/>
              <a:buNone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</a:rPr>
              <a:t>«Детский  сад № 106 «Анютины глазки» комбинированного вида» г.Орска</a:t>
            </a:r>
            <a:endParaRPr lang="ru-RU" sz="20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Verdana" pitchFamily="34" charset="0"/>
              </a:rPr>
              <a:t>НАШ УГОЛОК ИНТЕЛЕКТУАЛЬНОГО РАЗВИТИЯ</a:t>
            </a:r>
          </a:p>
        </p:txBody>
      </p:sp>
      <p:pic>
        <p:nvPicPr>
          <p:cNvPr id="13315" name="Picture 4" descr="D:\галя\дет сад\фото\IMG_20161003_16374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71625"/>
            <a:ext cx="69294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09650" y="304800"/>
            <a:ext cx="71247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</a:rPr>
              <a:t>Игры с цифрами и числами</a:t>
            </a:r>
            <a:endParaRPr lang="ru-RU"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571500"/>
            <a:ext cx="8763000" cy="573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547688" indent="-404813" algn="ctr">
              <a:lnSpc>
                <a:spcPct val="80000"/>
              </a:lnSpc>
              <a:spcBef>
                <a:spcPts val="375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rPr>
              <a:t>           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Задачи: </a:t>
            </a:r>
            <a:endParaRPr lang="ru-RU" sz="2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547688" indent="-404813" algn="ctr">
              <a:lnSpc>
                <a:spcPct val="80000"/>
              </a:lnSpc>
              <a:spcBef>
                <a:spcPts val="375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endParaRPr lang="ru-RU" sz="1500" b="1" dirty="0">
              <a:solidFill>
                <a:schemeClr val="tx1"/>
              </a:solidFill>
              <a:latin typeface="Verdana" pitchFamily="34" charset="0"/>
            </a:endParaRPr>
          </a:p>
          <a:p>
            <a:pPr marL="547688" indent="-404813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         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Учить свободно оперировать числами в пределах 10 и сопровождать словами свои действия.</a:t>
            </a:r>
          </a:p>
          <a:p>
            <a:pPr marL="547688" indent="-404813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         Помочь усвоить порядок следования чисел натурального ряда, упражнять в прямом и обратном счете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547688" indent="-404813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Закрепление представлений о количественных отношениях между числами</a:t>
            </a:r>
            <a:endParaRPr lang="ru-RU" sz="2000" dirty="0">
              <a:solidFill>
                <a:schemeClr val="tx1"/>
              </a:solidFill>
              <a:latin typeface="Verdana" pitchFamily="34" charset="0"/>
            </a:endParaRPr>
          </a:p>
          <a:p>
            <a:pPr marL="547688" indent="-404813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         Развивать у детей внимание, память, мышление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547688" indent="-404813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endParaRPr lang="ru-RU" sz="2000" dirty="0">
              <a:solidFill>
                <a:schemeClr val="tx1"/>
              </a:solidFill>
              <a:latin typeface="Verdana" pitchFamily="34" charset="0"/>
            </a:endParaRPr>
          </a:p>
          <a:p>
            <a:pPr marL="547688" indent="-4048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endParaRPr lang="ru-RU" sz="14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7688" indent="-404813" algn="ctr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1600" b="1" i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clickEffect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071563" y="285750"/>
            <a:ext cx="71247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1371600"/>
            <a:ext cx="8763000" cy="493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547688" indent="-404813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1500" b="1">
                <a:solidFill>
                  <a:srgbClr val="404040"/>
                </a:solidFill>
                <a:latin typeface="Verdana" pitchFamily="34" charset="0"/>
                <a:ea typeface="Microsoft YaHei" pitchFamily="34" charset="-122"/>
              </a:rPr>
              <a:t>           </a:t>
            </a:r>
          </a:p>
        </p:txBody>
      </p:sp>
      <p:pic>
        <p:nvPicPr>
          <p:cNvPr id="15364" name="Picture 8" descr="D:\галя\дет сад\фото\100_4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D:\галя\дет сад\фото\100_4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357313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D:\галя\дет сад\наглядность по математике\дни недели\33506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143380"/>
            <a:ext cx="3776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571500" y="1000125"/>
            <a:ext cx="2643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Сосчитай-ка»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072066" y="785794"/>
            <a:ext cx="3000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«Умные прищепки»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3214678" y="3500438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Посчитай, не ошибись»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00034" y="1357298"/>
            <a:ext cx="8567766" cy="3638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</a:rPr>
              <a:t>Задачи: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Дать понятие </a:t>
            </a:r>
            <a:r>
              <a:rPr lang="ru-RU" b="1" dirty="0" err="1" smtClean="0">
                <a:solidFill>
                  <a:schemeClr val="tx1"/>
                </a:solidFill>
                <a:latin typeface="Verdana" pitchFamily="34" charset="0"/>
              </a:rPr>
              <a:t>однонаправленности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 времени.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Систематизировать знания детей о частях суток. Формировать представление о временных отношениях в пределах суток, о смене дня и ночи.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Систематизировать знания о смене времен года.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Продолжать формировать представление о временных отношениях (в пределах года). </a:t>
            </a:r>
            <a:endParaRPr lang="ru-RU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162050" y="6350"/>
            <a:ext cx="7124700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14290"/>
            <a:ext cx="6572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Игры путешествие во времени</a:t>
            </a:r>
            <a:endParaRPr lang="ru-RU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562600" y="338138"/>
            <a:ext cx="3148013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spcBef>
                <a:spcPts val="45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84250" y="3200400"/>
            <a:ext cx="3141663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spcBef>
                <a:spcPts val="45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Дом\Desktop\фотки\DSCF0386 - копия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3767144" cy="2511807"/>
          </a:xfrm>
          <a:prstGeom prst="rect">
            <a:avLst/>
          </a:prstGeom>
          <a:noFill/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5852" y="402992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«Когда это бывает?»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C:\Users\Дом\AppData\Local\Microsoft\Windows\INetCache\Content.Word\DSCF1566.jpg"/>
          <p:cNvPicPr/>
          <p:nvPr/>
        </p:nvPicPr>
        <p:blipFill>
          <a:blip r:embed="rId4" cstate="screen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929190" y="1071546"/>
            <a:ext cx="3700471" cy="26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72212" y="463759"/>
            <a:ext cx="3031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Игра – задание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 Что сначала , что потом»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 descr="C:\Users\Дом\AppData\Local\Microsoft\Windows\INetCache\Content.Word\DSCF1572.jpg"/>
          <p:cNvPicPr/>
          <p:nvPr/>
        </p:nvPicPr>
        <p:blipFill>
          <a:blip r:embed="rId5" cstate="screen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000496" y="3929066"/>
            <a:ext cx="4286280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85786" y="4714884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 Части суток»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33400" y="0"/>
            <a:ext cx="76009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Verdana" pitchFamily="34" charset="0"/>
              </a:rPr>
              <a:t>Игры на ориентировку в пространстве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42910" y="1285875"/>
            <a:ext cx="75009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136525"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</a:rPr>
              <a:t>Задачи:</a:t>
            </a:r>
            <a:endParaRPr lang="ru-RU" sz="2000" b="1" dirty="0">
              <a:solidFill>
                <a:schemeClr val="tx1"/>
              </a:solidFill>
              <a:latin typeface="Verdana" pitchFamily="34" charset="0"/>
            </a:endParaRPr>
          </a:p>
          <a:p>
            <a:pPr marL="13652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Расширить и закрепить пространственные представления детей в процессе всех видов деятельности.</a:t>
            </a:r>
          </a:p>
          <a:p>
            <a:pPr marL="13652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Помочь детям овладеть пространственными представлениями: слева, справа, вверху, внизу, впереди, сзади, далеко, близко.</a:t>
            </a:r>
          </a:p>
          <a:p>
            <a:pPr marL="13652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Научить детей ориентироваться в специально созданных пространственных ситуациях и определять свое место по заданному условию. </a:t>
            </a:r>
          </a:p>
          <a:p>
            <a:pPr marL="13652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Упражнять детей в овладении умением определять словом положение того или иного предмета по отношению к другому.</a:t>
            </a:r>
          </a:p>
          <a:p>
            <a:pPr marL="13652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Учить употреблять слова для обозначения положения предметов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clickEffect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000496" y="714356"/>
            <a:ext cx="3929090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2296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533400">
              <a:lnSpc>
                <a:spcPct val="90000"/>
              </a:lnSpc>
              <a:spcBef>
                <a:spcPts val="450"/>
              </a:spcBef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85728"/>
            <a:ext cx="2661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"Куда прилетела бабочка"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http://www.maam.ru/upload/blogs/b9c3c1c332a512280a480004f70406b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2714644" cy="3623565"/>
          </a:xfrm>
          <a:prstGeom prst="rect">
            <a:avLst/>
          </a:prstGeom>
          <a:noFill/>
        </p:spPr>
      </p:pic>
      <p:pic>
        <p:nvPicPr>
          <p:cNvPr id="18436" name="Picture 4" descr="http://raguda.ru/images/didakticheskie-igry-po-matematike-dlj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85926"/>
            <a:ext cx="3286148" cy="43815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8572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«Весёлый лабиринт"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Verdana" pitchFamily="34" charset="0"/>
              </a:rPr>
              <a:t>Игры с геометрическими фигурами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136525" algn="ctr">
              <a:spcBef>
                <a:spcPts val="525"/>
              </a:spcBef>
              <a:buClrTx/>
              <a:buFontTx/>
              <a:buNone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100" b="1" dirty="0" smtClean="0">
                <a:solidFill>
                  <a:schemeClr val="tx1"/>
                </a:solidFill>
                <a:latin typeface="Verdana" pitchFamily="34" charset="0"/>
              </a:rPr>
              <a:t>Задачи:</a:t>
            </a:r>
            <a:endParaRPr lang="ru-RU" sz="2100" b="1" dirty="0">
              <a:solidFill>
                <a:schemeClr val="tx1"/>
              </a:solidFill>
              <a:latin typeface="Verdana" pitchFamily="34" charset="0"/>
            </a:endParaRPr>
          </a:p>
          <a:p>
            <a:pPr marL="13652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Закрепить  знания о форме геометрических фигур.</a:t>
            </a:r>
          </a:p>
          <a:p>
            <a:pPr marL="13652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Развивать внимание, память, мышление и воображение у детей.</a:t>
            </a:r>
          </a:p>
          <a:p>
            <a:pPr marL="13652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Учить детей анализируют свои фигуры.</a:t>
            </a:r>
          </a:p>
          <a:p>
            <a:pPr marL="13652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Находить сходства и различия в решении конструктивного замысла.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2325" y="2966275"/>
            <a:ext cx="296386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Сложи  фигуру»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76238" y="-224987"/>
            <a:ext cx="8488362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Собери цепочку» 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1474470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1965960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2270760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292725" y="3000375"/>
            <a:ext cx="2357438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фигуры не хватает» </a:t>
            </a:r>
          </a:p>
        </p:txBody>
      </p:sp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714375"/>
            <a:ext cx="2795587" cy="186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000500"/>
            <a:ext cx="3379788" cy="225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4" name="Picture 13" descr="D:\галя\дет сад\наглядность по математике\геом фигуры\ЖДЭ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714750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85938" y="417563"/>
            <a:ext cx="6072187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Игры на развитие логического мышления.</a:t>
            </a:r>
            <a:endParaRPr lang="ru-RU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248400" y="24558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57224" y="313689"/>
            <a:ext cx="728667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buClrTx/>
              <a:buSzTx/>
            </a:pPr>
            <a:endParaRPr lang="ru-RU" sz="20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algn="ctr" defTabSz="914400">
              <a:buClrTx/>
              <a:buSzTx/>
            </a:pPr>
            <a:endParaRPr lang="ru-RU" sz="20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algn="ctr" defTabSz="914400">
              <a:buClrTx/>
              <a:buSzTx/>
            </a:pPr>
            <a:endParaRPr lang="ru-RU" sz="20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algn="ctr" defTabSz="914400">
              <a:buClrTx/>
              <a:buSzTx/>
            </a:pPr>
            <a:endParaRPr lang="ru-RU" sz="20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algn="ctr" defTabSz="914400">
              <a:buClrTx/>
              <a:buSzTx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</a:rPr>
              <a:t>Задачи:</a:t>
            </a:r>
          </a:p>
          <a:p>
            <a:pPr algn="ctr" defTabSz="914400">
              <a:buClrTx/>
              <a:buSzTx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у детей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нтереса к решению познавательных, творческих задач, к разнообразной интеллектуальной деятельности. </a:t>
            </a:r>
          </a:p>
          <a:p>
            <a:pPr defTabSz="914400">
              <a:buClrTx/>
              <a:buSz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 интеллектуальных способностей детей дошкольного возраста.</a:t>
            </a:r>
          </a:p>
          <a:p>
            <a:pPr defTabSz="914400">
              <a:buClrTx/>
              <a:buSz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Развивать активную мыслительную деятельность, стремясь достичь конечной цели, тем самым развивая логическое мышление.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22531" grpId="0" animBg="1"/>
      <p:bldP spid="225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9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2900">
                <a:solidFill>
                  <a:srgbClr val="404040"/>
                </a:solidFill>
                <a:latin typeface="Verdana" pitchFamily="34" charset="0"/>
              </a:rPr>
            </a:br>
            <a:endParaRPr lang="ru-RU" sz="290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33400" y="381000"/>
            <a:ext cx="8382000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AE1078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“Без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любознательности.”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                            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В.А. Сухомлинский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148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356992"/>
            <a:ext cx="464343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143500" y="1503800"/>
            <a:ext cx="3357563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Найди предмет»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248400" y="24558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9" name="Picture 9" descr="D:\галя\дет сад\фото\100_4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860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D:\галя\дет сад\фото\100_4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286125"/>
            <a:ext cx="4048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928688" y="785813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«Найди и обведи»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5" grpId="0" animBg="1"/>
      <p:bldP spid="235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85786" y="1010474"/>
            <a:ext cx="2928941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  «Найди отличия»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248400" y="24558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3" name="Picture 10" descr="D:\галя\дет сад\фото\IMG_20161007_15482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 descr="D:\галя\дет сад\фото\IMG_20161007_155130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571625"/>
            <a:ext cx="36290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429256" y="857232"/>
            <a:ext cx="2552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«Четвёртый лишний»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79" grpId="0" animBg="1"/>
      <p:bldP spid="245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28813" y="697350"/>
            <a:ext cx="4857750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Дидактическая игра  </a:t>
            </a:r>
            <a:endParaRPr lang="ru-RU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Фигурки из палочек»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248400" y="24558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7" name="Picture 8" descr="D:\галя\дет сад\фото\100_4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643063"/>
            <a:ext cx="42386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D:\галя\дет сад\наглядность по математике\счётные палочки\жблжд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714625"/>
            <a:ext cx="404812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 animBg="1"/>
      <p:bldP spid="256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248400" y="2455862"/>
            <a:ext cx="2467004" cy="36877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64291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Занимательный материал.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4516" name="Picture 4" descr="https://pp.vk.me/c631520/v631520857/6b06/sHp_A6K4M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214710" cy="2272652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 l="14366" t="9067" r="14600" b="53133"/>
          <a:stretch>
            <a:fillRect/>
          </a:stretch>
        </p:blipFill>
        <p:spPr bwMode="auto">
          <a:xfrm>
            <a:off x="357158" y="1571612"/>
            <a:ext cx="41036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одержимое 3"/>
          <p:cNvSpPr txBox="1">
            <a:spLocks/>
          </p:cNvSpPr>
          <p:nvPr/>
        </p:nvSpPr>
        <p:spPr>
          <a:xfrm>
            <a:off x="5357813" y="1268413"/>
            <a:ext cx="3629025" cy="5099050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Игры на развитие воображения «Дорисуй и назови предмет»</a:t>
            </a:r>
          </a:p>
        </p:txBody>
      </p:sp>
      <p:sp>
        <p:nvSpPr>
          <p:cNvPr id="23" name="Улыбающееся лицо 22"/>
          <p:cNvSpPr/>
          <p:nvPr/>
        </p:nvSpPr>
        <p:spPr>
          <a:xfrm>
            <a:off x="8143900" y="3000372"/>
            <a:ext cx="714380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5643570" y="2143116"/>
            <a:ext cx="1714512" cy="14287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/>
          <p:cNvSpPr/>
          <p:nvPr/>
        </p:nvSpPr>
        <p:spPr>
          <a:xfrm>
            <a:off x="5429256" y="4214818"/>
            <a:ext cx="1571636" cy="221457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00892" y="4071942"/>
            <a:ext cx="171448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 animBg="1"/>
      <p:bldP spid="256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248400" y="2455862"/>
            <a:ext cx="2467004" cy="36877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64291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Занимательный материал.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5357813" y="1268413"/>
            <a:ext cx="3629025" cy="5099050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643050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Задачи-тесты</a:t>
            </a:r>
            <a:endParaRPr lang="ru-RU" sz="48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2" descr="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15001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umn"/>
          <p:cNvPicPr>
            <a:picLocks noChangeAspect="1" noChangeArrowheads="1"/>
          </p:cNvPicPr>
          <p:nvPr/>
        </p:nvPicPr>
        <p:blipFill>
          <a:blip r:embed="rId4" cstate="print"/>
          <a:srcRect l="11111" t="10001" r="11111" b="6667"/>
          <a:stretch>
            <a:fillRect/>
          </a:stretch>
        </p:blipFill>
        <p:spPr bwMode="auto">
          <a:xfrm>
            <a:off x="6786578" y="1428736"/>
            <a:ext cx="1500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4357694"/>
            <a:ext cx="4286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Логические задачи</a:t>
            </a:r>
            <a:endParaRPr lang="ru-RU" sz="44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786190"/>
            <a:ext cx="3071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 animBg="1"/>
      <p:bldP spid="256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248400" y="24558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64291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Игры – головоломки: «</a:t>
            </a:r>
            <a:r>
              <a:rPr lang="ru-RU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Танграм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562" name="Picture 2" descr="http://ninakhom.narod.ru/olderfiles/2/IMG_5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847975" cy="2133601"/>
          </a:xfrm>
          <a:prstGeom prst="rect">
            <a:avLst/>
          </a:prstGeom>
          <a:noFill/>
        </p:spPr>
      </p:pic>
      <p:pic>
        <p:nvPicPr>
          <p:cNvPr id="14" name="Picture 6" descr="http://ninakhom.narod.ru/olderfiles/2/IMG_5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3214710" cy="2143141"/>
          </a:xfrm>
          <a:prstGeom prst="rect">
            <a:avLst/>
          </a:prstGeom>
          <a:noFill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143116"/>
            <a:ext cx="482441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 animBg="1"/>
      <p:bldP spid="256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82575" y="231775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248400" y="24558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82913" y="4549775"/>
            <a:ext cx="328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64291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 с родителями.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857364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Родительское собрание на тему «Дидактические игры в ознакомлении дошкольников с ФЭМП»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Индивидуальные консультации «Занимательный материал по математике в жизни ребёнка»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Анкетирование.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Наглядная информация на тему «Играйте вместе с детьми»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Семейный турнир по шашкам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Круглый стол «Завтра в школу»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 animBg="1"/>
      <p:bldP spid="256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825" y="536575"/>
            <a:ext cx="70231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4400" y="152400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Verdana" pitchFamily="34" charset="0"/>
              </a:rPr>
              <a:t>Вывод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305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547688" indent="-404813" algn="ctr">
              <a:spcBef>
                <a:spcPts val="45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          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Дидактические игры необходимы в обучении и воспитании детей. Они повышают эффективность педагогического процесса,  способствуют развитию памяти, мышления у детей, оказывая огромное влияние на умственное развитие ребенка.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33685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07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 ребенком надо играть, играть заинтересованно и увлеченно, и тогда наградой нам будут их горящие глаза и желание играть еще и еще»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dirty="0" err="1" smtClean="0">
                <a:solidFill>
                  <a:srgbClr val="FF07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Петерсон.Л.Г</a:t>
            </a:r>
            <a:endParaRPr lang="ru-RU" sz="2800" b="1" i="1" dirty="0" smtClean="0">
              <a:solidFill>
                <a:srgbClr val="FF070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Содержимое 6" descr="IMG_0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071810"/>
            <a:ext cx="3656015" cy="274201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9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2900">
                <a:solidFill>
                  <a:srgbClr val="404040"/>
                </a:solidFill>
                <a:latin typeface="Verdana" pitchFamily="34" charset="0"/>
              </a:rPr>
            </a:br>
            <a:endParaRPr lang="ru-RU" sz="290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62000" y="428604"/>
            <a:ext cx="8382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AE1078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12776"/>
            <a:ext cx="785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Сегодня, а тем более,  завтра, математика будет необходима огромному числу людей различных профессий. В математике заложены огромные возможности для развития мышления детей, в процессе их обучения с самого раннего возраста. Наглядность, сознательность и активность, доступность и мера, научность, учет возрастных и индивидуальных особенностей детей, систематичность и последовательность, прочность усвоения знаний, связь теории с практикой обучения и жизнью, воспитание в процессе обучения, вариативный подход – вот содержательная полнота, актуальная для ребёнка.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714356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spc="50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50" endPos="85000" dist="60007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2860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Verdana" pitchFamily="34" charset="0"/>
              </a:rPr>
              <a:t>АКТУАЛЬНОСТЬ</a:t>
            </a:r>
            <a:br>
              <a:rPr lang="ru-RU" sz="2800" b="1" u="sng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ru-RU" sz="2800" b="1" u="sng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4800" y="692696"/>
            <a:ext cx="8534400" cy="2880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8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Дидактические игры – одно из средств воспитания и обучения детей дошкольного возраста. Дидактическая игра содержит в себе большие возможности в учебном  и воспитательном процессе обучения дошкольников. Она может успешно использоваться и как форма обучения, и как самостоятельная игровая деятельность, и как средство воспитания различных сторон личности ребенка. Использование дидактических игр способствует повышению уровня </a:t>
            </a:r>
            <a:r>
              <a:rPr lang="ru-RU" sz="2000" b="1" dirty="0" err="1">
                <a:solidFill>
                  <a:schemeClr val="tx1"/>
                </a:solidFill>
                <a:latin typeface="Verdana" pitchFamily="34" charset="0"/>
              </a:rPr>
              <a:t>сформированности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 элементарных математических представлений у дошкольников.</a:t>
            </a:r>
            <a:r>
              <a:rPr lang="ru-RU" dirty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Verdana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8" descr="фото с паровозиком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3789040"/>
            <a:ext cx="42148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85750" y="214313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8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143000" y="1336675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  <a:latin typeface="Verdana" pitchFamily="34" charset="0"/>
              </a:rPr>
              <a:t>Цель: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928688" y="2274888"/>
            <a:ext cx="7572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algn="ctr"/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Воспитывать у детей познавательный интерес, способность к исследовательскому и творческому поиску,  желание и умение учиться.</a:t>
            </a:r>
            <a:endParaRPr lang="en-US" sz="2400" b="1" dirty="0">
              <a:solidFill>
                <a:schemeClr val="tx1"/>
              </a:solidFill>
              <a:latin typeface="Verdana" pitchFamily="34" charset="0"/>
            </a:endParaRPr>
          </a:p>
          <a:p>
            <a:pPr marL="136525" algn="ctr"/>
            <a:endParaRPr lang="ru-RU" sz="2400" b="1" dirty="0">
              <a:solidFill>
                <a:schemeClr val="tx1"/>
              </a:solidFill>
              <a:latin typeface="Verdana" pitchFamily="34" charset="0"/>
            </a:endParaRPr>
          </a:p>
          <a:p>
            <a:pPr marL="136525" algn="ctr"/>
            <a:r>
              <a:rPr lang="en-US" sz="2400" b="1" dirty="0">
                <a:solidFill>
                  <a:schemeClr val="tx1"/>
                </a:solidFill>
                <a:latin typeface="Verdana" pitchFamily="34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Формировать уверенность в своих силах, в себе</a:t>
            </a:r>
            <a:endParaRPr lang="ru-RU" sz="24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85750" y="214313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8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1143000" y="857250"/>
            <a:ext cx="7000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Verdana" pitchFamily="34" charset="0"/>
              </a:rPr>
              <a:t>Задачи:</a:t>
            </a:r>
            <a:r>
              <a:rPr lang="ru-RU" sz="3200" b="1" u="sng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sz="3200" b="1" u="sng" dirty="0">
                <a:solidFill>
                  <a:schemeClr val="tx1"/>
                </a:solidFill>
                <a:latin typeface="Verdana" pitchFamily="34" charset="0"/>
              </a:rPr>
            </a:br>
            <a:endParaRPr lang="ru-RU" sz="3200" b="1" u="sng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928688" y="2274888"/>
            <a:ext cx="757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algn="ctr"/>
            <a:endParaRPr lang="ru-RU" sz="240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143000" y="1997075"/>
            <a:ext cx="7215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Развивать образное логическое  мышление произвольное внимание.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Развивать интерес к решению познавательных творческих задач, к разнообразной интеллектуальной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Формировать способность детей к анализу и синтезу.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Формировать навыки самоконтроля и самооценки.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972939" cy="52593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Verdana" pitchFamily="34" charset="0"/>
              </a:rPr>
              <a:t>Значение дидактических игр в развитии детей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71500"/>
            <a:ext cx="8485187" cy="5876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E6F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990600" y="304800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Классификация дидактических игр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2362200"/>
            <a:ext cx="82296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41313" indent="-336550">
              <a:spcBef>
                <a:spcPts val="450"/>
              </a:spcBef>
              <a:spcAft>
                <a:spcPts val="600"/>
              </a:spcAft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>
              <a:solidFill>
                <a:srgbClr val="404040"/>
              </a:solidFill>
              <a:latin typeface="Verdana" pitchFamily="34" charset="0"/>
              <a:ea typeface="Microsoft YaHei" pitchFamily="34" charset="-122"/>
            </a:endParaRPr>
          </a:p>
          <a:p>
            <a:pPr marL="341313" indent="-336550">
              <a:spcBef>
                <a:spcPts val="450"/>
              </a:spcBef>
              <a:spcAft>
                <a:spcPts val="600"/>
              </a:spcAft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>
              <a:solidFill>
                <a:srgbClr val="404040"/>
              </a:solidFill>
              <a:latin typeface="Verdana" pitchFamily="34" charset="0"/>
              <a:ea typeface="Microsoft YaHei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7" y="2357430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428869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Дидактические игры по ФЭМП у дошкольников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3" name="Picture 5" descr="D:\галя\дет сад\РАСПЕЧАТКА\аттестация 2016\обобщение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108325" cy="1676400"/>
          </a:xfrm>
          <a:prstGeom prst="rect">
            <a:avLst/>
          </a:prstGeom>
          <a:noFill/>
        </p:spPr>
      </p:pic>
      <p:sp>
        <p:nvSpPr>
          <p:cNvPr id="10" name="Куб 9"/>
          <p:cNvSpPr/>
          <p:nvPr/>
        </p:nvSpPr>
        <p:spPr>
          <a:xfrm>
            <a:off x="5929322" y="1071546"/>
            <a:ext cx="2928958" cy="1571636"/>
          </a:xfrm>
          <a:prstGeom prst="cube">
            <a:avLst>
              <a:gd name="adj" fmla="val 15303"/>
            </a:avLst>
          </a:prstGeom>
          <a:gradFill rotWithShape="1">
            <a:gsLst>
              <a:gs pos="0">
                <a:srgbClr val="68007F">
                  <a:shade val="47500"/>
                  <a:satMod val="137000"/>
                </a:srgbClr>
              </a:gs>
              <a:gs pos="55000">
                <a:srgbClr val="68007F">
                  <a:shade val="69000"/>
                  <a:satMod val="137000"/>
                </a:srgbClr>
              </a:gs>
              <a:gs pos="100000">
                <a:srgbClr val="68007F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68007F">
                <a:shade val="95000"/>
                <a:satMod val="105000"/>
              </a:srgbClr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Игры путешествие во времени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214282" y="3143248"/>
            <a:ext cx="3214710" cy="1785950"/>
          </a:xfrm>
          <a:prstGeom prst="cube">
            <a:avLst>
              <a:gd name="adj" fmla="val 17178"/>
            </a:avLst>
          </a:prstGeom>
          <a:gradFill rotWithShape="1">
            <a:gsLst>
              <a:gs pos="0">
                <a:srgbClr val="005BD3">
                  <a:shade val="47500"/>
                  <a:satMod val="137000"/>
                </a:srgbClr>
              </a:gs>
              <a:gs pos="55000">
                <a:srgbClr val="005BD3">
                  <a:shade val="69000"/>
                  <a:satMod val="137000"/>
                </a:srgbClr>
              </a:gs>
              <a:gs pos="100000">
                <a:srgbClr val="005BD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005BD3">
                <a:shade val="95000"/>
                <a:satMod val="105000"/>
              </a:srgbClr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Игры на ориентировки в пространстве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2928926" y="5072074"/>
            <a:ext cx="3143272" cy="1785926"/>
          </a:xfrm>
          <a:prstGeom prst="cube">
            <a:avLst>
              <a:gd name="adj" fmla="val 13622"/>
            </a:avLst>
          </a:prstGeom>
          <a:gradFill rotWithShape="1">
            <a:gsLst>
              <a:gs pos="0">
                <a:srgbClr val="9C007F">
                  <a:shade val="47500"/>
                  <a:satMod val="137000"/>
                </a:srgbClr>
              </a:gs>
              <a:gs pos="55000">
                <a:srgbClr val="9C007F">
                  <a:shade val="69000"/>
                  <a:satMod val="137000"/>
                </a:srgbClr>
              </a:gs>
              <a:gs pos="100000">
                <a:srgbClr val="9C007F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Игры с геометрическими фигурами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6072198" y="3143248"/>
            <a:ext cx="2857520" cy="1785950"/>
          </a:xfrm>
          <a:prstGeom prst="cube">
            <a:avLst>
              <a:gd name="adj" fmla="val 18086"/>
            </a:avLst>
          </a:prstGeom>
          <a:gradFill rotWithShape="1">
            <a:gsLst>
              <a:gs pos="0">
                <a:srgbClr val="FF388C">
                  <a:shade val="47500"/>
                  <a:satMod val="137000"/>
                </a:srgbClr>
              </a:gs>
              <a:gs pos="55000">
                <a:srgbClr val="FF388C">
                  <a:shade val="69000"/>
                  <a:satMod val="137000"/>
                </a:srgbClr>
              </a:gs>
              <a:gs pos="100000">
                <a:srgbClr val="FF388C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Игры на логическое мышление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86116" y="2285992"/>
            <a:ext cx="2786082" cy="207170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7030A0"/>
                </a:solidFill>
              </a:rPr>
              <a:t>Дидактические игры по ФЭМП у дошкольников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4395</TotalTime>
  <Words>785</Words>
  <Application>Microsoft Office PowerPoint</Application>
  <PresentationFormat>Экран (4:3)</PresentationFormat>
  <Paragraphs>160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Костя</cp:lastModifiedBy>
  <cp:revision>267</cp:revision>
  <cp:lastPrinted>1601-01-01T00:00:00Z</cp:lastPrinted>
  <dcterms:created xsi:type="dcterms:W3CDTF">2013-03-09T10:56:51Z</dcterms:created>
  <dcterms:modified xsi:type="dcterms:W3CDTF">2019-03-27T19:11:44Z</dcterms:modified>
</cp:coreProperties>
</file>