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349" r:id="rId3"/>
    <p:sldId id="286" r:id="rId4"/>
    <p:sldId id="342" r:id="rId5"/>
    <p:sldId id="307" r:id="rId6"/>
    <p:sldId id="308" r:id="rId7"/>
    <p:sldId id="312" r:id="rId8"/>
    <p:sldId id="313" r:id="rId9"/>
    <p:sldId id="314" r:id="rId10"/>
    <p:sldId id="326" r:id="rId11"/>
    <p:sldId id="310" r:id="rId12"/>
    <p:sldId id="328" r:id="rId13"/>
    <p:sldId id="329" r:id="rId14"/>
    <p:sldId id="330" r:id="rId15"/>
    <p:sldId id="343" r:id="rId16"/>
    <p:sldId id="350" r:id="rId17"/>
    <p:sldId id="327" r:id="rId18"/>
    <p:sldId id="351" r:id="rId19"/>
    <p:sldId id="352" r:id="rId20"/>
    <p:sldId id="353" r:id="rId21"/>
    <p:sldId id="354" r:id="rId22"/>
    <p:sldId id="340" r:id="rId23"/>
    <p:sldId id="341" r:id="rId24"/>
    <p:sldId id="319" r:id="rId25"/>
    <p:sldId id="320" r:id="rId26"/>
    <p:sldId id="321" r:id="rId27"/>
    <p:sldId id="322" r:id="rId28"/>
    <p:sldId id="344" r:id="rId29"/>
    <p:sldId id="346" r:id="rId30"/>
    <p:sldId id="355" r:id="rId31"/>
    <p:sldId id="34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5779"/>
    <a:srgbClr val="99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525E4C-2E1C-4DAF-9828-7AB1007B79B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FD04A7-50A9-4326-9221-6C7DA785F391}">
      <dgm:prSet phldrT="[Текст]"/>
      <dgm:spPr/>
      <dgm:t>
        <a:bodyPr/>
        <a:lstStyle/>
        <a:p>
          <a:r>
            <a:rPr lang="ru-RU" b="1" dirty="0"/>
            <a:t>Фаза напряжения</a:t>
          </a:r>
          <a:endParaRPr lang="ru-RU" dirty="0"/>
        </a:p>
      </dgm:t>
    </dgm:pt>
    <dgm:pt modelId="{825EEE6F-F4E3-4C71-8515-BC9F225D0E82}" type="parTrans" cxnId="{13F100B5-4613-46A6-ABCD-E3030F2FF464}">
      <dgm:prSet/>
      <dgm:spPr/>
      <dgm:t>
        <a:bodyPr/>
        <a:lstStyle/>
        <a:p>
          <a:endParaRPr lang="ru-RU"/>
        </a:p>
      </dgm:t>
    </dgm:pt>
    <dgm:pt modelId="{1744D955-8571-40EC-9C7F-2AA80769C389}" type="sibTrans" cxnId="{13F100B5-4613-46A6-ABCD-E3030F2FF464}">
      <dgm:prSet/>
      <dgm:spPr/>
      <dgm:t>
        <a:bodyPr/>
        <a:lstStyle/>
        <a:p>
          <a:endParaRPr lang="ru-RU"/>
        </a:p>
      </dgm:t>
    </dgm:pt>
    <dgm:pt modelId="{2F816488-43EB-41D5-A77A-7D7F3B0F0E1D}">
      <dgm:prSet phldrT="[Текст]" phldr="1"/>
      <dgm:spPr/>
      <dgm:t>
        <a:bodyPr/>
        <a:lstStyle/>
        <a:p>
          <a:endParaRPr lang="ru-RU" dirty="0"/>
        </a:p>
      </dgm:t>
    </dgm:pt>
    <dgm:pt modelId="{52D2AE66-0F3E-4032-8023-7F091344AA9E}" type="parTrans" cxnId="{86B0BC4F-480F-4875-90B8-5162075AB17A}">
      <dgm:prSet/>
      <dgm:spPr/>
      <dgm:t>
        <a:bodyPr/>
        <a:lstStyle/>
        <a:p>
          <a:endParaRPr lang="ru-RU"/>
        </a:p>
      </dgm:t>
    </dgm:pt>
    <dgm:pt modelId="{4587966B-87AC-4A78-B26B-A845C1B8C488}" type="sibTrans" cxnId="{86B0BC4F-480F-4875-90B8-5162075AB17A}">
      <dgm:prSet/>
      <dgm:spPr/>
      <dgm:t>
        <a:bodyPr/>
        <a:lstStyle/>
        <a:p>
          <a:endParaRPr lang="ru-RU"/>
        </a:p>
      </dgm:t>
    </dgm:pt>
    <dgm:pt modelId="{92010531-F519-4A6B-8724-1AFFF767ABF9}">
      <dgm:prSet phldrT="[Текст]"/>
      <dgm:spPr/>
      <dgm:t>
        <a:bodyPr/>
        <a:lstStyle/>
        <a:p>
          <a:r>
            <a:rPr lang="ru-RU" b="1" dirty="0"/>
            <a:t>Фаза </a:t>
          </a:r>
          <a:r>
            <a:rPr lang="ru-RU" b="1" smtClean="0"/>
            <a:t>резистенции</a:t>
          </a:r>
          <a:r>
            <a:rPr lang="ru-RU" dirty="0" smtClean="0"/>
            <a:t> </a:t>
          </a:r>
          <a:endParaRPr lang="ru-RU" dirty="0"/>
        </a:p>
      </dgm:t>
    </dgm:pt>
    <dgm:pt modelId="{FAC05A2E-5D6D-42D8-81C6-57374BE996EC}" type="parTrans" cxnId="{2A86987C-8EB0-4D9A-9196-CFFBFE6BAAAE}">
      <dgm:prSet/>
      <dgm:spPr/>
      <dgm:t>
        <a:bodyPr/>
        <a:lstStyle/>
        <a:p>
          <a:endParaRPr lang="ru-RU"/>
        </a:p>
      </dgm:t>
    </dgm:pt>
    <dgm:pt modelId="{8646372F-FF1F-4CCB-8C50-04EB4EBBA181}" type="sibTrans" cxnId="{2A86987C-8EB0-4D9A-9196-CFFBFE6BAAAE}">
      <dgm:prSet/>
      <dgm:spPr/>
      <dgm:t>
        <a:bodyPr/>
        <a:lstStyle/>
        <a:p>
          <a:endParaRPr lang="ru-RU"/>
        </a:p>
      </dgm:t>
    </dgm:pt>
    <dgm:pt modelId="{5BC99974-7F17-421A-B48B-ACF68EB192B9}">
      <dgm:prSet phldrT="[Текст]"/>
      <dgm:spPr/>
      <dgm:t>
        <a:bodyPr/>
        <a:lstStyle/>
        <a:p>
          <a:r>
            <a:rPr lang="ru-RU" b="1" dirty="0"/>
            <a:t>Фаза истощения</a:t>
          </a:r>
          <a:endParaRPr lang="ru-RU" dirty="0"/>
        </a:p>
      </dgm:t>
    </dgm:pt>
    <dgm:pt modelId="{A1B4D084-E154-4F31-A10F-2F57C4AEA24D}" type="parTrans" cxnId="{0658C3EC-AC32-40F7-8D01-84A7110E49BC}">
      <dgm:prSet/>
      <dgm:spPr/>
      <dgm:t>
        <a:bodyPr/>
        <a:lstStyle/>
        <a:p>
          <a:endParaRPr lang="ru-RU"/>
        </a:p>
      </dgm:t>
    </dgm:pt>
    <dgm:pt modelId="{EE5324D5-2081-482E-8009-9E3895DF4DFF}" type="sibTrans" cxnId="{0658C3EC-AC32-40F7-8D01-84A7110E49BC}">
      <dgm:prSet/>
      <dgm:spPr/>
      <dgm:t>
        <a:bodyPr/>
        <a:lstStyle/>
        <a:p>
          <a:endParaRPr lang="ru-RU"/>
        </a:p>
      </dgm:t>
    </dgm:pt>
    <dgm:pt modelId="{A002B193-6D80-4134-B5A4-9DF3276D9ED9}">
      <dgm:prSet/>
      <dgm:spPr/>
      <dgm:t>
        <a:bodyPr/>
        <a:lstStyle/>
        <a:p>
          <a:r>
            <a:rPr lang="ru-RU" dirty="0"/>
            <a:t>Нервное (тревожное) напряжение служит предвестником и "запускающим" механизмом в формировании эмоционального выгорания. </a:t>
          </a:r>
        </a:p>
      </dgm:t>
    </dgm:pt>
    <dgm:pt modelId="{3080251D-299A-41CF-B1F4-0C0A39D543D3}" type="parTrans" cxnId="{CEC10D3C-440E-40C6-8670-32ED312FE1AC}">
      <dgm:prSet/>
      <dgm:spPr/>
      <dgm:t>
        <a:bodyPr/>
        <a:lstStyle/>
        <a:p>
          <a:endParaRPr lang="ru-RU"/>
        </a:p>
      </dgm:t>
    </dgm:pt>
    <dgm:pt modelId="{20B89145-F515-47C7-A1B8-BA5B076A886F}" type="sibTrans" cxnId="{CEC10D3C-440E-40C6-8670-32ED312FE1AC}">
      <dgm:prSet/>
      <dgm:spPr/>
      <dgm:t>
        <a:bodyPr/>
        <a:lstStyle/>
        <a:p>
          <a:endParaRPr lang="ru-RU"/>
        </a:p>
      </dgm:t>
    </dgm:pt>
    <dgm:pt modelId="{5523E2E4-3A5B-4360-AE9A-C582F0E5A3AE}">
      <dgm:prSet/>
      <dgm:spPr/>
      <dgm:t>
        <a:bodyPr/>
        <a:lstStyle/>
        <a:p>
          <a:r>
            <a:rPr lang="ru-RU" dirty="0"/>
            <a:t>Сопротивление нарастающему стрессу. В этой фазе человек пытается более или менее успешно оградить себя от неприятных </a:t>
          </a:r>
          <a:r>
            <a:rPr lang="ru-RU" dirty="0" smtClean="0"/>
            <a:t>впечатлений.</a:t>
          </a:r>
          <a:endParaRPr lang="ru-RU" dirty="0"/>
        </a:p>
      </dgm:t>
    </dgm:pt>
    <dgm:pt modelId="{838D8569-FA90-455D-B9CF-6BA851161DE2}" type="parTrans" cxnId="{7D769750-4C1E-43A6-B742-66D2B0691D51}">
      <dgm:prSet/>
      <dgm:spPr/>
      <dgm:t>
        <a:bodyPr/>
        <a:lstStyle/>
        <a:p>
          <a:endParaRPr lang="ru-RU"/>
        </a:p>
      </dgm:t>
    </dgm:pt>
    <dgm:pt modelId="{769D521F-4440-4614-8C3C-F31D43B107C6}" type="sibTrans" cxnId="{7D769750-4C1E-43A6-B742-66D2B0691D51}">
      <dgm:prSet/>
      <dgm:spPr/>
      <dgm:t>
        <a:bodyPr/>
        <a:lstStyle/>
        <a:p>
          <a:endParaRPr lang="ru-RU"/>
        </a:p>
      </dgm:t>
    </dgm:pt>
    <dgm:pt modelId="{8D19E5B5-A03F-4A18-94B5-7FD5C09EB788}">
      <dgm:prSet/>
      <dgm:spPr/>
      <dgm:t>
        <a:bodyPr/>
        <a:lstStyle/>
        <a:p>
          <a:r>
            <a:rPr lang="ru-RU" dirty="0"/>
            <a:t>Фаза истощения сопровождается общим падением энергетического тонуса и ослаблением нервной системы, оскудением психических </a:t>
          </a:r>
          <a:r>
            <a:rPr lang="ru-RU" dirty="0" smtClean="0"/>
            <a:t>ресурсов.</a:t>
          </a:r>
          <a:endParaRPr lang="ru-RU" dirty="0"/>
        </a:p>
      </dgm:t>
    </dgm:pt>
    <dgm:pt modelId="{7959E15F-1A4D-4BE5-8F4C-5E5BE1FCCF0C}" type="parTrans" cxnId="{08422BB8-9B0F-465B-981C-C963A96BE2DA}">
      <dgm:prSet/>
      <dgm:spPr/>
      <dgm:t>
        <a:bodyPr/>
        <a:lstStyle/>
        <a:p>
          <a:endParaRPr lang="ru-RU"/>
        </a:p>
      </dgm:t>
    </dgm:pt>
    <dgm:pt modelId="{F6646498-6F1A-4CEB-9DE4-8CE2705FC765}" type="sibTrans" cxnId="{08422BB8-9B0F-465B-981C-C963A96BE2DA}">
      <dgm:prSet/>
      <dgm:spPr/>
      <dgm:t>
        <a:bodyPr/>
        <a:lstStyle/>
        <a:p>
          <a:endParaRPr lang="ru-RU"/>
        </a:p>
      </dgm:t>
    </dgm:pt>
    <dgm:pt modelId="{1508FEDD-68C4-41FB-A3DB-D2D009B7EDFD}" type="pres">
      <dgm:prSet presAssocID="{30525E4C-2E1C-4DAF-9828-7AB1007B79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627379-0CE2-468A-B9C8-D92C5A6AFF3C}" type="pres">
      <dgm:prSet presAssocID="{5BC99974-7F17-421A-B48B-ACF68EB192B9}" presName="boxAndChildren" presStyleCnt="0"/>
      <dgm:spPr/>
    </dgm:pt>
    <dgm:pt modelId="{1A0F3895-72DA-4EEA-B739-5A3CF4D19C41}" type="pres">
      <dgm:prSet presAssocID="{5BC99974-7F17-421A-B48B-ACF68EB192B9}" presName="parentTextBox" presStyleLbl="node1" presStyleIdx="0" presStyleCnt="3"/>
      <dgm:spPr/>
      <dgm:t>
        <a:bodyPr/>
        <a:lstStyle/>
        <a:p>
          <a:endParaRPr lang="ru-RU"/>
        </a:p>
      </dgm:t>
    </dgm:pt>
    <dgm:pt modelId="{76C84942-3333-4C22-8DBD-B225987A2C6A}" type="pres">
      <dgm:prSet presAssocID="{5BC99974-7F17-421A-B48B-ACF68EB192B9}" presName="entireBox" presStyleLbl="node1" presStyleIdx="0" presStyleCnt="3"/>
      <dgm:spPr/>
      <dgm:t>
        <a:bodyPr/>
        <a:lstStyle/>
        <a:p>
          <a:endParaRPr lang="ru-RU"/>
        </a:p>
      </dgm:t>
    </dgm:pt>
    <dgm:pt modelId="{C95C5CDE-EE8E-4AC2-9864-B7054A3A8830}" type="pres">
      <dgm:prSet presAssocID="{5BC99974-7F17-421A-B48B-ACF68EB192B9}" presName="descendantBox" presStyleCnt="0"/>
      <dgm:spPr/>
    </dgm:pt>
    <dgm:pt modelId="{CDFA8911-C1B3-4267-BE00-146151D341EA}" type="pres">
      <dgm:prSet presAssocID="{8D19E5B5-A03F-4A18-94B5-7FD5C09EB788}" presName="childTextBox" presStyleLbl="fgAccFollowNode1" presStyleIdx="0" presStyleCnt="4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8F675-8F79-4DE2-AEE8-CAC1D8BA4A0F}" type="pres">
      <dgm:prSet presAssocID="{8646372F-FF1F-4CCB-8C50-04EB4EBBA181}" presName="sp" presStyleCnt="0"/>
      <dgm:spPr/>
    </dgm:pt>
    <dgm:pt modelId="{4B7F4E1E-370B-45EB-A644-915518808532}" type="pres">
      <dgm:prSet presAssocID="{92010531-F519-4A6B-8724-1AFFF767ABF9}" presName="arrowAndChildren" presStyleCnt="0"/>
      <dgm:spPr/>
    </dgm:pt>
    <dgm:pt modelId="{E6427BEE-E4B2-45BE-8CBF-A8A111B7DDAB}" type="pres">
      <dgm:prSet presAssocID="{92010531-F519-4A6B-8724-1AFFF767ABF9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30BB389F-A707-4D1A-8791-D37537BA07E1}" type="pres">
      <dgm:prSet presAssocID="{92010531-F519-4A6B-8724-1AFFF767ABF9}" presName="arrow" presStyleLbl="node1" presStyleIdx="1" presStyleCnt="3"/>
      <dgm:spPr/>
      <dgm:t>
        <a:bodyPr/>
        <a:lstStyle/>
        <a:p>
          <a:endParaRPr lang="ru-RU"/>
        </a:p>
      </dgm:t>
    </dgm:pt>
    <dgm:pt modelId="{AEF18346-EA4E-4E98-AC99-E7614D4D7D48}" type="pres">
      <dgm:prSet presAssocID="{92010531-F519-4A6B-8724-1AFFF767ABF9}" presName="descendantArrow" presStyleCnt="0"/>
      <dgm:spPr/>
    </dgm:pt>
    <dgm:pt modelId="{E1387755-CADE-4305-B89F-D74F66A308B2}" type="pres">
      <dgm:prSet presAssocID="{5523E2E4-3A5B-4360-AE9A-C582F0E5A3AE}" presName="childTextArrow" presStyleLbl="fgAccFollowNode1" presStyleIdx="1" presStyleCnt="4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DF411-DBD4-4609-B36A-E97572821C8F}" type="pres">
      <dgm:prSet presAssocID="{1744D955-8571-40EC-9C7F-2AA80769C389}" presName="sp" presStyleCnt="0"/>
      <dgm:spPr/>
    </dgm:pt>
    <dgm:pt modelId="{B1986460-DA41-4D6F-8C7C-978D782D7420}" type="pres">
      <dgm:prSet presAssocID="{E8FD04A7-50A9-4326-9221-6C7DA785F391}" presName="arrowAndChildren" presStyleCnt="0"/>
      <dgm:spPr/>
    </dgm:pt>
    <dgm:pt modelId="{C6F83464-1DAD-40A2-907B-05A2952C48AF}" type="pres">
      <dgm:prSet presAssocID="{E8FD04A7-50A9-4326-9221-6C7DA785F391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3E0A7AC-A04B-4848-9ED3-28E0EC61DBBC}" type="pres">
      <dgm:prSet presAssocID="{E8FD04A7-50A9-4326-9221-6C7DA785F391}" presName="arrow" presStyleLbl="node1" presStyleIdx="2" presStyleCnt="3"/>
      <dgm:spPr/>
      <dgm:t>
        <a:bodyPr/>
        <a:lstStyle/>
        <a:p>
          <a:endParaRPr lang="ru-RU"/>
        </a:p>
      </dgm:t>
    </dgm:pt>
    <dgm:pt modelId="{B48DEBE4-1C37-4FDF-8163-1BB79E24F224}" type="pres">
      <dgm:prSet presAssocID="{E8FD04A7-50A9-4326-9221-6C7DA785F391}" presName="descendantArrow" presStyleCnt="0"/>
      <dgm:spPr/>
    </dgm:pt>
    <dgm:pt modelId="{DA403101-CFEC-4DF7-9922-14182F28CA74}" type="pres">
      <dgm:prSet presAssocID="{2F816488-43EB-41D5-A77A-7D7F3B0F0E1D}" presName="childTextArrow" presStyleLbl="fgAccFollowNode1" presStyleIdx="2" presStyleCnt="4" custFlipVert="1" custFlipHor="0" custScaleX="6922" custScaleY="78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A4D87-47BD-4011-A3AA-82401531E289}" type="pres">
      <dgm:prSet presAssocID="{A002B193-6D80-4134-B5A4-9DF3276D9ED9}" presName="childTextArrow" presStyleLbl="fgAccFollowNode1" presStyleIdx="3" presStyleCnt="4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2F0AD6-7943-4CC7-B460-457E7A3657B9}" type="presOf" srcId="{92010531-F519-4A6B-8724-1AFFF767ABF9}" destId="{E6427BEE-E4B2-45BE-8CBF-A8A111B7DDAB}" srcOrd="0" destOrd="0" presId="urn:microsoft.com/office/officeart/2005/8/layout/process4"/>
    <dgm:cxn modelId="{08422BB8-9B0F-465B-981C-C963A96BE2DA}" srcId="{5BC99974-7F17-421A-B48B-ACF68EB192B9}" destId="{8D19E5B5-A03F-4A18-94B5-7FD5C09EB788}" srcOrd="0" destOrd="0" parTransId="{7959E15F-1A4D-4BE5-8F4C-5E5BE1FCCF0C}" sibTransId="{F6646498-6F1A-4CEB-9DE4-8CE2705FC765}"/>
    <dgm:cxn modelId="{B8AA8F9D-6AB9-4ECF-BDD3-1F9C02B9CA4E}" type="presOf" srcId="{8D19E5B5-A03F-4A18-94B5-7FD5C09EB788}" destId="{CDFA8911-C1B3-4267-BE00-146151D341EA}" srcOrd="0" destOrd="0" presId="urn:microsoft.com/office/officeart/2005/8/layout/process4"/>
    <dgm:cxn modelId="{0658C3EC-AC32-40F7-8D01-84A7110E49BC}" srcId="{30525E4C-2E1C-4DAF-9828-7AB1007B79BE}" destId="{5BC99974-7F17-421A-B48B-ACF68EB192B9}" srcOrd="2" destOrd="0" parTransId="{A1B4D084-E154-4F31-A10F-2F57C4AEA24D}" sibTransId="{EE5324D5-2081-482E-8009-9E3895DF4DFF}"/>
    <dgm:cxn modelId="{2A86987C-8EB0-4D9A-9196-CFFBFE6BAAAE}" srcId="{30525E4C-2E1C-4DAF-9828-7AB1007B79BE}" destId="{92010531-F519-4A6B-8724-1AFFF767ABF9}" srcOrd="1" destOrd="0" parTransId="{FAC05A2E-5D6D-42D8-81C6-57374BE996EC}" sibTransId="{8646372F-FF1F-4CCB-8C50-04EB4EBBA181}"/>
    <dgm:cxn modelId="{86B0BC4F-480F-4875-90B8-5162075AB17A}" srcId="{E8FD04A7-50A9-4326-9221-6C7DA785F391}" destId="{2F816488-43EB-41D5-A77A-7D7F3B0F0E1D}" srcOrd="0" destOrd="0" parTransId="{52D2AE66-0F3E-4032-8023-7F091344AA9E}" sibTransId="{4587966B-87AC-4A78-B26B-A845C1B8C488}"/>
    <dgm:cxn modelId="{CF2EEFD0-58C4-4A20-89F5-38CF60174A89}" type="presOf" srcId="{E8FD04A7-50A9-4326-9221-6C7DA785F391}" destId="{C6F83464-1DAD-40A2-907B-05A2952C48AF}" srcOrd="0" destOrd="0" presId="urn:microsoft.com/office/officeart/2005/8/layout/process4"/>
    <dgm:cxn modelId="{7D769750-4C1E-43A6-B742-66D2B0691D51}" srcId="{92010531-F519-4A6B-8724-1AFFF767ABF9}" destId="{5523E2E4-3A5B-4360-AE9A-C582F0E5A3AE}" srcOrd="0" destOrd="0" parTransId="{838D8569-FA90-455D-B9CF-6BA851161DE2}" sibTransId="{769D521F-4440-4614-8C3C-F31D43B107C6}"/>
    <dgm:cxn modelId="{9C48D084-4ADC-4A2B-8ADF-CB2D76E48BF4}" type="presOf" srcId="{92010531-F519-4A6B-8724-1AFFF767ABF9}" destId="{30BB389F-A707-4D1A-8791-D37537BA07E1}" srcOrd="1" destOrd="0" presId="urn:microsoft.com/office/officeart/2005/8/layout/process4"/>
    <dgm:cxn modelId="{A1BDBD17-E294-435C-BE74-3634D27D77C4}" type="presOf" srcId="{E8FD04A7-50A9-4326-9221-6C7DA785F391}" destId="{D3E0A7AC-A04B-4848-9ED3-28E0EC61DBBC}" srcOrd="1" destOrd="0" presId="urn:microsoft.com/office/officeart/2005/8/layout/process4"/>
    <dgm:cxn modelId="{4E3CFAC6-E9E1-403A-9511-EB82A3DD4430}" type="presOf" srcId="{5BC99974-7F17-421A-B48B-ACF68EB192B9}" destId="{76C84942-3333-4C22-8DBD-B225987A2C6A}" srcOrd="1" destOrd="0" presId="urn:microsoft.com/office/officeart/2005/8/layout/process4"/>
    <dgm:cxn modelId="{13F100B5-4613-46A6-ABCD-E3030F2FF464}" srcId="{30525E4C-2E1C-4DAF-9828-7AB1007B79BE}" destId="{E8FD04A7-50A9-4326-9221-6C7DA785F391}" srcOrd="0" destOrd="0" parTransId="{825EEE6F-F4E3-4C71-8515-BC9F225D0E82}" sibTransId="{1744D955-8571-40EC-9C7F-2AA80769C389}"/>
    <dgm:cxn modelId="{FD7A7C57-EEDD-4515-9C43-FEAC45238BD6}" type="presOf" srcId="{A002B193-6D80-4134-B5A4-9DF3276D9ED9}" destId="{453A4D87-47BD-4011-A3AA-82401531E289}" srcOrd="0" destOrd="0" presId="urn:microsoft.com/office/officeart/2005/8/layout/process4"/>
    <dgm:cxn modelId="{CEC10D3C-440E-40C6-8670-32ED312FE1AC}" srcId="{E8FD04A7-50A9-4326-9221-6C7DA785F391}" destId="{A002B193-6D80-4134-B5A4-9DF3276D9ED9}" srcOrd="1" destOrd="0" parTransId="{3080251D-299A-41CF-B1F4-0C0A39D543D3}" sibTransId="{20B89145-F515-47C7-A1B8-BA5B076A886F}"/>
    <dgm:cxn modelId="{F1F5F940-BCF7-4013-A12C-86B3CE0449BD}" type="presOf" srcId="{5523E2E4-3A5B-4360-AE9A-C582F0E5A3AE}" destId="{E1387755-CADE-4305-B89F-D74F66A308B2}" srcOrd="0" destOrd="0" presId="urn:microsoft.com/office/officeart/2005/8/layout/process4"/>
    <dgm:cxn modelId="{6F68CBB5-AA8D-43A2-AEE0-E897C8025127}" type="presOf" srcId="{5BC99974-7F17-421A-B48B-ACF68EB192B9}" destId="{1A0F3895-72DA-4EEA-B739-5A3CF4D19C41}" srcOrd="0" destOrd="0" presId="urn:microsoft.com/office/officeart/2005/8/layout/process4"/>
    <dgm:cxn modelId="{3BDF7847-E369-4BB2-9E89-9EC15E5B7EE0}" type="presOf" srcId="{30525E4C-2E1C-4DAF-9828-7AB1007B79BE}" destId="{1508FEDD-68C4-41FB-A3DB-D2D009B7EDFD}" srcOrd="0" destOrd="0" presId="urn:microsoft.com/office/officeart/2005/8/layout/process4"/>
    <dgm:cxn modelId="{43CB8CE3-8CB2-4771-950F-0A0590821209}" type="presOf" srcId="{2F816488-43EB-41D5-A77A-7D7F3B0F0E1D}" destId="{DA403101-CFEC-4DF7-9922-14182F28CA74}" srcOrd="0" destOrd="0" presId="urn:microsoft.com/office/officeart/2005/8/layout/process4"/>
    <dgm:cxn modelId="{B97709B0-3CA6-4E85-805A-20788481F786}" type="presParOf" srcId="{1508FEDD-68C4-41FB-A3DB-D2D009B7EDFD}" destId="{5B627379-0CE2-468A-B9C8-D92C5A6AFF3C}" srcOrd="0" destOrd="0" presId="urn:microsoft.com/office/officeart/2005/8/layout/process4"/>
    <dgm:cxn modelId="{60D406DE-AFDE-4934-B9C5-BE1EF5CF6D46}" type="presParOf" srcId="{5B627379-0CE2-468A-B9C8-D92C5A6AFF3C}" destId="{1A0F3895-72DA-4EEA-B739-5A3CF4D19C41}" srcOrd="0" destOrd="0" presId="urn:microsoft.com/office/officeart/2005/8/layout/process4"/>
    <dgm:cxn modelId="{BC46839E-1A96-47A0-ABE9-7EF00F290FC2}" type="presParOf" srcId="{5B627379-0CE2-468A-B9C8-D92C5A6AFF3C}" destId="{76C84942-3333-4C22-8DBD-B225987A2C6A}" srcOrd="1" destOrd="0" presId="urn:microsoft.com/office/officeart/2005/8/layout/process4"/>
    <dgm:cxn modelId="{41DC5678-83BE-41A8-B8B7-7B960B373C35}" type="presParOf" srcId="{5B627379-0CE2-468A-B9C8-D92C5A6AFF3C}" destId="{C95C5CDE-EE8E-4AC2-9864-B7054A3A8830}" srcOrd="2" destOrd="0" presId="urn:microsoft.com/office/officeart/2005/8/layout/process4"/>
    <dgm:cxn modelId="{CF5BB300-5D26-4DAD-B0BB-FF2589A71CC0}" type="presParOf" srcId="{C95C5CDE-EE8E-4AC2-9864-B7054A3A8830}" destId="{CDFA8911-C1B3-4267-BE00-146151D341EA}" srcOrd="0" destOrd="0" presId="urn:microsoft.com/office/officeart/2005/8/layout/process4"/>
    <dgm:cxn modelId="{90A090C4-3B40-4B6B-B40D-15A99AA311A9}" type="presParOf" srcId="{1508FEDD-68C4-41FB-A3DB-D2D009B7EDFD}" destId="{5998F675-8F79-4DE2-AEE8-CAC1D8BA4A0F}" srcOrd="1" destOrd="0" presId="urn:microsoft.com/office/officeart/2005/8/layout/process4"/>
    <dgm:cxn modelId="{10059E2D-1064-42A7-9A61-132279371EA6}" type="presParOf" srcId="{1508FEDD-68C4-41FB-A3DB-D2D009B7EDFD}" destId="{4B7F4E1E-370B-45EB-A644-915518808532}" srcOrd="2" destOrd="0" presId="urn:microsoft.com/office/officeart/2005/8/layout/process4"/>
    <dgm:cxn modelId="{EB603BB4-D9C0-45BB-8545-586F650B95A9}" type="presParOf" srcId="{4B7F4E1E-370B-45EB-A644-915518808532}" destId="{E6427BEE-E4B2-45BE-8CBF-A8A111B7DDAB}" srcOrd="0" destOrd="0" presId="urn:microsoft.com/office/officeart/2005/8/layout/process4"/>
    <dgm:cxn modelId="{28834AA5-57BA-46B7-9C8E-D2D121C9ABFC}" type="presParOf" srcId="{4B7F4E1E-370B-45EB-A644-915518808532}" destId="{30BB389F-A707-4D1A-8791-D37537BA07E1}" srcOrd="1" destOrd="0" presId="urn:microsoft.com/office/officeart/2005/8/layout/process4"/>
    <dgm:cxn modelId="{71815BE1-FDA1-4F06-A11D-E5977326A172}" type="presParOf" srcId="{4B7F4E1E-370B-45EB-A644-915518808532}" destId="{AEF18346-EA4E-4E98-AC99-E7614D4D7D48}" srcOrd="2" destOrd="0" presId="urn:microsoft.com/office/officeart/2005/8/layout/process4"/>
    <dgm:cxn modelId="{C61FA5E2-D75D-485C-BC92-2BE3FFEE9B00}" type="presParOf" srcId="{AEF18346-EA4E-4E98-AC99-E7614D4D7D48}" destId="{E1387755-CADE-4305-B89F-D74F66A308B2}" srcOrd="0" destOrd="0" presId="urn:microsoft.com/office/officeart/2005/8/layout/process4"/>
    <dgm:cxn modelId="{D7D9A731-701C-42F1-86C5-9E47BE9C998E}" type="presParOf" srcId="{1508FEDD-68C4-41FB-A3DB-D2D009B7EDFD}" destId="{A1CDF411-DBD4-4609-B36A-E97572821C8F}" srcOrd="3" destOrd="0" presId="urn:microsoft.com/office/officeart/2005/8/layout/process4"/>
    <dgm:cxn modelId="{ED9F74A2-2C8B-4D3E-9203-5BBD17EC6B74}" type="presParOf" srcId="{1508FEDD-68C4-41FB-A3DB-D2D009B7EDFD}" destId="{B1986460-DA41-4D6F-8C7C-978D782D7420}" srcOrd="4" destOrd="0" presId="urn:microsoft.com/office/officeart/2005/8/layout/process4"/>
    <dgm:cxn modelId="{ABBA8B52-A2C1-41AB-9C70-6B8F9FAACE2D}" type="presParOf" srcId="{B1986460-DA41-4D6F-8C7C-978D782D7420}" destId="{C6F83464-1DAD-40A2-907B-05A2952C48AF}" srcOrd="0" destOrd="0" presId="urn:microsoft.com/office/officeart/2005/8/layout/process4"/>
    <dgm:cxn modelId="{5C6997AE-F565-4C3C-9A30-907E90364308}" type="presParOf" srcId="{B1986460-DA41-4D6F-8C7C-978D782D7420}" destId="{D3E0A7AC-A04B-4848-9ED3-28E0EC61DBBC}" srcOrd="1" destOrd="0" presId="urn:microsoft.com/office/officeart/2005/8/layout/process4"/>
    <dgm:cxn modelId="{41A9DDAE-E0EB-4B81-B48C-BA6B6774ECE0}" type="presParOf" srcId="{B1986460-DA41-4D6F-8C7C-978D782D7420}" destId="{B48DEBE4-1C37-4FDF-8163-1BB79E24F224}" srcOrd="2" destOrd="0" presId="urn:microsoft.com/office/officeart/2005/8/layout/process4"/>
    <dgm:cxn modelId="{B45D7536-BC54-4FC5-B533-8F5B1F461CBB}" type="presParOf" srcId="{B48DEBE4-1C37-4FDF-8163-1BB79E24F224}" destId="{DA403101-CFEC-4DF7-9922-14182F28CA74}" srcOrd="0" destOrd="0" presId="urn:microsoft.com/office/officeart/2005/8/layout/process4"/>
    <dgm:cxn modelId="{61DE9FFB-6A78-4CB8-B7FD-E727FA7E48B6}" type="presParOf" srcId="{B48DEBE4-1C37-4FDF-8163-1BB79E24F224}" destId="{453A4D87-47BD-4011-A3AA-82401531E28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2E0E0-C1A2-42DA-9287-8581E537EBC7}" type="datetimeFigureOut">
              <a:rPr lang="ru-RU"/>
              <a:pPr>
                <a:defRPr/>
              </a:pPr>
              <a:t>19.03.21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7E32E-8FEE-48AB-901D-159E121A3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32B1D-9C19-46CE-B78B-4A2974101607}" type="datetimeFigureOut">
              <a:rPr lang="ru-RU"/>
              <a:pPr>
                <a:defRPr/>
              </a:pPr>
              <a:t>19.03.21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2697-CAD8-4205-AC89-234DAB586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B5F2C-57C9-4F40-8A60-70EFCFCDDDA3}" type="datetimeFigureOut">
              <a:rPr lang="ru-RU"/>
              <a:pPr>
                <a:defRPr/>
              </a:pPr>
              <a:t>19.03.21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DBA9F-3D73-49FE-B55A-FA46DFE73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0106B-590B-4C73-A5BE-DF019629FFC9}" type="datetimeFigureOut">
              <a:rPr lang="ru-RU"/>
              <a:pPr>
                <a:defRPr/>
              </a:pPr>
              <a:t>19.03.21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E9079-9D02-45AA-B30A-4BABFC016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311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A0A9E-F802-4E22-9B69-B62E4770E25B}" type="datetimeFigureOut">
              <a:rPr lang="ru-RU"/>
              <a:pPr>
                <a:defRPr/>
              </a:pPr>
              <a:t>19.03.21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94E19-16AE-435F-898C-1FF1AEBC4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8214-A634-4BE3-B6D7-BC492871417F}" type="datetimeFigureOut">
              <a:rPr lang="ru-RU"/>
              <a:pPr>
                <a:defRPr/>
              </a:pPr>
              <a:t>19.03.21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7219-3449-4398-8F25-4A45BAD6A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5C3E-5B4B-462A-9A87-62500C740F5A}" type="datetimeFigureOut">
              <a:rPr lang="ru-RU"/>
              <a:pPr>
                <a:defRPr/>
              </a:pPr>
              <a:t>19.03.21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B346A-1DA9-452A-9D97-6B851B632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37613-1C62-4170-A4F6-0313C74199F9}" type="datetimeFigureOut">
              <a:rPr lang="ru-RU"/>
              <a:pPr>
                <a:defRPr/>
              </a:pPr>
              <a:t>19.03.21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09A45-F246-4FFB-A5D0-B570DD665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778BC-416B-45B6-9FAB-705C2EEF3FBE}" type="datetimeFigureOut">
              <a:rPr lang="ru-RU"/>
              <a:pPr>
                <a:defRPr/>
              </a:pPr>
              <a:t>19.03.21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18979-C601-4F99-99AD-8938228DF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23A0B-F0DC-4864-A01B-CDAE467385FA}" type="datetimeFigureOut">
              <a:rPr lang="ru-RU"/>
              <a:pPr>
                <a:defRPr/>
              </a:pPr>
              <a:t>19.03.21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0256-348A-4F6A-99DA-F3F7FCB7A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B2A8F-8081-4C3B-92AB-76A2FFC624A0}" type="datetimeFigureOut">
              <a:rPr lang="ru-RU"/>
              <a:pPr>
                <a:defRPr/>
              </a:pPr>
              <a:t>19.03.21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EBA8E-088C-4F19-9F72-0012F6731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84A258D-82FC-41F2-B799-225DECDB2D3B}" type="datetimeFigureOut">
              <a:rPr lang="ru-RU"/>
              <a:pPr>
                <a:defRPr/>
              </a:pPr>
              <a:t>19.03.21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4EFAF29-A52D-4396-84BF-1699A16B1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24104"/>
          </a:solidFill>
          <a:latin typeface="+mj-lt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5F17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5F174A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5F174A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5F174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5F17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631146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631146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631146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631146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7"/>
            <a:ext cx="8278688" cy="4248473"/>
          </a:xfrm>
        </p:spPr>
        <p:txBody>
          <a:bodyPr/>
          <a:lstStyle/>
          <a:p>
            <a:r>
              <a:rPr lang="ru-RU" sz="2400" b="1" dirty="0" smtClean="0">
                <a:latin typeface="+mn-lt"/>
              </a:rPr>
              <a:t>Обобщение опыта в рамках ГМО  педагогов – психологов. </a:t>
            </a:r>
            <a:br>
              <a:rPr lang="ru-RU" sz="2400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«Профессиональное выгорание педагога ДОУ и его профилактика»</a:t>
            </a:r>
            <a:endParaRPr lang="ru-RU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2160240"/>
          </a:xfrm>
        </p:spPr>
        <p:txBody>
          <a:bodyPr/>
          <a:lstStyle/>
          <a:p>
            <a:pPr algn="r">
              <a:defRPr/>
            </a:pPr>
            <a:endParaRPr lang="ru-RU" sz="1800" dirty="0"/>
          </a:p>
          <a:p>
            <a:pPr algn="l">
              <a:defRPr/>
            </a:pP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Дерябина Анна Сергеевна</a:t>
            </a:r>
          </a:p>
          <a:p>
            <a:pPr algn="l">
              <a:defRPr/>
            </a:pP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Педагог-психолог</a:t>
            </a:r>
          </a:p>
          <a:p>
            <a:pPr algn="l">
              <a:defRPr/>
            </a:pP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МДОАУ «Детский сад №106» г. Орска</a:t>
            </a:r>
          </a:p>
          <a:p>
            <a:pPr algn="l">
              <a:defRPr/>
            </a:pPr>
            <a:endParaRPr lang="ru-RU" sz="1800" b="1" dirty="0">
              <a:solidFill>
                <a:srgbClr val="71577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268760"/>
          </a:xfrm>
        </p:spPr>
        <p:txBody>
          <a:bodyPr/>
          <a:lstStyle/>
          <a:p>
            <a:r>
              <a:rPr lang="ru-RU" sz="3600" b="1" dirty="0" smtClean="0">
                <a:latin typeface="+mn-lt"/>
              </a:rPr>
              <a:t>Признаки  эмоционального «выгорания»</a:t>
            </a:r>
            <a:endParaRPr lang="ru-RU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сниженный эмоциональный фон, эмоциональная вялость;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отстраненность в общении с окружающими (ухудшение соматического состояния, головные боли, нарушения сна и т.д.)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негативное, циничное отношение к субъектам профессиональной деятельности (детям), а так же к коллегам;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нарастающее безразличие к своим должностным обязанностям, снижение трудовой активности и мотивации;</a:t>
            </a:r>
          </a:p>
          <a:p>
            <a:pPr algn="just" eaLnBrk="1" hangingPunct="1">
              <a:buFontTx/>
              <a:buChar char="•"/>
            </a:pPr>
            <a:r>
              <a:rPr lang="ru-RU" sz="2400" dirty="0" smtClean="0"/>
              <a:t>немотивированная или неадекватная агрессивность, недовольство собой и окружающими;</a:t>
            </a:r>
          </a:p>
          <a:p>
            <a:pPr algn="just" eaLnBrk="1" hangingPunct="1">
              <a:buFontTx/>
              <a:buChar char="•"/>
            </a:pPr>
            <a:r>
              <a:rPr lang="ru-RU" sz="2400" dirty="0" smtClean="0"/>
              <a:t>снижение качества жизни в целом.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964488" cy="720080"/>
          </a:xfrm>
        </p:spPr>
        <p:txBody>
          <a:bodyPr/>
          <a:lstStyle/>
          <a:p>
            <a:r>
              <a:rPr lang="ru-RU" sz="2800" b="1" dirty="0"/>
              <a:t>Фазы эмоционального </a:t>
            </a:r>
            <a:r>
              <a:rPr lang="ru-RU" sz="2800" b="1" dirty="0" smtClean="0"/>
              <a:t>выгорания В.В. Бойко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21241455"/>
              </p:ext>
            </p:extLst>
          </p:nvPr>
        </p:nvGraphicFramePr>
        <p:xfrm>
          <a:off x="395536" y="1268760"/>
          <a:ext cx="8291264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b="1" dirty="0" smtClean="0">
                <a:latin typeface="+mn-lt"/>
              </a:rPr>
              <a:t> I Фаза напряжения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475252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  </a:t>
            </a:r>
            <a:r>
              <a:rPr lang="ru-RU" sz="3600" dirty="0" smtClean="0"/>
              <a:t> </a:t>
            </a:r>
            <a:r>
              <a:rPr lang="ru-RU" sz="3600" b="1" dirty="0" smtClean="0"/>
              <a:t> симптом «переживания психотравмирующих обстоятельств»;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    симптом неудовлетворенности собой;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    симптомы «загнанности в клетку»;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    симптом «тревоги и депрессии».</a:t>
            </a:r>
          </a:p>
          <a:p>
            <a:pPr>
              <a:buFont typeface="Wingdings" pitchFamily="2" charset="2"/>
              <a:buChar char="Ø"/>
            </a:pPr>
            <a:endParaRPr lang="ru-RU" sz="3600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II Фаза </a:t>
            </a:r>
            <a:r>
              <a:rPr lang="ru-RU" b="1" dirty="0" err="1" smtClean="0">
                <a:latin typeface="+mn-lt"/>
              </a:rPr>
              <a:t>резистенции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     </a:t>
            </a:r>
            <a:r>
              <a:rPr lang="ru-RU" b="1" dirty="0" smtClean="0"/>
              <a:t>симптом «неадекватного избирательного эмоционального реагирования»;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     симптом «эмоционально-нравственной дезориентации»;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     симптом «расширения сферы экономии эмоций»;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    симптом «редукции профессиональных обязанностей».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III Фаза истощения</a:t>
            </a:r>
            <a:r>
              <a:rPr lang="ru-RU" dirty="0" smtClean="0">
                <a:latin typeface="+mn-lt"/>
              </a:rPr>
              <a:t> 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75252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 </a:t>
            </a:r>
            <a:r>
              <a:rPr lang="ru-RU" sz="3600" b="1" dirty="0" smtClean="0"/>
              <a:t>симптом «эмоционального дефицита»;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симптом «эмоциональной отстраненности»;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симптом личностной отстраненности, или деперсонализации;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 симптом «психосоматических и </a:t>
            </a:r>
            <a:r>
              <a:rPr lang="ru-RU" sz="3600" b="1" dirty="0" err="1" smtClean="0"/>
              <a:t>психовегетативных</a:t>
            </a:r>
            <a:r>
              <a:rPr lang="ru-RU" sz="3600" b="1" dirty="0" smtClean="0"/>
              <a:t>» нарушений.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 </a:t>
            </a:r>
            <a:endParaRPr lang="ru-RU" sz="36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728192"/>
          </a:xfrm>
        </p:spPr>
        <p:txBody>
          <a:bodyPr/>
          <a:lstStyle/>
          <a:p>
            <a:r>
              <a:rPr lang="ru-RU" sz="2800" b="1" i="1" dirty="0" smtClean="0">
                <a:latin typeface="+mn-lt"/>
              </a:rPr>
              <a:t>Диагностическое обследование проводилось с помощью </a:t>
            </a:r>
            <a:r>
              <a:rPr lang="ru-RU" sz="2800" b="1" i="1" dirty="0" err="1" smtClean="0">
                <a:latin typeface="+mn-lt"/>
              </a:rPr>
              <a:t>опросника</a:t>
            </a:r>
            <a:r>
              <a:rPr lang="ru-RU" sz="2800" b="1" i="1" dirty="0" smtClean="0">
                <a:latin typeface="+mn-lt"/>
              </a:rPr>
              <a:t> на выгорание (</a:t>
            </a:r>
            <a:r>
              <a:rPr lang="en-US" sz="2800" b="1" i="1" dirty="0" smtClean="0">
                <a:latin typeface="+mn-lt"/>
              </a:rPr>
              <a:t>MBI) </a:t>
            </a:r>
            <a:r>
              <a:rPr lang="ru-RU" sz="2800" b="1" i="1" dirty="0" smtClean="0">
                <a:latin typeface="+mn-lt"/>
              </a:rPr>
              <a:t/>
            </a:r>
            <a:br>
              <a:rPr lang="ru-RU" sz="2800" b="1" i="1" dirty="0" smtClean="0">
                <a:latin typeface="+mn-lt"/>
              </a:rPr>
            </a:br>
            <a:r>
              <a:rPr lang="ru-RU" sz="2800" b="1" i="1" dirty="0" smtClean="0">
                <a:latin typeface="+mn-lt"/>
              </a:rPr>
              <a:t>К. </a:t>
            </a:r>
            <a:r>
              <a:rPr lang="ru-RU" sz="2800" b="1" i="1" dirty="0" err="1" smtClean="0">
                <a:latin typeface="+mn-lt"/>
              </a:rPr>
              <a:t>Маслач</a:t>
            </a:r>
            <a:r>
              <a:rPr lang="ru-RU" sz="2800" b="1" i="1" dirty="0" smtClean="0">
                <a:latin typeface="+mn-lt"/>
              </a:rPr>
              <a:t> и С. Джексона, </a:t>
            </a:r>
            <a:br>
              <a:rPr lang="ru-RU" sz="2800" b="1" i="1" dirty="0" smtClean="0">
                <a:latin typeface="+mn-lt"/>
              </a:rPr>
            </a:br>
            <a:r>
              <a:rPr lang="ru-RU" sz="2800" b="1" i="1" dirty="0" smtClean="0">
                <a:latin typeface="+mn-lt"/>
              </a:rPr>
              <a:t>а так же с помощью теста А. И. </a:t>
            </a:r>
            <a:r>
              <a:rPr lang="ru-RU" sz="2800" b="1" i="1" dirty="0" err="1" smtClean="0">
                <a:latin typeface="+mn-lt"/>
              </a:rPr>
              <a:t>Тащеевой</a:t>
            </a:r>
            <a:r>
              <a:rPr lang="ru-RU" sz="2800" b="1" i="1" dirty="0" smtClean="0">
                <a:latin typeface="+mn-lt"/>
              </a:rPr>
              <a:t> </a:t>
            </a:r>
            <a:br>
              <a:rPr lang="ru-RU" sz="2800" b="1" i="1" dirty="0" smtClean="0">
                <a:latin typeface="+mn-lt"/>
              </a:rPr>
            </a:br>
            <a:r>
              <a:rPr lang="ru-RU" sz="2800" b="1" i="1" dirty="0" smtClean="0">
                <a:latin typeface="+mn-lt"/>
              </a:rPr>
              <a:t>«Нужно ли бороться со стрессом?»</a:t>
            </a:r>
            <a:br>
              <a:rPr lang="ru-RU" sz="2800" b="1" i="1" dirty="0" smtClean="0">
                <a:latin typeface="+mn-lt"/>
              </a:rPr>
            </a:br>
            <a:endParaRPr lang="ru-RU" sz="2800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20480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В данном обследовании приняли участие </a:t>
            </a:r>
            <a:r>
              <a:rPr lang="ru-RU" sz="2400" b="1" dirty="0" smtClean="0"/>
              <a:t>15 педагогов </a:t>
            </a:r>
            <a:r>
              <a:rPr lang="ru-RU" sz="2400" dirty="0" smtClean="0"/>
              <a:t>нашего ДОУ.</a:t>
            </a:r>
          </a:p>
          <a:p>
            <a:pPr algn="just">
              <a:buNone/>
            </a:pPr>
            <a:r>
              <a:rPr lang="ru-RU" sz="2400" b="1" dirty="0" smtClean="0"/>
              <a:t>33%</a:t>
            </a:r>
            <a:r>
              <a:rPr lang="ru-RU" sz="2400" dirty="0" smtClean="0"/>
              <a:t> педагогов – высокий уровень профессионального выгорания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b="1" dirty="0" smtClean="0"/>
              <a:t>7% </a:t>
            </a:r>
            <a:r>
              <a:rPr lang="ru-RU" sz="2400" dirty="0" smtClean="0"/>
              <a:t>педагогов – средний уровень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b="1" dirty="0" smtClean="0"/>
              <a:t>60%</a:t>
            </a:r>
            <a:r>
              <a:rPr lang="ru-RU" sz="2400" dirty="0" smtClean="0"/>
              <a:t> педагогов – низкий уровень профессионального выгорания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Практическая часть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i="1" dirty="0" smtClean="0"/>
              <a:t>Профилактика синдрома профессионального выгорания.</a:t>
            </a:r>
          </a:p>
          <a:p>
            <a:pPr algn="ctr"/>
            <a:endParaRPr lang="ru-RU" sz="54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Китайская поговорка.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237931"/>
          </a:xfrm>
        </p:spPr>
        <p:txBody>
          <a:bodyPr/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993366"/>
                </a:solidFill>
              </a:rPr>
              <a:t>«Расскажи мне – и я забуду. Покажи мне – и я запомню. Вовлеки меня – и я пойму и чему-то научусь». </a:t>
            </a:r>
            <a:endParaRPr lang="ru-RU" sz="4800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Правила работы в группе.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772816"/>
            <a:ext cx="4317876" cy="47525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1800" b="1" dirty="0" smtClean="0"/>
              <a:t>Быть открытым новым впечатлениям.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/>
              <a:t>Принимать другого как себя.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/>
              <a:t> Никого не критиковать и не обсуждать.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/>
              <a:t>Быть активным.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/>
              <a:t>Не бояться быть самим собой.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/>
              <a:t>Оказывать друг другу взаимную поддержку, если это необходимо.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/>
              <a:t>Проявлять друг к другу </a:t>
            </a:r>
            <a:r>
              <a:rPr lang="ru-RU" sz="1800" b="1" dirty="0" err="1" smtClean="0"/>
              <a:t>эмпатию</a:t>
            </a:r>
            <a:r>
              <a:rPr lang="ru-RU" sz="18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/>
              <a:t> Говорить от себя.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/>
              <a:t>Задания выполнять как важное и ответственное дело.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/>
              <a:t>Стараться быть искренним.</a:t>
            </a:r>
          </a:p>
          <a:p>
            <a:endParaRPr lang="ru-RU" sz="1800" dirty="0"/>
          </a:p>
        </p:txBody>
      </p:sp>
      <p:pic>
        <p:nvPicPr>
          <p:cNvPr id="7" name="Содержимое 6" descr="IMG-9580b3e8cccfa5d88a3c01cf83a270cd-V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348881"/>
            <a:ext cx="4041775" cy="3317304"/>
          </a:xfr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+mn-lt"/>
              </a:rPr>
              <a:t>1</a:t>
            </a:r>
            <a:r>
              <a:rPr lang="ru-RU" sz="3200" b="1" i="1" dirty="0" smtClean="0">
                <a:latin typeface="+mn-lt"/>
              </a:rPr>
              <a:t>. Упражнение «Разминка».</a:t>
            </a:r>
            <a:br>
              <a:rPr lang="ru-RU" sz="3200" b="1" i="1" dirty="0" smtClean="0">
                <a:latin typeface="+mn-lt"/>
              </a:rPr>
            </a:br>
            <a:endParaRPr lang="ru-RU" sz="3200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/>
              <a:t>Цель:</a:t>
            </a:r>
            <a:r>
              <a:rPr lang="ru-RU" sz="2400" dirty="0" smtClean="0"/>
              <a:t> снятие эмоционального напряжения.</a:t>
            </a:r>
          </a:p>
          <a:p>
            <a:pPr algn="ctr">
              <a:buNone/>
            </a:pPr>
            <a:r>
              <a:rPr lang="ru-RU" sz="2400" b="1" u="sng" dirty="0" smtClean="0"/>
              <a:t>Время</a:t>
            </a:r>
            <a:r>
              <a:rPr lang="ru-RU" sz="2400" b="1" dirty="0" smtClean="0"/>
              <a:t>: </a:t>
            </a:r>
            <a:r>
              <a:rPr lang="ru-RU" sz="2400" dirty="0" smtClean="0"/>
              <a:t>5 минут</a:t>
            </a:r>
          </a:p>
          <a:p>
            <a:pPr algn="ctr">
              <a:buNone/>
            </a:pPr>
            <a:r>
              <a:rPr lang="ru-RU" sz="2400" dirty="0" smtClean="0"/>
              <a:t>     </a:t>
            </a:r>
          </a:p>
          <a:p>
            <a:pPr algn="ctr">
              <a:buNone/>
            </a:pPr>
            <a:r>
              <a:rPr lang="ru-RU" sz="2400" dirty="0" smtClean="0"/>
              <a:t>Каждый из участников встаёт и говорит: «Здравствуйте, я рад (рада) вас видеть, потому что…». Окончание фразы каждый придумывает своё.</a:t>
            </a:r>
          </a:p>
          <a:p>
            <a:endParaRPr lang="ru-RU" dirty="0"/>
          </a:p>
        </p:txBody>
      </p:sp>
      <p:pic>
        <p:nvPicPr>
          <p:cNvPr id="5" name="Содержимое 4" descr="IMG-31af4b7df9edb46b337cc6587c756c1f-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340768"/>
            <a:ext cx="3168352" cy="2376264"/>
          </a:xfr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26" name="Picture 2" descr="C:\Users\Анна\Desktop\Обобщение опыта работы Семинар с элементами тренинга Профессиональное выгорание педагога ДОУ и его профилактика\Фото. Семинар\IMG-a374930e12c86dce7ea94af0e3caf34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933056"/>
            <a:ext cx="3279800" cy="245985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Цели семинара: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/>
          <a:lstStyle/>
          <a:p>
            <a:pPr algn="just"/>
            <a:r>
              <a:rPr lang="ru-RU" sz="2800" dirty="0" smtClean="0"/>
              <a:t>Знакомство с понятием профессиональное «выгорание», его характеристиками особенности проявления признаков выгорания, выделение источников неудовлетворения профессиональной деятельностью;</a:t>
            </a:r>
          </a:p>
          <a:p>
            <a:pPr algn="just"/>
            <a:r>
              <a:rPr lang="ru-RU" sz="2800" dirty="0" smtClean="0"/>
              <a:t>Анализ собственных источников негативных переживаний, выявление ресурсов;</a:t>
            </a:r>
          </a:p>
          <a:p>
            <a:pPr algn="just"/>
            <a:r>
              <a:rPr lang="ru-RU" sz="2800" dirty="0" smtClean="0"/>
              <a:t>Снятие напряжения, получение психологической поддержки.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584176"/>
          </a:xfrm>
        </p:spPr>
        <p:txBody>
          <a:bodyPr/>
          <a:lstStyle/>
          <a:p>
            <a:r>
              <a:rPr lang="ru-RU" sz="2800" b="1" i="1" dirty="0" smtClean="0">
                <a:latin typeface="+mn-lt"/>
              </a:rPr>
              <a:t>2.Тест «Насколько вы подвержены  профессиональной деформации?» (К. </a:t>
            </a:r>
            <a:r>
              <a:rPr lang="ru-RU" sz="2800" b="1" i="1" dirty="0" err="1" smtClean="0">
                <a:latin typeface="+mn-lt"/>
              </a:rPr>
              <a:t>Маслач</a:t>
            </a:r>
            <a:r>
              <a:rPr lang="ru-RU" sz="2800" b="1" i="1" dirty="0" smtClean="0">
                <a:latin typeface="+mn-lt"/>
              </a:rPr>
              <a:t>, С. Джексон)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51723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дать возможность педагогам определить у себя уровень профессионального выгорания. </a:t>
            </a:r>
          </a:p>
          <a:p>
            <a:pPr algn="ctr">
              <a:buNone/>
            </a:pPr>
            <a:r>
              <a:rPr lang="ru-RU" b="1" dirty="0" smtClean="0"/>
              <a:t>Время: </a:t>
            </a:r>
            <a:r>
              <a:rPr lang="ru-RU" dirty="0" smtClean="0"/>
              <a:t>5 минут</a:t>
            </a:r>
          </a:p>
          <a:p>
            <a:pPr algn="ctr">
              <a:buNone/>
            </a:pPr>
            <a:r>
              <a:rPr lang="ru-RU" dirty="0" smtClean="0"/>
              <a:t>Педагогам предлагается посчитать сколько симптомов характерно</a:t>
            </a:r>
          </a:p>
          <a:p>
            <a:pPr algn="ctr">
              <a:buNone/>
            </a:pPr>
            <a:r>
              <a:rPr lang="ru-RU" dirty="0" smtClean="0"/>
              <a:t>для сегодняшнего состояния.</a:t>
            </a:r>
            <a:endParaRPr lang="ru-RU" dirty="0"/>
          </a:p>
        </p:txBody>
      </p:sp>
      <p:pic>
        <p:nvPicPr>
          <p:cNvPr id="5" name="Содержимое 4" descr="IMG-6c3c6814e523f4dea811261e2fd7ae74-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916832"/>
            <a:ext cx="4032448" cy="3024336"/>
          </a:xfr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324528" cy="1143000"/>
          </a:xfrm>
        </p:spPr>
        <p:txBody>
          <a:bodyPr/>
          <a:lstStyle/>
          <a:p>
            <a:r>
              <a:rPr lang="ru-RU" sz="2800" b="1" i="1" dirty="0" smtClean="0"/>
              <a:t>3. Упражнение «Динамическая диагностика эмоционального состояния».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3322712" cy="4896544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    Цель: </a:t>
            </a:r>
            <a:r>
              <a:rPr lang="ru-RU" sz="2400" dirty="0" smtClean="0"/>
              <a:t>сплочение коллектива       и показ готовности педагогов к работе.</a:t>
            </a:r>
          </a:p>
          <a:p>
            <a:pPr algn="ctr">
              <a:buNone/>
            </a:pPr>
            <a:r>
              <a:rPr lang="ru-RU" sz="2400" b="1" dirty="0" smtClean="0"/>
              <a:t>Время:</a:t>
            </a:r>
            <a:r>
              <a:rPr lang="ru-RU" sz="2400" dirty="0" smtClean="0"/>
              <a:t> 3 - 5 минут   </a:t>
            </a:r>
          </a:p>
          <a:p>
            <a:pPr algn="ctr">
              <a:buNone/>
            </a:pPr>
            <a:r>
              <a:rPr lang="ru-RU" sz="2400" dirty="0" smtClean="0"/>
              <a:t>  Все участники тренинга встают в круг. Педагогам предлагается поделиться своим эмоциональным состоянием в данный момент, передавая мяч по кругу.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Содержимое 4" descr="IMG-cb0c4c4cfc486a5fe5c919588f03d5bc-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412776"/>
            <a:ext cx="3096344" cy="2322258"/>
          </a:xfr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050" name="Picture 2" descr="C:\Users\Анна\Desktop\Обобщение опыта работы Семинар с элементами тренинга Профессиональное выгорание педагога ДОУ и его профилактика\Фото. Семинар\IMG-febfa04523ca171bb01d9d5b0ccf5e5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3288365" cy="246627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4. Упражнение «Дыхание».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12777"/>
            <a:ext cx="3168352" cy="4032448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Цель: </a:t>
            </a:r>
            <a:r>
              <a:rPr lang="ru-RU" sz="2400" dirty="0" smtClean="0"/>
              <a:t>регуляция дыхания и  внутреннего состояния.</a:t>
            </a:r>
          </a:p>
          <a:p>
            <a:pPr algn="ctr">
              <a:buNone/>
            </a:pPr>
            <a:r>
              <a:rPr lang="ru-RU" sz="2400" b="1" dirty="0" smtClean="0"/>
              <a:t>Время: </a:t>
            </a:r>
            <a:r>
              <a:rPr lang="ru-RU" sz="2400" dirty="0" smtClean="0"/>
              <a:t>5 минут</a:t>
            </a:r>
          </a:p>
          <a:p>
            <a:pPr algn="ctr">
              <a:buNone/>
            </a:pPr>
            <a:r>
              <a:rPr lang="ru-RU" sz="2400" dirty="0" smtClean="0"/>
              <a:t>Педагогам предлагается расслабиться, сделать быстрый вдох и медленные выдох. И так 5 раз.</a:t>
            </a:r>
          </a:p>
          <a:p>
            <a:endParaRPr lang="ru-RU" dirty="0"/>
          </a:p>
        </p:txBody>
      </p:sp>
      <p:pic>
        <p:nvPicPr>
          <p:cNvPr id="3074" name="Picture 2" descr="C:\Users\Анна\Desktop\Обобщение опыта работы Семинар с элементами тренинга Профессиональное выгорание педагога ДОУ и его профилактика\Фото. Семинар\20210317_143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44824"/>
            <a:ext cx="4483492" cy="331236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4800" b="1" dirty="0" smtClean="0">
                <a:latin typeface="+mn-lt"/>
              </a:rPr>
              <a:t>5. Упражнение «Чувство».</a:t>
            </a:r>
            <a:endParaRPr lang="ru-RU" sz="48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3816424" cy="5256584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Цель:</a:t>
            </a:r>
          </a:p>
          <a:p>
            <a:pPr algn="ctr">
              <a:buNone/>
            </a:pPr>
            <a:r>
              <a:rPr lang="ru-RU" sz="2400" b="1" dirty="0" smtClean="0"/>
              <a:t>   </a:t>
            </a:r>
            <a:r>
              <a:rPr lang="ru-RU" sz="2400" dirty="0" smtClean="0"/>
              <a:t>осознание и принятие своих чувств и чувств других людей.</a:t>
            </a:r>
          </a:p>
          <a:p>
            <a:pPr algn="ctr">
              <a:buNone/>
            </a:pPr>
            <a:r>
              <a:rPr lang="ru-RU" sz="2400" b="1" dirty="0" smtClean="0"/>
              <a:t>Время: </a:t>
            </a:r>
            <a:r>
              <a:rPr lang="ru-RU" sz="2400" dirty="0" smtClean="0"/>
              <a:t>5 минут</a:t>
            </a:r>
          </a:p>
          <a:p>
            <a:pPr algn="ctr">
              <a:buNone/>
            </a:pPr>
            <a:r>
              <a:rPr lang="ru-RU" sz="2400" dirty="0" smtClean="0"/>
              <a:t>Каждый участник пишет любое чувство на листах бумаги. Затем листочки перемешиваются и педагогам предлагается взять любой листочек и  изобразить то чувство, которое написано.</a:t>
            </a:r>
            <a:endParaRPr lang="ru-RU" sz="2400" dirty="0"/>
          </a:p>
        </p:txBody>
      </p:sp>
      <p:pic>
        <p:nvPicPr>
          <p:cNvPr id="6" name="Содержимое 5" descr="Упр. Чувство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052736"/>
            <a:ext cx="3024336" cy="1724818"/>
          </a:xfr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26" name="Picture 2" descr="E:\АННА\ФОТО работа\Обобщение опыта  Проф.выгорание 17.03.21\Упр. Чувство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4846658"/>
            <a:ext cx="3024335" cy="182270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28" name="Picture 4" descr="C:\Users\Анна\Desktop\Обобщение опыта работы Семинар с элементами тренинга Профессиональное выгорание педагога ДОУ и его профилактика\Фото. Семинар\Чувство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924944"/>
            <a:ext cx="2717299" cy="175014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ru-RU" sz="4800" b="1" dirty="0" smtClean="0">
                <a:latin typeface="+mn-lt"/>
              </a:rPr>
              <a:t>6. Упражнение «Лестница»</a:t>
            </a:r>
            <a:endParaRPr lang="ru-RU" sz="4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3754760" cy="4968552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   </a:t>
            </a:r>
            <a:r>
              <a:rPr lang="ru-RU" sz="2400" b="1" dirty="0" smtClean="0"/>
              <a:t> Цель</a:t>
            </a:r>
            <a:r>
              <a:rPr lang="ru-RU" sz="2400" dirty="0" smtClean="0"/>
              <a:t>: </a:t>
            </a:r>
          </a:p>
          <a:p>
            <a:pPr algn="ctr">
              <a:buNone/>
            </a:pPr>
            <a:r>
              <a:rPr lang="ru-RU" sz="2400" dirty="0" smtClean="0"/>
              <a:t>осознание себя как личности, находящейся на определенном промежутке жизненного пути  и профессиональной деятельности.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Время: </a:t>
            </a:r>
            <a:r>
              <a:rPr lang="ru-RU" sz="2400" dirty="0" smtClean="0"/>
              <a:t>5 – 7 минут</a:t>
            </a:r>
            <a:endParaRPr lang="ru-RU" sz="2400" dirty="0"/>
          </a:p>
        </p:txBody>
      </p:sp>
      <p:pic>
        <p:nvPicPr>
          <p:cNvPr id="7" name="Содержимое 6" descr="52c132bc17f76addf124f8f16a44d5a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484784"/>
            <a:ext cx="3240361" cy="1800200"/>
          </a:xfr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050" name="Picture 2" descr="E:\АННА\ФОТО работа\Обобщение опыта  Проф.выгорание 17.03.21\Упр. Лестн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8"/>
            <a:ext cx="3600400" cy="202522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150340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1143000"/>
          </a:xfrm>
        </p:spPr>
        <p:txBody>
          <a:bodyPr/>
          <a:lstStyle/>
          <a:p>
            <a:r>
              <a:rPr lang="ru-RU" sz="3600" b="1" dirty="0" smtClean="0">
                <a:latin typeface="+mn-lt"/>
              </a:rPr>
              <a:t>7. Упражнение «Распредели по порядку»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891682"/>
          </a:xfrm>
        </p:spPr>
        <p:txBody>
          <a:bodyPr/>
          <a:lstStyle/>
          <a:p>
            <a:pPr algn="ctr">
              <a:buNone/>
            </a:pPr>
            <a:r>
              <a:rPr lang="ru-RU" altLang="ru-RU" sz="3200" b="1" dirty="0" smtClean="0"/>
              <a:t>Цель: </a:t>
            </a:r>
          </a:p>
          <a:p>
            <a:pPr algn="ctr">
              <a:buNone/>
            </a:pPr>
            <a:r>
              <a:rPr lang="ru-RU" altLang="ru-RU" sz="3200" dirty="0" smtClean="0"/>
              <a:t>осознание своего «Я», а так же важности умения переключения социальных ролей.</a:t>
            </a:r>
          </a:p>
          <a:p>
            <a:pPr algn="ctr">
              <a:buNone/>
            </a:pPr>
            <a:endParaRPr lang="ru-RU" altLang="ru-RU" sz="3200" b="1" dirty="0" smtClean="0"/>
          </a:p>
          <a:p>
            <a:pPr algn="ctr">
              <a:buNone/>
            </a:pPr>
            <a:r>
              <a:rPr lang="ru-RU" altLang="ru-RU" sz="3200" b="1" dirty="0" smtClean="0"/>
              <a:t>Время:</a:t>
            </a:r>
            <a:r>
              <a:rPr lang="ru-RU" altLang="ru-RU" sz="3200" dirty="0" smtClean="0"/>
              <a:t> 5 минут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32859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Распределите по степени значимости: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дети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работа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муж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Я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друзья, родственники</a:t>
            </a:r>
          </a:p>
          <a:p>
            <a:pPr algn="ctr">
              <a:buNone/>
            </a:pPr>
            <a:r>
              <a:rPr lang="ru-RU" sz="2400" dirty="0" smtClean="0"/>
              <a:t>Через некоторое время предложить вариант оптимального распределения перечня.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869612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778098"/>
          </a:xfrm>
        </p:spPr>
        <p:txBody>
          <a:bodyPr/>
          <a:lstStyle/>
          <a:p>
            <a:r>
              <a:rPr lang="ru-RU" sz="4000" b="1" dirty="0" smtClean="0">
                <a:latin typeface="+mn-lt"/>
              </a:rPr>
              <a:t>8. Упражнение «Порой я себя балую».</a:t>
            </a:r>
            <a:endParaRPr lang="ru-RU" sz="40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62672" cy="470911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Цель: </a:t>
            </a:r>
          </a:p>
          <a:p>
            <a:pPr algn="ctr">
              <a:buNone/>
            </a:pPr>
            <a:r>
              <a:rPr lang="ru-RU" dirty="0" smtClean="0"/>
              <a:t>познакомить с приемами снятия нервного напряжения описанными </a:t>
            </a:r>
            <a:r>
              <a:rPr lang="ru-RU" b="1" i="1" dirty="0" err="1" smtClean="0"/>
              <a:t>Мадэлин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Беркли-Ален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b="1" dirty="0" smtClean="0"/>
              <a:t>Время: </a:t>
            </a:r>
            <a:r>
              <a:rPr lang="ru-RU" dirty="0" smtClean="0"/>
              <a:t>10 минут </a:t>
            </a:r>
          </a:p>
          <a:p>
            <a:pPr>
              <a:buNone/>
            </a:pPr>
            <a:endParaRPr lang="ru-RU" sz="3200" dirty="0"/>
          </a:p>
        </p:txBody>
      </p:sp>
      <p:pic>
        <p:nvPicPr>
          <p:cNvPr id="7" name="Содержимое 6" descr="bigstock-young-woman-sleeping-272128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63887" y="1196752"/>
            <a:ext cx="2129627" cy="1440160"/>
          </a:xfr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 descr="e77a116b2e5d8fc8875e5b98a82e8da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124744"/>
            <a:ext cx="2305546" cy="253610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 descr="Fotosemka-devushek_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789040"/>
            <a:ext cx="1828800" cy="27432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 descr="plavani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5013176"/>
            <a:ext cx="2483768" cy="165170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2" name="Рисунок 11" descr="woman-clothes-shopp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3645024"/>
            <a:ext cx="2419164" cy="161277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Рисунок 10" descr="scale_1200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2276872"/>
            <a:ext cx="2267118" cy="151216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25068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4000" b="1" dirty="0" smtClean="0">
                <a:latin typeface="+mn-lt"/>
              </a:rPr>
              <a:t> Образные техники. 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9. Упражнение «Убежище»</a:t>
            </a:r>
            <a:endParaRPr lang="ru-RU" sz="40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628800"/>
            <a:ext cx="4038600" cy="4497363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упражнение помогает успокоиться, отдохнуть, расслабиться. 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Время:</a:t>
            </a:r>
            <a:r>
              <a:rPr lang="ru-RU" dirty="0" smtClean="0"/>
              <a:t> 4 – 5 минут</a:t>
            </a:r>
            <a:endParaRPr lang="ru-RU" dirty="0"/>
          </a:p>
        </p:txBody>
      </p:sp>
      <p:pic>
        <p:nvPicPr>
          <p:cNvPr id="11" name="Содержимое 10" descr="Образные техники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204864"/>
            <a:ext cx="4248472" cy="2896953"/>
          </a:xfr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369489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sz="4000" b="1" dirty="0" smtClean="0">
                <a:latin typeface="+mn-lt"/>
              </a:rPr>
              <a:t>10. Упражнение «Позитивные образы»</a:t>
            </a:r>
            <a:endParaRPr lang="ru-RU" sz="4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3754760" cy="554461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Цель:</a:t>
            </a:r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2400" dirty="0" smtClean="0"/>
              <a:t>активизация положительных образов из прошлого в памяти.</a:t>
            </a:r>
          </a:p>
          <a:p>
            <a:pPr algn="ctr">
              <a:buNone/>
            </a:pPr>
            <a:r>
              <a:rPr lang="ru-RU" sz="2400" b="1" dirty="0" smtClean="0"/>
              <a:t>Время:</a:t>
            </a:r>
            <a:r>
              <a:rPr lang="ru-RU" sz="2400" dirty="0" smtClean="0"/>
              <a:t> 2– 3 минуты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Участникам предлагается сесть поудобнее, закрыть глаза и представить приятное для них событие во всех мелочах.</a:t>
            </a:r>
          </a:p>
          <a:p>
            <a:endParaRPr lang="ru-RU" dirty="0"/>
          </a:p>
        </p:txBody>
      </p:sp>
      <p:pic>
        <p:nvPicPr>
          <p:cNvPr id="7" name="Содержимое 6" descr="ОБРАЗ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420888"/>
            <a:ext cx="4038600" cy="2314623"/>
          </a:xfr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sz="3600" b="1" dirty="0" smtClean="0">
                <a:latin typeface="+mn-lt"/>
              </a:rPr>
              <a:t>Рефлексия «Чему я научился».</a:t>
            </a:r>
            <a:endParaRPr lang="ru-RU" sz="36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052736"/>
          <a:ext cx="8784976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5544616"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Подчеркните  слова, которые отображают ваше эмоциональное состояние после семинара.</a:t>
                      </a:r>
                    </a:p>
                    <a:p>
                      <a:endParaRPr lang="ru-RU" sz="16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Пригодятся ли вам полученные знания в дальнейшем в вашей профессиональной деятельности?</a:t>
                      </a:r>
                    </a:p>
                    <a:p>
                      <a:endParaRPr lang="ru-RU" sz="16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Пожалуйста, допишите любые три неоконченных предложения.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 научился...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 узнал, что...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 нашел подтверждение тому, что...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 обнаружил, что...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 был удивлен тем, что...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Мне нравится, что...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 был разочарован тем, что...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Самым важным для меня было...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Мне сегодня...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Радость, равнодушие, удовлетворение, вдохновение, скука, тревога, покой, уверенность, неуверенность, наслаждение, грусть, забота, удивление.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3" y="2521526"/>
          <a:ext cx="8784976" cy="1627553"/>
        </p:xfrm>
        <a:graphic>
          <a:graphicData uri="http://schemas.openxmlformats.org/drawingml/2006/table">
            <a:tbl>
              <a:tblPr/>
              <a:tblGrid>
                <a:gridCol w="8784976"/>
              </a:tblGrid>
              <a:tr h="16275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3" y="1094509"/>
          <a:ext cx="8784975" cy="5652655"/>
        </p:xfrm>
        <a:graphic>
          <a:graphicData uri="http://schemas.openxmlformats.org/drawingml/2006/table">
            <a:tbl>
              <a:tblPr/>
              <a:tblGrid>
                <a:gridCol w="8784975"/>
              </a:tblGrid>
              <a:tr h="56526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/>
              <a:t>Одной    из </a:t>
            </a:r>
            <a:r>
              <a:rPr lang="ru-RU" dirty="0"/>
              <a:t>профессиональных </a:t>
            </a:r>
            <a:r>
              <a:rPr lang="ru-RU" dirty="0" smtClean="0"/>
              <a:t>  проблем</a:t>
            </a:r>
            <a:r>
              <a:rPr lang="ru-RU" dirty="0"/>
              <a:t>, связанных со здоровьем педагогов, является так называемое </a:t>
            </a:r>
            <a:r>
              <a:rPr lang="ru-RU" b="1" dirty="0"/>
              <a:t>«выгорание»</a:t>
            </a:r>
            <a:r>
              <a:rPr lang="ru-RU" dirty="0"/>
              <a:t>. </a:t>
            </a:r>
            <a:endParaRPr lang="ru-RU" dirty="0" smtClean="0"/>
          </a:p>
          <a:p>
            <a:pPr algn="ctr" eaLnBrk="1" hangingPunct="1">
              <a:buFontTx/>
              <a:buNone/>
            </a:pPr>
            <a:r>
              <a:rPr lang="ru-RU" dirty="0" smtClean="0"/>
              <a:t>Часто </a:t>
            </a:r>
            <a:r>
              <a:rPr lang="ru-RU" dirty="0"/>
              <a:t>его называют  </a:t>
            </a:r>
            <a:r>
              <a:rPr lang="ru-RU" b="1" dirty="0"/>
              <a:t>«эмоциональным</a:t>
            </a:r>
            <a:r>
              <a:rPr lang="ru-RU" b="1"/>
              <a:t>» </a:t>
            </a:r>
            <a:r>
              <a:rPr lang="ru-RU" smtClean="0"/>
              <a:t>или </a:t>
            </a:r>
            <a:r>
              <a:rPr lang="ru-RU" b="1" dirty="0"/>
              <a:t>«профессиональным выгоранием».</a:t>
            </a:r>
          </a:p>
          <a:p>
            <a:pPr eaLnBrk="1" hangingPunct="1"/>
            <a:endParaRPr lang="ru-RU" dirty="0"/>
          </a:p>
        </p:txBody>
      </p:sp>
      <p:pic>
        <p:nvPicPr>
          <p:cNvPr id="1026" name="Picture 2" descr="C:\Users\Анна\Desktop\scale_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068960"/>
            <a:ext cx="3873624" cy="32481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210322_100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5279651">
            <a:off x="870988" y="168228"/>
            <a:ext cx="2512778" cy="3350371"/>
          </a:xfrm>
          <a:ln>
            <a:solidFill>
              <a:schemeClr val="accent1"/>
            </a:solidFill>
          </a:ln>
        </p:spPr>
      </p:pic>
      <p:pic>
        <p:nvPicPr>
          <p:cNvPr id="6" name="Содержимое 5" descr="20210322_1000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7543258">
            <a:off x="5350882" y="386449"/>
            <a:ext cx="2538280" cy="3384373"/>
          </a:xfrm>
          <a:ln>
            <a:solidFill>
              <a:schemeClr val="accent1"/>
            </a:solidFill>
          </a:ln>
        </p:spPr>
      </p:pic>
      <p:pic>
        <p:nvPicPr>
          <p:cNvPr id="1026" name="Picture 2" descr="C:\Users\Анна\Desktop\Обобщение опыта работы Семинар с элементами тренинга Профессиональное выгорание педагога ДОУ и его профилактика\Фото. Семинар\IMG-73e945a327a86c36eaa42ddf8ed4725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05064"/>
            <a:ext cx="3096344" cy="23222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 descr="C:\Users\Анна\Desktop\Обобщение опыта работы Семинар с элементами тренинга Профессиональное выгорание педагога ДОУ и его профилактика\Фото. Семинар\IMG-814b9d0104ee1b312870572a9e1c2266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05064"/>
            <a:ext cx="3024336" cy="22682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ru-RU" sz="6600" b="1" i="1" dirty="0" smtClean="0">
                <a:latin typeface="+mn-lt"/>
              </a:rPr>
              <a:t>Спасибо за внимание!</a:t>
            </a:r>
            <a:br>
              <a:rPr lang="ru-RU" sz="6600" b="1" i="1" dirty="0" smtClean="0">
                <a:latin typeface="+mn-lt"/>
              </a:rPr>
            </a:br>
            <a:endParaRPr lang="ru-RU" sz="66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Актуальность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Современный мир диктует свои правила: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требования со стороны родителей к личности педагога, его роли в образовательном процессе;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преобразования в системе образования (творческий подход, новаторство, проектная деятельность, новые педагогические технологии.</a:t>
            </a:r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Теоретическая часть.</a:t>
            </a:r>
            <a:br>
              <a:rPr lang="ru-RU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96855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Основные понятия (психическое выгорание, эмоциональное выгорание);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Факторы эмоционального выгорания (внутренние и внешние);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Признаки эмоционального выгорания;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Фазы эмоционального выгорания Бойко В.В.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( фаза напряжения, фаза «</a:t>
            </a:r>
            <a:r>
              <a:rPr lang="ru-RU" sz="2800" b="1" dirty="0" err="1" smtClean="0"/>
              <a:t>резистенции</a:t>
            </a:r>
            <a:r>
              <a:rPr lang="ru-RU" sz="2800" b="1" dirty="0" smtClean="0"/>
              <a:t>», </a:t>
            </a:r>
            <a:r>
              <a:rPr lang="ru-RU" sz="2800" b="1" dirty="0" err="1" smtClean="0"/>
              <a:t>фаза</a:t>
            </a:r>
            <a:r>
              <a:rPr lang="ru-RU" sz="2800" b="1" dirty="0" smtClean="0"/>
              <a:t> истощения);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Симптомы профессионального выгорания в каждой фазе.</a:t>
            </a:r>
          </a:p>
          <a:p>
            <a:pPr algn="just">
              <a:buFont typeface="Wingdings" pitchFamily="2" charset="2"/>
              <a:buChar char="Ø"/>
            </a:pP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just"/>
            <a:r>
              <a:rPr lang="ru-RU" b="1" i="1" dirty="0" smtClean="0"/>
              <a:t>Психическое выгорание </a:t>
            </a:r>
            <a:r>
              <a:rPr lang="ru-RU" dirty="0" smtClean="0"/>
              <a:t>– состояние физического, эмоционального и умственного истощения, проявляющееся в профессиях социальной сферы.</a:t>
            </a:r>
          </a:p>
          <a:p>
            <a:pPr algn="just"/>
            <a:r>
              <a:rPr lang="ru-RU" b="1" i="1" dirty="0" smtClean="0"/>
              <a:t>Эмоциональное выгорание </a:t>
            </a:r>
            <a:r>
              <a:rPr lang="ru-RU" dirty="0" smtClean="0"/>
              <a:t>– это выработанный личностью механизм психологической защиты в форме полного или частичного исключения эмоций (понижение их энергетики) в ответ на избранные психотравмирующие воздействия.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Эмоциональное «выгорание» обусловлено факторами</a:t>
            </a:r>
            <a:endParaRPr lang="ru-RU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492896"/>
            <a:ext cx="3384376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ВНЕШНИЕ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2492896"/>
            <a:ext cx="3024336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ВНУТРЕННИЕ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477036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на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4902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>
                <a:solidFill>
                  <a:srgbClr val="715779"/>
                </a:solidFill>
                <a:latin typeface="+mn-lt"/>
              </a:rPr>
              <a:t>Внутренние факторы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склонность к эмоциональной ригидности  (склонность к длительному переживанию чувств, «</a:t>
            </a:r>
            <a:r>
              <a:rPr lang="ru-RU" sz="2800" dirty="0" err="1" smtClean="0"/>
              <a:t>застревание</a:t>
            </a:r>
            <a:r>
              <a:rPr lang="ru-RU" sz="2800" dirty="0" smtClean="0"/>
              <a:t> эмоций», жесткость, злопамятство и упрямство);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интенсивное восприятие и переживание обстоятельств в профессиональной деятельности;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слабая мотивация эмоциональной отдачи в профессиональной деятельности;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нравственные эффекты и дезориентация личности.</a:t>
            </a:r>
          </a:p>
          <a:p>
            <a:pPr algn="just">
              <a:buNone/>
            </a:pPr>
            <a:endParaRPr lang="ru-RU" sz="2800" dirty="0" smtClean="0"/>
          </a:p>
          <a:p>
            <a:pPr algn="just"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576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5395</TotalTime>
  <Words>1027</Words>
  <Application>Microsoft Office PowerPoint</Application>
  <PresentationFormat>Экран (4:3)</PresentationFormat>
  <Paragraphs>165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Тема2</vt:lpstr>
      <vt:lpstr>Обобщение опыта в рамках ГМО  педагогов – психологов.   «Профессиональное выгорание педагога ДОУ и его профилактика»</vt:lpstr>
      <vt:lpstr>Цели семинара:</vt:lpstr>
      <vt:lpstr>Слайд 3</vt:lpstr>
      <vt:lpstr>Актуальность</vt:lpstr>
      <vt:lpstr>Теоретическая часть. </vt:lpstr>
      <vt:lpstr>Слайд 6</vt:lpstr>
      <vt:lpstr>Эмоциональное «выгорание» обусловлено факторами</vt:lpstr>
      <vt:lpstr>Слайд 8</vt:lpstr>
      <vt:lpstr>Внутренние факторы</vt:lpstr>
      <vt:lpstr>Признаки  эмоционального «выгорания»</vt:lpstr>
      <vt:lpstr>Фазы эмоционального выгорания В.В. Бойко </vt:lpstr>
      <vt:lpstr>  I Фаза напряжения</vt:lpstr>
      <vt:lpstr>II Фаза резистенции</vt:lpstr>
      <vt:lpstr>III Фаза истощения </vt:lpstr>
      <vt:lpstr>Диагностическое обследование проводилось с помощью опросника на выгорание (MBI)  К. Маслач и С. Джексона,  а так же с помощью теста А. И. Тащеевой  «Нужно ли бороться со стрессом?» </vt:lpstr>
      <vt:lpstr>Практическая часть.</vt:lpstr>
      <vt:lpstr>Китайская поговорка.</vt:lpstr>
      <vt:lpstr>Правила работы в группе.</vt:lpstr>
      <vt:lpstr>1. Упражнение «Разминка». </vt:lpstr>
      <vt:lpstr>2.Тест «Насколько вы подвержены  профессиональной деформации?» (К. Маслач, С. Джексон) </vt:lpstr>
      <vt:lpstr>3. Упражнение «Динамическая диагностика эмоционального состояния».</vt:lpstr>
      <vt:lpstr>4. Упражнение «Дыхание». </vt:lpstr>
      <vt:lpstr>5. Упражнение «Чувство».</vt:lpstr>
      <vt:lpstr>6. Упражнение «Лестница»</vt:lpstr>
      <vt:lpstr>7. Упражнение «Распредели по порядку»</vt:lpstr>
      <vt:lpstr>8. Упражнение «Порой я себя балую».</vt:lpstr>
      <vt:lpstr> Образные техники.  9. Упражнение «Убежище»</vt:lpstr>
      <vt:lpstr>10. Упражнение «Позитивные образы»</vt:lpstr>
      <vt:lpstr>Рефлексия «Чему я научился».</vt:lpstr>
      <vt:lpstr>Слайд 30</vt:lpstr>
      <vt:lpstr>Спасибо за внимание! 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N15</dc:creator>
  <cp:lastModifiedBy>RePack by SPecialiST</cp:lastModifiedBy>
  <cp:revision>226</cp:revision>
  <dcterms:created xsi:type="dcterms:W3CDTF">2011-02-07T08:01:43Z</dcterms:created>
  <dcterms:modified xsi:type="dcterms:W3CDTF">2021-03-19T00:42:27Z</dcterms:modified>
</cp:coreProperties>
</file>