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2" r:id="rId4"/>
    <p:sldId id="273" r:id="rId5"/>
    <p:sldId id="259" r:id="rId6"/>
    <p:sldId id="261" r:id="rId7"/>
    <p:sldId id="263" r:id="rId8"/>
    <p:sldId id="286" r:id="rId9"/>
    <p:sldId id="264" r:id="rId10"/>
    <p:sldId id="287" r:id="rId11"/>
    <p:sldId id="266" r:id="rId12"/>
    <p:sldId id="269" r:id="rId13"/>
    <p:sldId id="270" r:id="rId14"/>
    <p:sldId id="271" r:id="rId15"/>
    <p:sldId id="280" r:id="rId16"/>
    <p:sldId id="281" r:id="rId17"/>
    <p:sldId id="282" r:id="rId18"/>
    <p:sldId id="283" r:id="rId19"/>
    <p:sldId id="284" r:id="rId20"/>
    <p:sldId id="285" r:id="rId21"/>
    <p:sldId id="288" r:id="rId22"/>
    <p:sldId id="289" r:id="rId23"/>
    <p:sldId id="290" r:id="rId24"/>
    <p:sldId id="29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268760"/>
            <a:ext cx="6912768" cy="4320480"/>
          </a:xfrm>
        </p:spPr>
        <p:txBody>
          <a:bodyPr>
            <a:normAutofit fontScale="90000"/>
          </a:bodyPr>
          <a:lstStyle/>
          <a:p>
            <a:r>
              <a:rPr lang="ru-RU" sz="67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Педсовет № 1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«Реализация нравственно-патриотического</a:t>
            </a:r>
            <a:b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компонента воспитания дошкольников в соответствии с требования ФГОС и ФОП ДО»</a:t>
            </a:r>
          </a:p>
        </p:txBody>
      </p:sp>
    </p:spTree>
    <p:extLst>
      <p:ext uri="{BB962C8B-B14F-4D97-AF65-F5344CB8AC3E}">
        <p14:creationId xmlns:p14="http://schemas.microsoft.com/office/powerpoint/2010/main" val="274790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980728"/>
            <a:ext cx="5400600" cy="514543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Старший дошкольный возраст:</a:t>
            </a:r>
          </a:p>
          <a:p>
            <a:pPr marL="0" indent="0">
              <a:buNone/>
            </a:pP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Глобус.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Физическая карта России.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Политическая карта России.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Флаг России.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Герб России.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Гимн России.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Герб Москвы.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Портрет Путина В. В.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Флаг г. Орска.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Герб г. Орска.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Флаг г. Орска.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Произведения писателей.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Произведения русского народного творчества для самостоятельного чтения и рассматривания и др.</a:t>
            </a:r>
          </a:p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34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2" name="Picture 4" descr="https://avatars.mds.yandex.net/get-pdb/1750646/5cd32c5b-4a8f-43d0-8b78-eb11443001ef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3" y="0"/>
            <a:ext cx="9173844" cy="6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4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ds04.infourok.ru/uploads/ex/065e/0017c095-9638a2f6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36" y="-1"/>
            <a:ext cx="917923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33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3.infourok.ru/uploads/ex/0644/00013ec3-1a3c6bfd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0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1A735963-1065-4C50-8962-D0E5632EA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179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ds04.infourok.ru/uploads/ex/0007/0004a76e-371ac8b2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1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иенты\ФОТО\ФОТО_7 мая 2018 г. - Возложение цветов\7 мая\20180507_1001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6" b="14238"/>
          <a:stretch/>
        </p:blipFill>
        <p:spPr bwMode="auto">
          <a:xfrm>
            <a:off x="251520" y="-12310712"/>
            <a:ext cx="2470775" cy="280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E3932DA0-8979-4940-B662-C64C2B9C9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50" y="4505744"/>
            <a:ext cx="3538736" cy="2096701"/>
          </a:xfrm>
        </p:spPr>
      </p:pic>
    </p:spTree>
    <p:extLst>
      <p:ext uri="{BB962C8B-B14F-4D97-AF65-F5344CB8AC3E}">
        <p14:creationId xmlns:p14="http://schemas.microsoft.com/office/powerpoint/2010/main" val="1879268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ds02.infourok.ru/uploads/ex/0df1/00000df0-ab8b259f/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0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3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412776"/>
            <a:ext cx="5760640" cy="4176464"/>
          </a:xfrm>
        </p:spPr>
        <p:txBody>
          <a:bodyPr>
            <a:noAutofit/>
          </a:bodyPr>
          <a:lstStyle/>
          <a:p>
            <a:b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Деловая игра </a:t>
            </a:r>
            <a:b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«Наша Родина - Россия»</a:t>
            </a:r>
            <a:b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ds04.infourok.ru/uploads/ex/065e/0017c095-9638a2f6/img8.jpg">
            <a:extLst>
              <a:ext uri="{FF2B5EF4-FFF2-40B4-BE49-F238E27FC236}">
                <a16:creationId xmlns:a16="http://schemas.microsoft.com/office/drawing/2014/main" id="{9C8E2620-97F8-4822-8485-869BBC05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39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971600" y="764704"/>
            <a:ext cx="7344816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 № 1 -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БЛИЦ-ОПРОС: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1. Родина;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2. Русь;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3. Страна;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4. Народ;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5. Государство;</a:t>
            </a:r>
          </a:p>
          <a:p>
            <a:pPr marL="0" indent="0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6. Гражданин;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7. Герб, гимн, флаг;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8. Орёл;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9. Этнография;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10. Фольклор;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11. Традиция;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12. Семья;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          13. Родители.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3746830" cy="210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 № 2 -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КРОССВОРД</a:t>
            </a:r>
          </a:p>
        </p:txBody>
      </p:sp>
      <p:pic>
        <p:nvPicPr>
          <p:cNvPr id="1027" name="Picture 3" descr="C:\Users\Капелька\Pictures\1615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3F1F9"/>
              </a:clrFrom>
              <a:clrTo>
                <a:srgbClr val="F3F1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"/>
          <a:stretch/>
        </p:blipFill>
        <p:spPr bwMode="auto">
          <a:xfrm>
            <a:off x="2518849" y="1484784"/>
            <a:ext cx="58345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3059832" y="2348880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3851920" y="2708920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3851920" y="5013176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4965927" y="5733256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5352186" y="4230715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6156176" y="5013176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7596336" y="3122192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16889" r="77554" b="80321"/>
          <a:stretch/>
        </p:blipFill>
        <p:spPr bwMode="auto">
          <a:xfrm>
            <a:off x="7596336" y="3869766"/>
            <a:ext cx="259882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45443F"/>
              </a:clrFrom>
              <a:clrTo>
                <a:srgbClr val="45443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16688" r="82213" b="80564"/>
          <a:stretch/>
        </p:blipFill>
        <p:spPr bwMode="auto">
          <a:xfrm>
            <a:off x="4961183" y="4230715"/>
            <a:ext cx="315019" cy="30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8F9FE"/>
              </a:clrFrom>
              <a:clrTo>
                <a:srgbClr val="F8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8" t="23346" r="52552" b="73774"/>
          <a:stretch/>
        </p:blipFill>
        <p:spPr bwMode="auto">
          <a:xfrm>
            <a:off x="3851920" y="4221088"/>
            <a:ext cx="250257" cy="30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6F6FB"/>
              </a:clrFrom>
              <a:clrTo>
                <a:srgbClr val="F6F6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8" t="23346" r="52552" b="73774"/>
          <a:stretch/>
        </p:blipFill>
        <p:spPr bwMode="auto">
          <a:xfrm>
            <a:off x="4961183" y="3083691"/>
            <a:ext cx="250257" cy="30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3FDFF"/>
              </a:clrFrom>
              <a:clrTo>
                <a:srgbClr val="F3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6726" r="72224" b="80484"/>
          <a:stretch/>
        </p:blipFill>
        <p:spPr bwMode="auto">
          <a:xfrm>
            <a:off x="3491880" y="2325132"/>
            <a:ext cx="269507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3FDFF"/>
              </a:clrFrom>
              <a:clrTo>
                <a:srgbClr val="F3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6726" r="72224" b="80484"/>
          <a:stretch/>
        </p:blipFill>
        <p:spPr bwMode="auto">
          <a:xfrm>
            <a:off x="5773167" y="3083691"/>
            <a:ext cx="269507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3FDFF"/>
              </a:clrFrom>
              <a:clrTo>
                <a:srgbClr val="F3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6726" r="72224" b="80484"/>
          <a:stretch/>
        </p:blipFill>
        <p:spPr bwMode="auto">
          <a:xfrm>
            <a:off x="5422148" y="3454264"/>
            <a:ext cx="269507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3FDFF"/>
              </a:clrFrom>
              <a:clrTo>
                <a:srgbClr val="F3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6726" r="72224" b="80484"/>
          <a:stretch/>
        </p:blipFill>
        <p:spPr bwMode="auto">
          <a:xfrm>
            <a:off x="6516216" y="4249373"/>
            <a:ext cx="269507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3FDFF"/>
              </a:clrFrom>
              <a:clrTo>
                <a:srgbClr val="F3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6726" r="72224" b="80484"/>
          <a:stretch/>
        </p:blipFill>
        <p:spPr bwMode="auto">
          <a:xfrm>
            <a:off x="3857183" y="3825044"/>
            <a:ext cx="269507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5F5FD"/>
              </a:clrFrom>
              <a:clrTo>
                <a:srgbClr val="F5F5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9" t="13543" r="47168" b="83577"/>
          <a:stretch/>
        </p:blipFill>
        <p:spPr bwMode="auto">
          <a:xfrm>
            <a:off x="5393905" y="1992470"/>
            <a:ext cx="248994" cy="3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t="10246" r="77752" b="87144"/>
          <a:stretch/>
        </p:blipFill>
        <p:spPr bwMode="auto">
          <a:xfrm>
            <a:off x="3136910" y="1558913"/>
            <a:ext cx="196868" cy="2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3499" r="77995" b="83901"/>
          <a:stretch/>
        </p:blipFill>
        <p:spPr bwMode="auto">
          <a:xfrm>
            <a:off x="3083446" y="1978702"/>
            <a:ext cx="236268" cy="2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3499" r="77995" b="83901"/>
          <a:stretch/>
        </p:blipFill>
        <p:spPr bwMode="auto">
          <a:xfrm>
            <a:off x="3059832" y="3093828"/>
            <a:ext cx="236268" cy="2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3499" r="77995" b="83901"/>
          <a:stretch/>
        </p:blipFill>
        <p:spPr bwMode="auto">
          <a:xfrm>
            <a:off x="4961183" y="3879903"/>
            <a:ext cx="236268" cy="2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3499" r="77995" b="83901"/>
          <a:stretch/>
        </p:blipFill>
        <p:spPr bwMode="auto">
          <a:xfrm>
            <a:off x="7579717" y="3479865"/>
            <a:ext cx="236268" cy="2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t="20006" r="77752" b="77204"/>
          <a:stretch/>
        </p:blipFill>
        <p:spPr bwMode="auto">
          <a:xfrm>
            <a:off x="3111116" y="2704107"/>
            <a:ext cx="196868" cy="29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5" t="26813" r="76385" b="70487"/>
          <a:stretch/>
        </p:blipFill>
        <p:spPr bwMode="auto">
          <a:xfrm>
            <a:off x="2991365" y="3480276"/>
            <a:ext cx="420429" cy="2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945" r="77683" b="67211"/>
          <a:stretch/>
        </p:blipFill>
        <p:spPr bwMode="auto">
          <a:xfrm>
            <a:off x="3071514" y="3874092"/>
            <a:ext cx="239611" cy="3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945" r="77683" b="67211"/>
          <a:stretch/>
        </p:blipFill>
        <p:spPr bwMode="auto">
          <a:xfrm>
            <a:off x="4971829" y="5013176"/>
            <a:ext cx="239611" cy="3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t="10246" r="77752" b="87144"/>
          <a:stretch/>
        </p:blipFill>
        <p:spPr bwMode="auto">
          <a:xfrm>
            <a:off x="5410026" y="2732603"/>
            <a:ext cx="196868" cy="2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7F6FC"/>
              </a:clrFrom>
              <a:clrTo>
                <a:srgbClr val="F7F6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t="13575" r="67622" b="83936"/>
          <a:stretch/>
        </p:blipFill>
        <p:spPr bwMode="auto">
          <a:xfrm>
            <a:off x="3856241" y="1950279"/>
            <a:ext cx="251240" cy="30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3" t="16820" r="67282" b="80570"/>
          <a:stretch/>
        </p:blipFill>
        <p:spPr bwMode="auto">
          <a:xfrm>
            <a:off x="3828823" y="2348880"/>
            <a:ext cx="296449" cy="2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23699" r="67814" b="73871"/>
          <a:stretch/>
        </p:blipFill>
        <p:spPr bwMode="auto">
          <a:xfrm>
            <a:off x="3824643" y="3127589"/>
            <a:ext cx="268877" cy="25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27083" r="67622" b="70307"/>
          <a:stretch/>
        </p:blipFill>
        <p:spPr bwMode="auto">
          <a:xfrm>
            <a:off x="3809755" y="3489901"/>
            <a:ext cx="28376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D"/>
              </a:clrFrom>
              <a:clrTo>
                <a:srgbClr val="F5F5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27083" r="67622" b="70307"/>
          <a:stretch/>
        </p:blipFill>
        <p:spPr bwMode="auto">
          <a:xfrm>
            <a:off x="6132293" y="4269033"/>
            <a:ext cx="28376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27083" r="67622" b="70307"/>
          <a:stretch/>
        </p:blipFill>
        <p:spPr bwMode="auto">
          <a:xfrm>
            <a:off x="5352186" y="3131816"/>
            <a:ext cx="28376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0" t="16816" r="62299" b="80574"/>
          <a:stretch/>
        </p:blipFill>
        <p:spPr bwMode="auto">
          <a:xfrm>
            <a:off x="4211960" y="2348879"/>
            <a:ext cx="29314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36889" r="67546" b="60411"/>
          <a:stretch/>
        </p:blipFill>
        <p:spPr bwMode="auto">
          <a:xfrm>
            <a:off x="3813206" y="4649002"/>
            <a:ext cx="276862" cy="2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36889" r="67546" b="60411"/>
          <a:stretch/>
        </p:blipFill>
        <p:spPr bwMode="auto">
          <a:xfrm>
            <a:off x="7202052" y="3117345"/>
            <a:ext cx="276862" cy="2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36889" r="67546" b="60411"/>
          <a:stretch/>
        </p:blipFill>
        <p:spPr bwMode="auto">
          <a:xfrm>
            <a:off x="6139196" y="4649002"/>
            <a:ext cx="276862" cy="2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43725" r="67622" b="53935"/>
          <a:stretch/>
        </p:blipFill>
        <p:spPr bwMode="auto">
          <a:xfrm>
            <a:off x="3824643" y="5399773"/>
            <a:ext cx="283765" cy="2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7" t="43725" r="67622" b="53935"/>
          <a:stretch/>
        </p:blipFill>
        <p:spPr bwMode="auto">
          <a:xfrm>
            <a:off x="7956376" y="3117965"/>
            <a:ext cx="283765" cy="2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36889" r="67546" b="60411"/>
          <a:stretch/>
        </p:blipFill>
        <p:spPr bwMode="auto">
          <a:xfrm>
            <a:off x="4953203" y="5380523"/>
            <a:ext cx="276862" cy="2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4" t="23703" r="37682" b="73687"/>
          <a:stretch/>
        </p:blipFill>
        <p:spPr bwMode="auto">
          <a:xfrm>
            <a:off x="4569421" y="4259408"/>
            <a:ext cx="24671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4" t="23703" r="37682" b="73687"/>
          <a:stretch/>
        </p:blipFill>
        <p:spPr bwMode="auto">
          <a:xfrm>
            <a:off x="4964725" y="3485088"/>
            <a:ext cx="24671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4" t="23703" r="37682" b="73687"/>
          <a:stretch/>
        </p:blipFill>
        <p:spPr bwMode="auto">
          <a:xfrm>
            <a:off x="6128634" y="3108338"/>
            <a:ext cx="24671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4" t="23703" r="37682" b="73687"/>
          <a:stretch/>
        </p:blipFill>
        <p:spPr bwMode="auto">
          <a:xfrm>
            <a:off x="5358769" y="2348879"/>
            <a:ext cx="24671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1" t="33959" r="42811" b="63918"/>
          <a:stretch/>
        </p:blipFill>
        <p:spPr bwMode="auto">
          <a:xfrm flipV="1">
            <a:off x="4566335" y="2387427"/>
            <a:ext cx="249801" cy="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1" t="33959" r="42811" b="63918"/>
          <a:stretch/>
        </p:blipFill>
        <p:spPr bwMode="auto">
          <a:xfrm flipV="1">
            <a:off x="5773167" y="4287920"/>
            <a:ext cx="249801" cy="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1" t="33959" r="42811" b="63918"/>
          <a:stretch/>
        </p:blipFill>
        <p:spPr bwMode="auto">
          <a:xfrm flipV="1">
            <a:off x="7606417" y="2781202"/>
            <a:ext cx="249801" cy="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6FD"/>
              </a:clrFrom>
              <a:clrTo>
                <a:srgbClr val="FBF6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8" t="23346" r="52552" b="73774"/>
          <a:stretch/>
        </p:blipFill>
        <p:spPr bwMode="auto">
          <a:xfrm>
            <a:off x="6914030" y="3093828"/>
            <a:ext cx="250257" cy="30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4" t="23703" r="37682" b="73687"/>
          <a:stretch/>
        </p:blipFill>
        <p:spPr bwMode="auto">
          <a:xfrm>
            <a:off x="4962954" y="4649002"/>
            <a:ext cx="246715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0" t="23629" r="32470" b="73761"/>
          <a:stretch/>
        </p:blipFill>
        <p:spPr bwMode="auto">
          <a:xfrm>
            <a:off x="6545091" y="3108338"/>
            <a:ext cx="250257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4F5FA"/>
              </a:clrFrom>
              <a:clrTo>
                <a:srgbClr val="F4F5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16814" r="82793" b="80564"/>
          <a:stretch/>
        </p:blipFill>
        <p:spPr bwMode="auto">
          <a:xfrm>
            <a:off x="2636380" y="2329944"/>
            <a:ext cx="268426" cy="2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Капелька\Pictures\16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0" t="23629" r="32470" b="73761"/>
          <a:stretch/>
        </p:blipFill>
        <p:spPr bwMode="auto">
          <a:xfrm>
            <a:off x="4211960" y="4254382"/>
            <a:ext cx="250257" cy="2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36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202833" cy="690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3707904" y="692696"/>
            <a:ext cx="4536504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 № 3 </a:t>
            </a:r>
            <a:b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 уездном городе «О…»</a:t>
            </a:r>
          </a:p>
        </p:txBody>
      </p:sp>
      <p:pic>
        <p:nvPicPr>
          <p:cNvPr id="1026" name="Picture 2" descr="https://kartarf.ru/images/heritage/1080/5/52791.jpg">
            <a:extLst>
              <a:ext uri="{FF2B5EF4-FFF2-40B4-BE49-F238E27FC236}">
                <a16:creationId xmlns:a16="http://schemas.microsoft.com/office/drawing/2014/main" id="{2CFCE43F-B2ED-4DFE-9102-CDE9D008B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10" y="742650"/>
            <a:ext cx="2651787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altay/1588111/2a000001708cf2bb88d25ba13d5dfd66c498/L">
            <a:extLst>
              <a:ext uri="{FF2B5EF4-FFF2-40B4-BE49-F238E27FC236}">
                <a16:creationId xmlns:a16="http://schemas.microsoft.com/office/drawing/2014/main" id="{D5D21C27-6EF5-4122-912C-14CB6509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636" y="2105471"/>
            <a:ext cx="2584430" cy="17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altay/1886119/2a0000016ae331e469c2ae3084bb664f991a/L">
            <a:extLst>
              <a:ext uri="{FF2B5EF4-FFF2-40B4-BE49-F238E27FC236}">
                <a16:creationId xmlns:a16="http://schemas.microsoft.com/office/drawing/2014/main" id="{0C4B20A4-B4E3-42F8-B7E7-E088362E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914" y="1690264"/>
            <a:ext cx="2732756" cy="182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ages.orsk.ru/images/stories/2020/04_april/image_29042020063851_15881243313925.jpg">
            <a:extLst>
              <a:ext uri="{FF2B5EF4-FFF2-40B4-BE49-F238E27FC236}">
                <a16:creationId xmlns:a16="http://schemas.microsoft.com/office/drawing/2014/main" id="{040C65E1-08F3-4055-AEF3-FBFE4F90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835" y="3761390"/>
            <a:ext cx="3498726" cy="19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hron.ru/images/news/28012020/_5e3011aad533a8.08788600.jpg">
            <a:extLst>
              <a:ext uri="{FF2B5EF4-FFF2-40B4-BE49-F238E27FC236}">
                <a16:creationId xmlns:a16="http://schemas.microsoft.com/office/drawing/2014/main" id="{39972A5B-882F-4922-B6E0-BBB923C0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185" y="3968427"/>
            <a:ext cx="2859515" cy="20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584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cf2.ppt-online.org/files2/slide/w/Wn3G5fviHpwYPC0smIjUK4okdcEOQlFht68BAVDRrz/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" y="0"/>
            <a:ext cx="91559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406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87824" y="980728"/>
            <a:ext cx="5184576" cy="72008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Задание № 4 -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Ребусы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6624736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165524" y="5301208"/>
            <a:ext cx="28803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РОДИНА</a:t>
            </a:r>
          </a:p>
        </p:txBody>
      </p:sp>
    </p:spTree>
    <p:extLst>
      <p:ext uri="{BB962C8B-B14F-4D97-AF65-F5344CB8AC3E}">
        <p14:creationId xmlns:p14="http://schemas.microsoft.com/office/powerpoint/2010/main" val="225809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165524" y="5301208"/>
            <a:ext cx="28803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ПАМЯТЬ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987824" y="980728"/>
            <a:ext cx="5184576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Ребус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6336704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63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165524" y="5301208"/>
            <a:ext cx="28803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87824" y="980728"/>
            <a:ext cx="5184576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Ребус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08920"/>
            <a:ext cx="6768752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4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165524" y="5301208"/>
            <a:ext cx="28803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ЧЕСТЬ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6912"/>
            <a:ext cx="6624736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987824" y="980728"/>
            <a:ext cx="5184576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Ребус</a:t>
            </a:r>
          </a:p>
        </p:txBody>
      </p:sp>
    </p:spTree>
    <p:extLst>
      <p:ext uri="{BB962C8B-B14F-4D97-AF65-F5344CB8AC3E}">
        <p14:creationId xmlns:p14="http://schemas.microsoft.com/office/powerpoint/2010/main" val="36045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87824" y="836712"/>
            <a:ext cx="5256584" cy="100811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Решение педагогического совета</a:t>
            </a:r>
            <a:endParaRPr lang="ru-RU" sz="3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71600" y="2276872"/>
            <a:ext cx="7416824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Продолжать систематически планировать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-образовательную работу по нравственно-патриотическому воспитанию дошкольников, используя разнообразные формы и виды деятельности.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Ответственные: педагоги ДОУ;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Срок: постоянно.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Повышать профессиональную компетентность педагогов через самообразование по теме патриотического воспитания через ознакомление с культурой, историей, природой родного края.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Ответственные: педагоги ДОУ;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Срок: постоянно.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Провести встречу с ветеранами ВОВ, пригласить на праздник «День Победы».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Ответственные: педагоги ДОУ;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Срок: май 2020 г.</a:t>
            </a:r>
          </a:p>
          <a:p>
            <a:pPr marL="342900" indent="-342900" algn="just">
              <a:buAutoNum type="arabicPeriod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8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fs00.infourok.ru/images/doc/184/211324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6" y="3128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2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ds04.infourok.ru/uploads/ex/01c8/0002111f-5e4b50c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9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82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ds04.infourok.ru/uploads/ex/09b2/0013dfd1-09ffe3ed/hello_html_m4f20a5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2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547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fs00.infourok.ru/images/doc/179/204900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4" y="-18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339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ds04.infourok.ru/uploads/ex/0bd5/0000cf24-2d1abfb1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FC3612-DCED-44FB-AD0E-025F63F05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492896"/>
            <a:ext cx="3936437" cy="2952328"/>
          </a:xfrm>
        </p:spPr>
      </p:pic>
    </p:spTree>
    <p:extLst>
      <p:ext uri="{BB962C8B-B14F-4D97-AF65-F5344CB8AC3E}">
        <p14:creationId xmlns:p14="http://schemas.microsoft.com/office/powerpoint/2010/main" val="3667096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ds03.infourok.ru/uploads/ex/0f5b/0003a552-f2c7dda7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820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ds03.infourok.ru/uploads/ex/0644/00013ec3-1a3c6bfd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4760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275</Words>
  <Application>Microsoft Office PowerPoint</Application>
  <PresentationFormat>Экран (4:3)</PresentationFormat>
  <Paragraphs>55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      Педсовет № 1  «Реализация нравственно-патриотического компонента воспитания дошкольников в соответствии с требования ФГОС и ФОП ДО»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Деловая игра  «Наша Родина - Россия» </vt:lpstr>
      <vt:lpstr>Презентация PowerPoint</vt:lpstr>
      <vt:lpstr>               Задание № 2 - КРОССВОРД</vt:lpstr>
      <vt:lpstr>            Задание № 3      «В уездном городе «О…»</vt:lpstr>
      <vt:lpstr>    Задание № 4 - Ребусы</vt:lpstr>
      <vt:lpstr>              Ребус</vt:lpstr>
      <vt:lpstr>             Ребус</vt:lpstr>
      <vt:lpstr>               Ребус</vt:lpstr>
      <vt:lpstr>Решение педагогического совета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Педсовет № 3  «Организация работы по нравственно-патриотическому воспитанию детей дошкольного возраста в условиях ДОУ»</dc:title>
  <cp:lastModifiedBy>Лобанова Ю.Н.</cp:lastModifiedBy>
  <cp:revision>76</cp:revision>
  <dcterms:modified xsi:type="dcterms:W3CDTF">2023-12-16T20:16:00Z</dcterms:modified>
</cp:coreProperties>
</file>