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3" r:id="rId6"/>
    <p:sldId id="279" r:id="rId7"/>
    <p:sldId id="264" r:id="rId8"/>
    <p:sldId id="261" r:id="rId9"/>
    <p:sldId id="265" r:id="rId10"/>
    <p:sldId id="268" r:id="rId11"/>
    <p:sldId id="267" r:id="rId12"/>
    <p:sldId id="260" r:id="rId13"/>
    <p:sldId id="266" r:id="rId14"/>
    <p:sldId id="262" r:id="rId15"/>
    <p:sldId id="269" r:id="rId16"/>
    <p:sldId id="270" r:id="rId17"/>
    <p:sldId id="273" r:id="rId18"/>
    <p:sldId id="278" r:id="rId19"/>
    <p:sldId id="274" r:id="rId20"/>
    <p:sldId id="276" r:id="rId21"/>
    <p:sldId id="277" r:id="rId22"/>
    <p:sldId id="271" r:id="rId23"/>
    <p:sldId id="281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2632"/>
    <a:srgbClr val="531CA4"/>
    <a:srgbClr val="AF11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98" autoAdjust="0"/>
    <p:restoredTop sz="84946" autoAdjust="0"/>
  </p:normalViewPr>
  <p:slideViewPr>
    <p:cSldViewPr>
      <p:cViewPr varScale="1">
        <p:scale>
          <a:sx n="77" d="100"/>
          <a:sy n="77" d="100"/>
        </p:scale>
        <p:origin x="176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A34E7E-DD58-46CC-8910-817BA5493C29}" type="datetimeFigureOut">
              <a:rPr lang="ru-RU" smtClean="0"/>
              <a:pPr/>
              <a:t>23.10.2024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CF32F8-8B8E-418D-ABE5-D960E13F9D1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F32F8-8B8E-418D-ABE5-D960E13F9D1D}" type="slidenum">
              <a:rPr lang="ru-RU" smtClean="0"/>
              <a:pPr/>
              <a:t>5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23.10.2024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23.10.2024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23.10.2024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23.10.2024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23.10.2024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23.10.2024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23.10.2024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23.10.2024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23.10.2024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23.10.2024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23.10.2024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23.10.2024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00"/>
          <a:stretch/>
        </p:blipFill>
        <p:spPr bwMode="auto">
          <a:xfrm>
            <a:off x="0" y="0"/>
            <a:ext cx="916205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642910" y="500042"/>
            <a:ext cx="8280920" cy="597666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785794"/>
            <a:ext cx="7772400" cy="785817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A42632"/>
                </a:solidFill>
                <a:latin typeface="Constantia" pitchFamily="18" charset="0"/>
              </a:rPr>
              <a:t>МДОАУ «Детский сад № 63 г. Орска»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2000240"/>
            <a:ext cx="7786742" cy="3638560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A42632"/>
                </a:solidFill>
                <a:latin typeface="Constantia" pitchFamily="18" charset="0"/>
                <a:cs typeface="Times New Roman" panose="02020603050405020304" pitchFamily="18" charset="0"/>
              </a:rPr>
              <a:t> Педагогический совет на тему</a:t>
            </a:r>
          </a:p>
          <a:p>
            <a:r>
              <a:rPr lang="ru-RU" sz="4000" b="1" i="1" dirty="0">
                <a:solidFill>
                  <a:srgbClr val="A42632"/>
                </a:solidFill>
                <a:latin typeface="Constantia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solidFill>
                  <a:srgbClr val="A42632"/>
                </a:solidFill>
                <a:latin typeface="Constantia" panose="02030602050306030303" pitchFamily="18" charset="0"/>
              </a:rPr>
              <a:t>Формирование у детей нравственно-трудовых умений и навыков, дружеских чувств, коллективных взаимоотношений посредством организации разнообразной трудовой деятельности</a:t>
            </a:r>
            <a:r>
              <a:rPr lang="ru-RU" sz="4000" b="1" i="1" dirty="0">
                <a:solidFill>
                  <a:srgbClr val="A42632"/>
                </a:solidFill>
                <a:latin typeface="Constantia" pitchFamily="18" charset="0"/>
                <a:cs typeface="Times New Roman" panose="02020603050405020304" pitchFamily="18" charset="0"/>
              </a:rPr>
              <a:t>»</a:t>
            </a:r>
            <a:endParaRPr lang="ru-RU" sz="4000" b="1" dirty="0">
              <a:solidFill>
                <a:srgbClr val="A42632"/>
              </a:solidFill>
              <a:latin typeface="Constantia" pitchFamily="18" charset="0"/>
            </a:endParaRPr>
          </a:p>
        </p:txBody>
      </p:sp>
      <p:pic>
        <p:nvPicPr>
          <p:cNvPr id="1028" name="Picture 4" descr="C:\Users\1\Desktop\Юля\people-vector_133589500361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5445224"/>
            <a:ext cx="2571750" cy="111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98717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-8538"/>
            <a:ext cx="91598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3063" y="1916832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1071546"/>
            <a:ext cx="8358246" cy="492922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Компоненты</a:t>
            </a: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трудовой деятельности</a:t>
            </a:r>
          </a:p>
          <a:p>
            <a:br>
              <a:rPr lang="ru-RU" sz="2400" dirty="0"/>
            </a:br>
            <a:r>
              <a:rPr lang="ru-RU" sz="2400" b="1" i="1" dirty="0">
                <a:solidFill>
                  <a:srgbClr val="C00000"/>
                </a:solidFill>
                <a:latin typeface="Constantia" pitchFamily="18" charset="0"/>
              </a:rPr>
              <a:t>Мотив</a:t>
            </a:r>
            <a:r>
              <a:rPr lang="ru-RU" sz="2400" b="1" i="1" dirty="0">
                <a:solidFill>
                  <a:srgbClr val="531CA4"/>
                </a:solidFill>
                <a:latin typeface="Constantia" pitchFamily="18" charset="0"/>
              </a:rPr>
              <a:t>  - это причина, побуждающая к трудовой деятельности или заинтересовывающий момент</a:t>
            </a:r>
          </a:p>
          <a:p>
            <a:r>
              <a:rPr lang="ru-RU" sz="2400" b="1" i="1" dirty="0">
                <a:solidFill>
                  <a:srgbClr val="C00000"/>
                </a:solidFill>
                <a:latin typeface="Constantia" pitchFamily="18" charset="0"/>
              </a:rPr>
              <a:t>Цель </a:t>
            </a:r>
            <a:r>
              <a:rPr lang="ru-RU" sz="2400" b="1" i="1" dirty="0">
                <a:solidFill>
                  <a:srgbClr val="531CA4"/>
                </a:solidFill>
                <a:latin typeface="Constantia" pitchFamily="18" charset="0"/>
              </a:rPr>
              <a:t>- это то, к чему надо стремиться. </a:t>
            </a:r>
          </a:p>
          <a:p>
            <a:r>
              <a:rPr lang="ru-RU" sz="2400" b="1" i="1" dirty="0">
                <a:solidFill>
                  <a:srgbClr val="C00000"/>
                </a:solidFill>
                <a:latin typeface="Constantia" pitchFamily="18" charset="0"/>
              </a:rPr>
              <a:t>Трудовые действия </a:t>
            </a:r>
            <a:r>
              <a:rPr lang="ru-RU" sz="2400" b="1" i="1" dirty="0">
                <a:solidFill>
                  <a:srgbClr val="531CA4"/>
                </a:solidFill>
                <a:latin typeface="Constantia" pitchFamily="18" charset="0"/>
              </a:rPr>
              <a:t>– это то,  при помощи чего осуществляется цель и достигается результат</a:t>
            </a:r>
          </a:p>
          <a:p>
            <a:r>
              <a:rPr lang="ru-RU" sz="2400" b="1" i="1" dirty="0">
                <a:solidFill>
                  <a:srgbClr val="531CA4"/>
                </a:solidFill>
                <a:latin typeface="Constantia" pitchFamily="18" charset="0"/>
              </a:rPr>
              <a:t> </a:t>
            </a:r>
            <a:r>
              <a:rPr lang="ru-RU" sz="2400" b="1" i="1" dirty="0">
                <a:solidFill>
                  <a:srgbClr val="C00000"/>
                </a:solidFill>
                <a:latin typeface="Constantia" pitchFamily="18" charset="0"/>
              </a:rPr>
              <a:t>Планирование </a:t>
            </a:r>
            <a:r>
              <a:rPr lang="ru-RU" sz="2400" b="1" i="1" dirty="0">
                <a:solidFill>
                  <a:srgbClr val="531CA4"/>
                </a:solidFill>
                <a:latin typeface="Constantia" pitchFamily="18" charset="0"/>
              </a:rPr>
              <a:t> - это умение предвидеть предстоящую работу</a:t>
            </a:r>
          </a:p>
          <a:p>
            <a:r>
              <a:rPr lang="ru-RU" sz="2400" b="1" i="1" dirty="0">
                <a:solidFill>
                  <a:srgbClr val="C00000"/>
                </a:solidFill>
                <a:latin typeface="Constantia" pitchFamily="18" charset="0"/>
              </a:rPr>
              <a:t> Результат </a:t>
            </a:r>
            <a:r>
              <a:rPr lang="ru-RU" sz="2400" b="1" i="1" dirty="0">
                <a:solidFill>
                  <a:srgbClr val="531CA4"/>
                </a:solidFill>
                <a:latin typeface="Constantia" pitchFamily="18" charset="0"/>
              </a:rPr>
              <a:t>-  это показатель завершения работы,  фактор,  помогающий воспитывать у детей интерес к труду.</a:t>
            </a:r>
            <a:r>
              <a:rPr lang="ru-RU" sz="2400" b="1" dirty="0">
                <a:solidFill>
                  <a:srgbClr val="531CA4"/>
                </a:solidFill>
                <a:latin typeface="Constantia" pitchFamily="18" charset="0"/>
              </a:rPr>
              <a:t> </a:t>
            </a:r>
          </a:p>
        </p:txBody>
      </p:sp>
      <p:pic>
        <p:nvPicPr>
          <p:cNvPr id="3077" name="Picture 5" descr="C:\Users\1\Desktop\Юля\рр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0773"/>
            <a:ext cx="990600" cy="123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1\Desktop\Юля\people-vector_1335895003614птт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"/>
            <a:ext cx="904875" cy="1285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1\Desktop\Юля\people-vector_1335895003614кенкнывааа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6473"/>
            <a:ext cx="3124200" cy="1279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38104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-8538"/>
            <a:ext cx="91598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3063" y="1916832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714356"/>
            <a:ext cx="8501122" cy="54292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rgbClr val="C00000"/>
              </a:solidFill>
              <a:latin typeface="Constantia" pitchFamily="18" charset="0"/>
            </a:endParaRPr>
          </a:p>
          <a:p>
            <a:pPr algn="ctr"/>
            <a:r>
              <a:rPr lang="ru-RU" sz="3200" b="1" dirty="0">
                <a:solidFill>
                  <a:srgbClr val="C00000"/>
                </a:solidFill>
                <a:latin typeface="Constantia" pitchFamily="18" charset="0"/>
              </a:rPr>
              <a:t>Содержание трудового воспитания </a:t>
            </a:r>
          </a:p>
          <a:p>
            <a:pPr algn="ctr">
              <a:lnSpc>
                <a:spcPct val="90000"/>
              </a:lnSpc>
            </a:pPr>
            <a:r>
              <a:rPr lang="ru-RU" sz="3200" b="1" dirty="0">
                <a:solidFill>
                  <a:srgbClr val="C00000"/>
                </a:solidFill>
                <a:latin typeface="Constantia" pitchFamily="18" charset="0"/>
              </a:rPr>
              <a:t>и виды труда</a:t>
            </a:r>
          </a:p>
          <a:p>
            <a:pPr algn="ctr">
              <a:lnSpc>
                <a:spcPct val="90000"/>
              </a:lnSpc>
            </a:pPr>
            <a:endParaRPr lang="ru-RU" sz="2800" b="1" dirty="0">
              <a:solidFill>
                <a:schemeClr val="tx2"/>
              </a:solidFill>
              <a:latin typeface="Constantia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ru-RU" sz="3200" b="1" dirty="0">
                <a:solidFill>
                  <a:srgbClr val="531CA4"/>
                </a:solidFill>
                <a:latin typeface="Constantia" pitchFamily="18" charset="0"/>
              </a:rPr>
              <a:t>Самообслуживание</a:t>
            </a:r>
          </a:p>
          <a:p>
            <a:pPr algn="ctr">
              <a:lnSpc>
                <a:spcPct val="90000"/>
              </a:lnSpc>
            </a:pPr>
            <a:endParaRPr lang="ru-RU" sz="2800" b="1" dirty="0"/>
          </a:p>
          <a:p>
            <a:pPr>
              <a:lnSpc>
                <a:spcPct val="90000"/>
              </a:lnSpc>
            </a:pPr>
            <a:r>
              <a:rPr lang="ru-RU" sz="2400" b="1" dirty="0">
                <a:solidFill>
                  <a:srgbClr val="531CA4"/>
                </a:solidFill>
                <a:latin typeface="Constantia" pitchFamily="18" charset="0"/>
              </a:rPr>
              <a:t>– </a:t>
            </a:r>
            <a:r>
              <a:rPr lang="ru-RU" sz="2800" b="1" dirty="0">
                <a:solidFill>
                  <a:srgbClr val="531CA4"/>
                </a:solidFill>
                <a:latin typeface="Constantia" pitchFamily="18" charset="0"/>
              </a:rPr>
              <a:t>это труд, направленный на обслуживание самого себя (умывание, одевание, раздевание и т.д.)</a:t>
            </a:r>
            <a:endParaRPr lang="ru-RU" sz="2800" b="1" u="sng" dirty="0">
              <a:solidFill>
                <a:srgbClr val="531CA4"/>
              </a:solidFill>
              <a:latin typeface="Constantia" pitchFamily="18" charset="0"/>
            </a:endParaRPr>
          </a:p>
          <a:p>
            <a:pPr>
              <a:lnSpc>
                <a:spcPct val="90000"/>
              </a:lnSpc>
            </a:pPr>
            <a:r>
              <a:rPr lang="ru-RU" sz="2800" b="1" u="sng" dirty="0">
                <a:solidFill>
                  <a:srgbClr val="531CA4"/>
                </a:solidFill>
                <a:latin typeface="Constantia" pitchFamily="18" charset="0"/>
              </a:rPr>
              <a:t>Общественная значимость:</a:t>
            </a:r>
            <a:endParaRPr lang="ru-RU" sz="2800" b="1" dirty="0">
              <a:solidFill>
                <a:srgbClr val="531CA4"/>
              </a:solidFill>
              <a:latin typeface="Constantia" pitchFamily="18" charset="0"/>
            </a:endParaRPr>
          </a:p>
          <a:p>
            <a:pPr>
              <a:lnSpc>
                <a:spcPct val="90000"/>
              </a:lnSpc>
            </a:pPr>
            <a:r>
              <a:rPr lang="ru-RU" sz="2800" b="1" dirty="0">
                <a:solidFill>
                  <a:srgbClr val="531CA4"/>
                </a:solidFill>
                <a:latin typeface="Constantia" pitchFamily="18" charset="0"/>
              </a:rPr>
              <a:t>- освобождает других от обслуживания себя;</a:t>
            </a:r>
          </a:p>
          <a:p>
            <a:pPr>
              <a:lnSpc>
                <a:spcPct val="90000"/>
              </a:lnSpc>
            </a:pPr>
            <a:r>
              <a:rPr lang="ru-RU" sz="2800" b="1" dirty="0">
                <a:solidFill>
                  <a:srgbClr val="531CA4"/>
                </a:solidFill>
                <a:latin typeface="Constantia" pitchFamily="18" charset="0"/>
              </a:rPr>
              <a:t>- ребёнок овладевает всеми компонентами трудовой деятельности и самостоятельностью.</a:t>
            </a:r>
          </a:p>
          <a:p>
            <a:endParaRPr lang="ru-RU" sz="2800" b="1" dirty="0">
              <a:solidFill>
                <a:schemeClr val="tx2"/>
              </a:solidFill>
            </a:endParaRPr>
          </a:p>
        </p:txBody>
      </p:sp>
      <p:pic>
        <p:nvPicPr>
          <p:cNvPr id="3077" name="Picture 5" descr="C:\Users\1\Desktop\Юля\рр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24" y="1"/>
            <a:ext cx="990600" cy="1142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1\Desktop\Юля\people-vector_1335895003614птт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"/>
            <a:ext cx="904875" cy="1071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1\Desktop\Юля\people-vector_1335895003614кенкнывааа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6473"/>
            <a:ext cx="3124200" cy="1065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38104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00"/>
          <a:stretch/>
        </p:blipFill>
        <p:spPr bwMode="auto">
          <a:xfrm>
            <a:off x="0" y="0"/>
            <a:ext cx="916205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428596" y="428604"/>
            <a:ext cx="8247860" cy="595272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ru-RU" sz="3200" b="1" dirty="0">
              <a:solidFill>
                <a:srgbClr val="531CA4"/>
              </a:solidFill>
              <a:latin typeface="Constantia" pitchFamily="18" charset="0"/>
            </a:endParaRPr>
          </a:p>
          <a:p>
            <a:pPr>
              <a:lnSpc>
                <a:spcPct val="90000"/>
              </a:lnSpc>
            </a:pPr>
            <a:endParaRPr lang="ru-RU" sz="2400" b="1" i="1" dirty="0">
              <a:solidFill>
                <a:srgbClr val="531CA4"/>
              </a:solidFill>
              <a:latin typeface="Constantia" pitchFamily="18" charset="0"/>
            </a:endParaRPr>
          </a:p>
          <a:p>
            <a:pPr>
              <a:lnSpc>
                <a:spcPct val="90000"/>
              </a:lnSpc>
            </a:pPr>
            <a:endParaRPr lang="ru-RU" sz="2400" b="1" i="1" dirty="0">
              <a:solidFill>
                <a:srgbClr val="531CA4"/>
              </a:solidFill>
              <a:latin typeface="Constantia" pitchFamily="18" charset="0"/>
            </a:endParaRPr>
          </a:p>
          <a:p>
            <a:pPr>
              <a:lnSpc>
                <a:spcPct val="90000"/>
              </a:lnSpc>
            </a:pPr>
            <a:endParaRPr lang="ru-RU" sz="2400" b="1" i="1" dirty="0">
              <a:solidFill>
                <a:srgbClr val="531CA4"/>
              </a:solidFill>
              <a:latin typeface="Constantia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ru-RU" sz="3200" b="1" dirty="0">
                <a:solidFill>
                  <a:srgbClr val="531CA4"/>
                </a:solidFill>
                <a:latin typeface="Constantia" pitchFamily="18" charset="0"/>
              </a:rPr>
              <a:t>Хозяйственно-бытовой труд</a:t>
            </a:r>
          </a:p>
          <a:p>
            <a:pPr>
              <a:lnSpc>
                <a:spcPct val="90000"/>
              </a:lnSpc>
            </a:pPr>
            <a:endParaRPr lang="ru-RU" sz="2400" b="1" i="1" dirty="0">
              <a:solidFill>
                <a:srgbClr val="531CA4"/>
              </a:solidFill>
              <a:latin typeface="Constantia" pitchFamily="18" charset="0"/>
            </a:endParaRPr>
          </a:p>
          <a:p>
            <a:pPr>
              <a:lnSpc>
                <a:spcPct val="90000"/>
              </a:lnSpc>
            </a:pPr>
            <a:r>
              <a:rPr lang="ru-RU" sz="2400" b="1" i="1" dirty="0">
                <a:solidFill>
                  <a:srgbClr val="531CA4"/>
                </a:solidFill>
                <a:latin typeface="Constantia" pitchFamily="18" charset="0"/>
              </a:rPr>
              <a:t> предполагает умения поддерживать порядок в групповой комнате, дома и на участке, участвовать в организации бытовых процессов и образовательной деятельности.</a:t>
            </a:r>
          </a:p>
          <a:p>
            <a:pPr>
              <a:lnSpc>
                <a:spcPct val="90000"/>
              </a:lnSpc>
            </a:pPr>
            <a:endParaRPr lang="ru-RU" sz="2400" b="1" i="1" dirty="0">
              <a:solidFill>
                <a:srgbClr val="531CA4"/>
              </a:solidFill>
              <a:latin typeface="Constantia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ru-RU" sz="2400" b="1" i="1" dirty="0">
                <a:solidFill>
                  <a:srgbClr val="531CA4"/>
                </a:solidFill>
                <a:latin typeface="Constantia" pitchFamily="18" charset="0"/>
              </a:rPr>
              <a:t>Особенность хозяйственно-бытового труда- его общественная направленность,</a:t>
            </a:r>
          </a:p>
          <a:p>
            <a:pPr algn="just">
              <a:lnSpc>
                <a:spcPct val="90000"/>
              </a:lnSpc>
            </a:pPr>
            <a:r>
              <a:rPr lang="ru-RU" sz="2400" b="1" i="1" dirty="0">
                <a:solidFill>
                  <a:srgbClr val="531CA4"/>
                </a:solidFill>
                <a:latin typeface="Constantia" pitchFamily="18" charset="0"/>
              </a:rPr>
              <a:t> т.е. удовлетворение потребностей других детей и взрослых.</a:t>
            </a:r>
          </a:p>
          <a:p>
            <a:endParaRPr lang="ru-RU" sz="2400" b="1" i="1" dirty="0">
              <a:solidFill>
                <a:srgbClr val="531CA4"/>
              </a:solidFill>
              <a:latin typeface="Constantia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0800000" flipV="1">
            <a:off x="857224" y="642918"/>
            <a:ext cx="7772400" cy="1357322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Constantia" pitchFamily="18" charset="0"/>
              </a:rPr>
              <a:t>Содержание трудового воспитания </a:t>
            </a:r>
            <a:br>
              <a:rPr lang="ru-RU" sz="3200" b="1" dirty="0">
                <a:solidFill>
                  <a:srgbClr val="C00000"/>
                </a:solidFill>
                <a:latin typeface="Constantia" pitchFamily="18" charset="0"/>
              </a:rPr>
            </a:br>
            <a:r>
              <a:rPr lang="ru-RU" sz="3200" b="1" dirty="0">
                <a:solidFill>
                  <a:srgbClr val="C00000"/>
                </a:solidFill>
                <a:latin typeface="Constantia" pitchFamily="18" charset="0"/>
              </a:rPr>
              <a:t>и виды труда</a:t>
            </a:r>
            <a:r>
              <a:rPr lang="ru-RU" sz="3200" dirty="0">
                <a:solidFill>
                  <a:srgbClr val="A42632"/>
                </a:solidFill>
                <a:latin typeface="Monotype Corsiva" pitchFamily="66" charset="0"/>
              </a:rPr>
              <a:t>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0"/>
            <a:ext cx="7929618" cy="928670"/>
          </a:xfrm>
        </p:spPr>
        <p:txBody>
          <a:bodyPr>
            <a:normAutofit fontScale="70000" lnSpcReduction="20000"/>
          </a:bodyPr>
          <a:lstStyle/>
          <a:p>
            <a:endParaRPr lang="ru-RU" sz="4000" b="1" dirty="0">
              <a:solidFill>
                <a:srgbClr val="C00000"/>
              </a:solidFill>
              <a:latin typeface="Constantia" pitchFamily="18" charset="0"/>
            </a:endParaRPr>
          </a:p>
          <a:p>
            <a:r>
              <a:rPr lang="ru-RU" sz="4000" b="1" dirty="0">
                <a:solidFill>
                  <a:srgbClr val="C00000"/>
                </a:solidFill>
                <a:latin typeface="Constantia" pitchFamily="18" charset="0"/>
              </a:rPr>
              <a:t> </a:t>
            </a:r>
            <a:endParaRPr lang="ru-RU" sz="2400" b="1" i="1" dirty="0">
              <a:solidFill>
                <a:srgbClr val="531CA4"/>
              </a:solidFill>
              <a:latin typeface="Constantia" pitchFamily="18" charset="0"/>
            </a:endParaRPr>
          </a:p>
        </p:txBody>
      </p:sp>
      <p:pic>
        <p:nvPicPr>
          <p:cNvPr id="1028" name="Picture 4" descr="C:\Users\1\Desktop\Юля\people-vector_133589500361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5445224"/>
            <a:ext cx="2571750" cy="111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98717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756"/>
          <a:stretch/>
        </p:blipFill>
        <p:spPr bwMode="auto">
          <a:xfrm>
            <a:off x="-27485" y="0"/>
            <a:ext cx="9171485" cy="7142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28728" y="500042"/>
            <a:ext cx="7311756" cy="60722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Constantia" pitchFamily="18" charset="0"/>
              </a:rPr>
              <a:t>Содержание трудового воспитания </a:t>
            </a:r>
          </a:p>
          <a:p>
            <a:pPr algn="ctr"/>
            <a:r>
              <a:rPr lang="ru-RU" sz="3200" b="1" dirty="0">
                <a:solidFill>
                  <a:srgbClr val="C00000"/>
                </a:solidFill>
                <a:latin typeface="Constantia" pitchFamily="18" charset="0"/>
              </a:rPr>
              <a:t>и виды труда</a:t>
            </a:r>
          </a:p>
          <a:p>
            <a:pPr algn="ctr"/>
            <a:r>
              <a:rPr lang="ru-RU" sz="3200" b="1" dirty="0">
                <a:solidFill>
                  <a:srgbClr val="531CA4"/>
                </a:solidFill>
                <a:latin typeface="Constantia" pitchFamily="18" charset="0"/>
              </a:rPr>
              <a:t>Труд в природе</a:t>
            </a:r>
          </a:p>
          <a:p>
            <a:r>
              <a:rPr lang="ru-RU" b="1" i="1" dirty="0">
                <a:solidFill>
                  <a:srgbClr val="531CA4"/>
                </a:solidFill>
                <a:latin typeface="Constantia" pitchFamily="18" charset="0"/>
              </a:rPr>
              <a:t>Уход за растениями,  выращивание овощей, озеленение участка и т.д. </a:t>
            </a:r>
          </a:p>
          <a:p>
            <a:r>
              <a:rPr lang="ru-RU" b="1" i="1" dirty="0">
                <a:solidFill>
                  <a:srgbClr val="531CA4"/>
                </a:solidFill>
                <a:latin typeface="Constantia" pitchFamily="18" charset="0"/>
              </a:rPr>
              <a:t>Значение: благотворно влияет не только на развитие трудовых навыков, но и на воспитание нравственных чувств, закладывает основы экологического образования.</a:t>
            </a:r>
            <a:endParaRPr lang="ru-RU" b="1" i="1" u="sng" dirty="0">
              <a:solidFill>
                <a:srgbClr val="531CA4"/>
              </a:solidFill>
              <a:latin typeface="Constantia" pitchFamily="18" charset="0"/>
            </a:endParaRPr>
          </a:p>
          <a:p>
            <a:r>
              <a:rPr lang="ru-RU" b="1" i="1" u="sng" dirty="0">
                <a:solidFill>
                  <a:srgbClr val="531CA4"/>
                </a:solidFill>
                <a:latin typeface="Constantia" pitchFamily="18" charset="0"/>
              </a:rPr>
              <a:t>Особенности:</a:t>
            </a:r>
          </a:p>
          <a:p>
            <a:r>
              <a:rPr lang="ru-RU" b="1" i="1" dirty="0">
                <a:solidFill>
                  <a:srgbClr val="531CA4"/>
                </a:solidFill>
                <a:latin typeface="Constantia" pitchFamily="18" charset="0"/>
              </a:rPr>
              <a:t> -  результатом этого вида труда может быть материальный продукт (урожай). Это сближает детский труд с трудом взрослых;</a:t>
            </a:r>
          </a:p>
          <a:p>
            <a:r>
              <a:rPr lang="ru-RU" b="1" i="1" dirty="0">
                <a:solidFill>
                  <a:srgbClr val="531CA4"/>
                </a:solidFill>
                <a:latin typeface="Constantia" pitchFamily="18" charset="0"/>
              </a:rPr>
              <a:t> - чаще всего этот вид труда имеет отсроченный результат;</a:t>
            </a:r>
          </a:p>
          <a:p>
            <a:r>
              <a:rPr lang="ru-RU" b="1" i="1" dirty="0">
                <a:solidFill>
                  <a:srgbClr val="531CA4"/>
                </a:solidFill>
                <a:latin typeface="Constantia" pitchFamily="18" charset="0"/>
              </a:rPr>
              <a:t> - труд в природе всегда связан с живыми объектами, поэтому формирует бережное, ответственное, осторожное отношение к окружающему; </a:t>
            </a:r>
          </a:p>
          <a:p>
            <a:r>
              <a:rPr lang="ru-RU" b="1" i="1" dirty="0">
                <a:solidFill>
                  <a:srgbClr val="531CA4"/>
                </a:solidFill>
                <a:latin typeface="Constantia" pitchFamily="18" charset="0"/>
              </a:rPr>
              <a:t> - даёт возможность одновременно развивать познавательные интересы.</a:t>
            </a:r>
          </a:p>
          <a:p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2053" name="Picture 5" descr="C:\Users\1\Desktop\Юля\Дети_рисунок_Салифова_ТВен6ег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112268"/>
            <a:ext cx="1285852" cy="4745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14480" y="5500702"/>
            <a:ext cx="7178000" cy="193081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6000" b="1" dirty="0">
                <a:solidFill>
                  <a:srgbClr val="A42632"/>
                </a:solidFill>
                <a:latin typeface="Times New Roman" pitchFamily="18" charset="0"/>
              </a:rPr>
              <a:t>             </a:t>
            </a:r>
            <a:r>
              <a:rPr lang="ru-RU" dirty="0"/>
              <a:t>    </a:t>
            </a:r>
            <a:r>
              <a:rPr lang="ru-RU" sz="6000" b="1" dirty="0">
                <a:solidFill>
                  <a:srgbClr val="A42632"/>
                </a:solidFill>
                <a:latin typeface="Times New Roman" pitchFamily="18" charset="0"/>
              </a:rPr>
              <a:t>  </a:t>
            </a:r>
            <a:endParaRPr lang="ru-RU" sz="6000" dirty="0">
              <a:solidFill>
                <a:srgbClr val="A42632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2024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00"/>
          <a:stretch/>
        </p:blipFill>
        <p:spPr bwMode="auto">
          <a:xfrm>
            <a:off x="0" y="0"/>
            <a:ext cx="916205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428596" y="357166"/>
            <a:ext cx="8280920" cy="621510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785794"/>
            <a:ext cx="7772400" cy="785817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A42632"/>
                </a:solidFill>
                <a:latin typeface="Monotype Corsiva" pitchFamily="66" charset="0"/>
              </a:rPr>
              <a:t>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2285992"/>
            <a:ext cx="7786742" cy="4357718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ru-RU" sz="2800" b="1" i="1" dirty="0">
                <a:solidFill>
                  <a:srgbClr val="A42632"/>
                </a:solidFill>
                <a:latin typeface="Monotype Corsiva" pitchFamily="66" charset="0"/>
                <a:cs typeface="Times New Roman" panose="02020603050405020304" pitchFamily="18" charset="0"/>
              </a:rPr>
              <a:t> </a:t>
            </a:r>
          </a:p>
          <a:p>
            <a:pPr algn="l">
              <a:lnSpc>
                <a:spcPct val="90000"/>
              </a:lnSpc>
            </a:pPr>
            <a:r>
              <a:rPr lang="ru-RU" sz="2800" b="1" i="1" dirty="0">
                <a:solidFill>
                  <a:srgbClr val="A42632"/>
                </a:solidFill>
                <a:latin typeface="Monotype Corsiva" pitchFamily="66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solidFill>
                  <a:srgbClr val="531CA4"/>
                </a:solidFill>
                <a:latin typeface="Constantia" pitchFamily="18" charset="0"/>
              </a:rPr>
              <a:t>Направлен на удовлетворение эстетических потребностей человека. </a:t>
            </a:r>
          </a:p>
          <a:p>
            <a:pPr algn="l">
              <a:lnSpc>
                <a:spcPct val="90000"/>
              </a:lnSpc>
            </a:pPr>
            <a:r>
              <a:rPr lang="ru-RU" sz="2400" b="1" i="1" dirty="0">
                <a:solidFill>
                  <a:srgbClr val="531CA4"/>
                </a:solidFill>
                <a:latin typeface="Constantia" pitchFamily="18" charset="0"/>
              </a:rPr>
              <a:t>Развивает конструктивные способности детей, полезные практические навыки и ориентировки, формирует интерес к работе, готовность справится с ней, стремление выполнить работу как можно лучше</a:t>
            </a:r>
          </a:p>
          <a:p>
            <a:pPr algn="l">
              <a:lnSpc>
                <a:spcPct val="90000"/>
              </a:lnSpc>
            </a:pPr>
            <a:r>
              <a:rPr lang="ru-RU" sz="2400" b="1" i="1" dirty="0">
                <a:solidFill>
                  <a:srgbClr val="531CA4"/>
                </a:solidFill>
                <a:latin typeface="Constantia" pitchFamily="18" charset="0"/>
              </a:rPr>
              <a:t> </a:t>
            </a:r>
          </a:p>
          <a:p>
            <a:endParaRPr lang="ru-RU" sz="4000" b="1" dirty="0">
              <a:solidFill>
                <a:srgbClr val="A42632"/>
              </a:solidFill>
              <a:latin typeface="Monotype Corsiva" pitchFamily="66" charset="0"/>
            </a:endParaRPr>
          </a:p>
        </p:txBody>
      </p:sp>
      <p:pic>
        <p:nvPicPr>
          <p:cNvPr id="1028" name="Picture 4" descr="C:\Users\1\Desktop\Юля\people-vector_133589500361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5445224"/>
            <a:ext cx="2571750" cy="111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785786" y="357166"/>
            <a:ext cx="785818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Constantia" pitchFamily="18" charset="0"/>
              </a:rPr>
              <a:t>Содержание трудового воспитания </a:t>
            </a:r>
          </a:p>
          <a:p>
            <a:pPr algn="ctr"/>
            <a:r>
              <a:rPr lang="ru-RU" sz="3200" b="1" dirty="0">
                <a:solidFill>
                  <a:srgbClr val="C00000"/>
                </a:solidFill>
                <a:latin typeface="Constantia" pitchFamily="18" charset="0"/>
              </a:rPr>
              <a:t>и виды труда</a:t>
            </a:r>
          </a:p>
          <a:p>
            <a:pPr algn="ctr"/>
            <a:endParaRPr lang="ru-RU" sz="3200" b="1" dirty="0">
              <a:solidFill>
                <a:srgbClr val="C00000"/>
              </a:solidFill>
              <a:latin typeface="Constantia" pitchFamily="18" charset="0"/>
            </a:endParaRPr>
          </a:p>
          <a:p>
            <a:pPr algn="ctr"/>
            <a:r>
              <a:rPr lang="ru-RU" sz="3200" b="1" dirty="0">
                <a:solidFill>
                  <a:srgbClr val="531CA4"/>
                </a:solidFill>
                <a:latin typeface="Constantia" pitchFamily="18" charset="0"/>
              </a:rPr>
              <a:t>Ручной и художественный труд</a:t>
            </a:r>
          </a:p>
        </p:txBody>
      </p:sp>
    </p:spTree>
    <p:extLst>
      <p:ext uri="{BB962C8B-B14F-4D97-AF65-F5344CB8AC3E}">
        <p14:creationId xmlns:p14="http://schemas.microsoft.com/office/powerpoint/2010/main" val="33798717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-8538"/>
            <a:ext cx="91598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3063" y="1916832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714356"/>
            <a:ext cx="8501122" cy="54292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Constantia" pitchFamily="18" charset="0"/>
              </a:rPr>
              <a:t>Санитарно-эпидемиологические требования к  организации и содержанию работы по трудовому воспитанию.</a:t>
            </a:r>
          </a:p>
          <a:p>
            <a:pPr algn="ctr"/>
            <a:r>
              <a:rPr lang="ru-RU" sz="2800" b="1" dirty="0">
                <a:solidFill>
                  <a:srgbClr val="531CA4"/>
                </a:solidFill>
                <a:latin typeface="Constantia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531CA4"/>
                </a:solidFill>
                <a:latin typeface="Constantia" pitchFamily="18" charset="0"/>
                <a:cs typeface="Times New Roman" panose="02020603050405020304" pitchFamily="18" charset="0"/>
              </a:rPr>
              <a:t>СанПиН СП 2.4.3648-20 </a:t>
            </a:r>
          </a:p>
          <a:p>
            <a:pPr algn="ctr"/>
            <a:r>
              <a:rPr lang="ru-RU" sz="2400" b="1" i="1" dirty="0">
                <a:solidFill>
                  <a:srgbClr val="531CA4"/>
                </a:solidFill>
                <a:latin typeface="Constantia" pitchFamily="18" charset="0"/>
                <a:cs typeface="Times New Roman" panose="02020603050405020304" pitchFamily="18" charset="0"/>
              </a:rPr>
              <a:t>При озеленении территории не проводится посадка плодоносящих деревьев и кустарников, ядовитых и колючих растений. </a:t>
            </a:r>
          </a:p>
          <a:p>
            <a:pPr algn="ctr"/>
            <a:endParaRPr lang="ru-RU" sz="2400" b="1" i="1" dirty="0">
              <a:solidFill>
                <a:srgbClr val="531CA4"/>
              </a:solidFill>
              <a:latin typeface="Constantia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i="1" dirty="0">
                <a:solidFill>
                  <a:srgbClr val="531CA4"/>
                </a:solidFill>
                <a:latin typeface="Constantia" pitchFamily="18" charset="0"/>
                <a:cs typeface="Times New Roman" panose="02020603050405020304" pitchFamily="18" charset="0"/>
              </a:rPr>
              <a:t>Размещение аквариумов, животных, птиц в помещениях групповых не допускается.</a:t>
            </a:r>
            <a:endParaRPr lang="ru-RU" sz="2400" b="1" i="1" dirty="0">
              <a:solidFill>
                <a:srgbClr val="531CA4"/>
              </a:solidFill>
              <a:latin typeface="Constantia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>
              <a:solidFill>
                <a:schemeClr val="tx2"/>
              </a:solidFill>
              <a:latin typeface="Constantia" pitchFamily="18" charset="0"/>
            </a:endParaRPr>
          </a:p>
        </p:txBody>
      </p:sp>
      <p:pic>
        <p:nvPicPr>
          <p:cNvPr id="3077" name="Picture 5" descr="C:\Users\1\Desktop\Юля\рр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24" y="1"/>
            <a:ext cx="990600" cy="1142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1\Desktop\Юля\people-vector_1335895003614птт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"/>
            <a:ext cx="904875" cy="1071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1\Desktop\Юля\people-vector_1335895003614кенкнывааа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6473"/>
            <a:ext cx="3124200" cy="1065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38104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756"/>
          <a:stretch/>
        </p:blipFill>
        <p:spPr bwMode="auto">
          <a:xfrm>
            <a:off x="-27485" y="0"/>
            <a:ext cx="9171485" cy="7142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28728" y="500042"/>
            <a:ext cx="7311756" cy="60722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indent="449580" algn="ctr">
              <a:spcAft>
                <a:spcPts val="0"/>
              </a:spcAft>
            </a:pPr>
            <a:r>
              <a:rPr lang="ru-RU" sz="3200" b="1" dirty="0">
                <a:solidFill>
                  <a:srgbClr val="C00000"/>
                </a:solidFill>
                <a:latin typeface="Constantia" pitchFamily="18" charset="0"/>
              </a:rPr>
              <a:t>Предметно-развивающая среда в ДОУ в соответствии с требованиями ФГОС</a:t>
            </a:r>
          </a:p>
          <a:p>
            <a:pPr indent="449580" algn="ctr">
              <a:spcAft>
                <a:spcPts val="0"/>
              </a:spcAft>
            </a:pPr>
            <a:endParaRPr lang="ru-RU" sz="3200" b="1" dirty="0">
              <a:solidFill>
                <a:srgbClr val="C00000"/>
              </a:solidFill>
              <a:latin typeface="Constantia" pitchFamily="18" charset="0"/>
            </a:endParaRPr>
          </a:p>
          <a:p>
            <a:r>
              <a:rPr lang="ru-RU" sz="2400" b="1" i="1" dirty="0">
                <a:solidFill>
                  <a:srgbClr val="531CA4"/>
                </a:solidFill>
                <a:latin typeface="Constantia" pitchFamily="18" charset="0"/>
              </a:rPr>
              <a:t>Создавая предметно-развивающую среду любой группы в ДОУ, необходимо учитывать:</a:t>
            </a:r>
          </a:p>
          <a:p>
            <a:r>
              <a:rPr lang="ru-RU" sz="2400" b="1" i="1" dirty="0">
                <a:solidFill>
                  <a:srgbClr val="531CA4"/>
                </a:solidFill>
                <a:latin typeface="Constantia" pitchFamily="18" charset="0"/>
              </a:rPr>
              <a:t>- психологические основы конструктивного взаимодействия участников воспитательно-образовательного процесса;</a:t>
            </a:r>
          </a:p>
          <a:p>
            <a:r>
              <a:rPr lang="ru-RU" sz="2400" b="1" i="1" dirty="0">
                <a:solidFill>
                  <a:srgbClr val="531CA4"/>
                </a:solidFill>
                <a:latin typeface="Constantia" pitchFamily="18" charset="0"/>
              </a:rPr>
              <a:t>-  дизайн современной среды дошкольного учреждения;</a:t>
            </a:r>
          </a:p>
          <a:p>
            <a:r>
              <a:rPr lang="ru-RU" sz="2400" b="1" i="1" dirty="0">
                <a:solidFill>
                  <a:srgbClr val="531CA4"/>
                </a:solidFill>
                <a:latin typeface="Constantia" pitchFamily="18" charset="0"/>
              </a:rPr>
              <a:t>- особенности возрастной группы, на которую нацелена данная среда.</a:t>
            </a:r>
          </a:p>
          <a:p>
            <a:pPr indent="449580" algn="ctr">
              <a:spcAft>
                <a:spcPts val="0"/>
              </a:spcAft>
            </a:pPr>
            <a:endParaRPr lang="ru-RU" sz="2600" b="1" i="1" dirty="0">
              <a:solidFill>
                <a:srgbClr val="531CA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ea typeface="Times New Roman" panose="02020603050405020304" pitchFamily="18" charset="0"/>
            </a:endParaRPr>
          </a:p>
        </p:txBody>
      </p:sp>
      <p:pic>
        <p:nvPicPr>
          <p:cNvPr id="2053" name="Picture 5" descr="C:\Users\1\Desktop\Юля\Дети_рисунок_Салифова_ТВен6ег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112268"/>
            <a:ext cx="1285852" cy="4745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14480" y="5500702"/>
            <a:ext cx="7178000" cy="193081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6000" b="1" dirty="0">
                <a:solidFill>
                  <a:srgbClr val="A42632"/>
                </a:solidFill>
                <a:latin typeface="Times New Roman" pitchFamily="18" charset="0"/>
              </a:rPr>
              <a:t>             </a:t>
            </a:r>
            <a:r>
              <a:rPr lang="ru-RU" dirty="0"/>
              <a:t>    </a:t>
            </a:r>
            <a:r>
              <a:rPr lang="ru-RU" sz="6000" b="1" dirty="0">
                <a:solidFill>
                  <a:srgbClr val="A42632"/>
                </a:solidFill>
                <a:latin typeface="Times New Roman" pitchFamily="18" charset="0"/>
              </a:rPr>
              <a:t>  </a:t>
            </a:r>
            <a:endParaRPr lang="ru-RU" sz="6000" dirty="0">
              <a:solidFill>
                <a:srgbClr val="A42632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2024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-8538"/>
            <a:ext cx="91598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3063" y="1916832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714356"/>
            <a:ext cx="8501122" cy="54292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400" b="1" i="1" dirty="0">
                <a:solidFill>
                  <a:srgbClr val="C00000"/>
                </a:solidFill>
                <a:latin typeface="Constantia" pitchFamily="18" charset="0"/>
                <a:ea typeface="Times New Roman" panose="02020603050405020304" pitchFamily="18" charset="0"/>
              </a:rPr>
              <a:t>Детское оборудование </a:t>
            </a:r>
            <a:r>
              <a:rPr lang="ru-RU" sz="2400" b="1" i="1" dirty="0">
                <a:solidFill>
                  <a:srgbClr val="531CA4"/>
                </a:solidFill>
                <a:latin typeface="Constantia" pitchFamily="18" charset="0"/>
                <a:ea typeface="Times New Roman" panose="02020603050405020304" pitchFamily="18" charset="0"/>
              </a:rPr>
              <a:t>должно соответствовать росту и возрасту детей. Орудия труда детей должны быть абсолютно безопасны. Прежде чем приступить к работе, воспитатель заранее готовит и проверяет детский инвентарь, который хранится в доступном для детей месте. У детей следует воспитывать бережное отношение к инвентарю. Использование инвентаря должно сочетаться с культурой труда: приучать ребенка к тому, что рабочее место всегда содержится в порядке, а все подсобные орудия для наведения порядка находятся под руками. </a:t>
            </a:r>
            <a:endParaRPr lang="ru-RU" sz="2400" b="1" i="1" dirty="0">
              <a:solidFill>
                <a:srgbClr val="531CA4"/>
              </a:solidFill>
              <a:latin typeface="Constantia" pitchFamily="18" charset="0"/>
            </a:endParaRPr>
          </a:p>
        </p:txBody>
      </p:sp>
      <p:pic>
        <p:nvPicPr>
          <p:cNvPr id="3077" name="Picture 5" descr="C:\Users\1\Desktop\Юля\рр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24" y="1"/>
            <a:ext cx="990600" cy="1142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1\Desktop\Юля\people-vector_1335895003614птт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"/>
            <a:ext cx="904875" cy="1071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1\Desktop\Юля\people-vector_1335895003614кенкнывааа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6473"/>
            <a:ext cx="3124200" cy="1065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38104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00"/>
          <a:stretch/>
        </p:blipFill>
        <p:spPr bwMode="auto">
          <a:xfrm>
            <a:off x="0" y="0"/>
            <a:ext cx="916205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428596" y="357166"/>
            <a:ext cx="8280920" cy="621510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3200" b="1" dirty="0">
                <a:solidFill>
                  <a:srgbClr val="C00000"/>
                </a:solidFill>
                <a:latin typeface="Constantia" pitchFamily="18" charset="0"/>
              </a:rPr>
              <a:t>Недостатки в условиях:</a:t>
            </a:r>
            <a:br>
              <a:rPr lang="ru-RU" dirty="0"/>
            </a:br>
            <a:endParaRPr lang="ru-RU" dirty="0"/>
          </a:p>
          <a:p>
            <a:pPr lvl="0"/>
            <a:r>
              <a:rPr lang="ru-RU" sz="2400" b="1" i="1" dirty="0">
                <a:solidFill>
                  <a:srgbClr val="531CA4"/>
                </a:solidFill>
                <a:latin typeface="Constantia" pitchFamily="18" charset="0"/>
              </a:rPr>
              <a:t>Недостаточное количество учебно-методических пособий по формированию позитивного отношения к различным видам труда и творчества;</a:t>
            </a:r>
          </a:p>
          <a:p>
            <a:pPr lvl="0"/>
            <a:endParaRPr lang="ru-RU" sz="2400" b="1" i="1" dirty="0">
              <a:solidFill>
                <a:srgbClr val="531CA4"/>
              </a:solidFill>
              <a:latin typeface="Constantia" pitchFamily="18" charset="0"/>
            </a:endParaRPr>
          </a:p>
          <a:p>
            <a:pPr lvl="0"/>
            <a:r>
              <a:rPr lang="ru-RU" sz="2400" b="1" i="1" dirty="0">
                <a:solidFill>
                  <a:srgbClr val="531CA4"/>
                </a:solidFill>
                <a:latin typeface="Constantia" pitchFamily="18" charset="0"/>
              </a:rPr>
              <a:t>Недостаточное оснащение предметно-пространственной среды (отсутствие современно-технического оборудования, мультимедийных методических пособий и материалов, которые могли бы помочь реализовать ФГОС ДО). </a:t>
            </a:r>
          </a:p>
          <a:p>
            <a:r>
              <a:rPr lang="ru-RU" sz="2400" b="1" i="1" dirty="0">
                <a:solidFill>
                  <a:srgbClr val="531CA4"/>
                </a:solidFill>
                <a:latin typeface="Constantia" pitchFamily="18" charset="0"/>
              </a:rPr>
              <a:t> </a:t>
            </a:r>
          </a:p>
          <a:p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785795"/>
            <a:ext cx="7772400" cy="642942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A42632"/>
                </a:solidFill>
                <a:latin typeface="Monotype Corsiva" pitchFamily="66" charset="0"/>
              </a:rPr>
              <a:t>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571480"/>
            <a:ext cx="71438" cy="6072230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ru-RU" sz="2800" b="1" i="1" dirty="0">
                <a:solidFill>
                  <a:srgbClr val="A42632"/>
                </a:solidFill>
                <a:latin typeface="Monotype Corsiva" pitchFamily="66" charset="0"/>
                <a:cs typeface="Times New Roman" panose="02020603050405020304" pitchFamily="18" charset="0"/>
              </a:rPr>
              <a:t>  </a:t>
            </a:r>
            <a:r>
              <a:rPr lang="ru-RU" sz="2400" b="1" i="1" dirty="0">
                <a:solidFill>
                  <a:srgbClr val="531CA4"/>
                </a:solidFill>
                <a:latin typeface="Constantia" pitchFamily="18" charset="0"/>
              </a:rPr>
              <a:t> </a:t>
            </a:r>
          </a:p>
          <a:p>
            <a:endParaRPr lang="ru-RU" sz="4000" b="1" dirty="0">
              <a:solidFill>
                <a:srgbClr val="A42632"/>
              </a:solidFill>
              <a:latin typeface="Monotype Corsiva" pitchFamily="66" charset="0"/>
            </a:endParaRPr>
          </a:p>
        </p:txBody>
      </p:sp>
      <p:pic>
        <p:nvPicPr>
          <p:cNvPr id="1028" name="Picture 4" descr="C:\Users\1\Desktop\Юля\people-vector_133589500361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5445224"/>
            <a:ext cx="2571750" cy="111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785786" y="357166"/>
            <a:ext cx="78581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Constantia" pitchFamily="18" charset="0"/>
              </a:rPr>
              <a:t> </a:t>
            </a:r>
            <a:endParaRPr lang="ru-RU" sz="3200" b="1" dirty="0">
              <a:solidFill>
                <a:srgbClr val="531CA4"/>
              </a:solidFill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8717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-8538"/>
            <a:ext cx="91598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3063" y="1916832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714356"/>
            <a:ext cx="8501122" cy="54292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3600" b="1" i="1" dirty="0">
              <a:solidFill>
                <a:srgbClr val="FF0000"/>
              </a:solidFill>
              <a:latin typeface="Constantia" pitchFamily="18" charset="0"/>
            </a:endParaRPr>
          </a:p>
          <a:p>
            <a:pPr algn="ctr"/>
            <a:r>
              <a:rPr lang="ru-RU" sz="3600" b="1" i="1" dirty="0">
                <a:solidFill>
                  <a:srgbClr val="C00000"/>
                </a:solidFill>
                <a:latin typeface="Constantia" pitchFamily="18" charset="0"/>
              </a:rPr>
              <a:t>Недостатки в результатах:</a:t>
            </a:r>
          </a:p>
          <a:p>
            <a:endParaRPr lang="ru-RU" sz="2400" b="1" i="1" dirty="0">
              <a:solidFill>
                <a:srgbClr val="531CA4"/>
              </a:solidFill>
              <a:latin typeface="Constantia" pitchFamily="18" charset="0"/>
            </a:endParaRPr>
          </a:p>
          <a:p>
            <a:r>
              <a:rPr lang="ru-RU" sz="2400" b="1" i="1" dirty="0">
                <a:solidFill>
                  <a:srgbClr val="531CA4"/>
                </a:solidFill>
                <a:latin typeface="Constantia" pitchFamily="18" charset="0"/>
              </a:rPr>
              <a:t>У большинства детей: </a:t>
            </a:r>
          </a:p>
          <a:p>
            <a:pPr lvl="0"/>
            <a:r>
              <a:rPr lang="ru-RU" sz="2400" b="1" i="1" dirty="0">
                <a:solidFill>
                  <a:srgbClr val="531CA4"/>
                </a:solidFill>
                <a:latin typeface="Constantia" pitchFamily="18" charset="0"/>
              </a:rPr>
              <a:t>Недостаточно сформированы предпосылки к различным видам труда и творчества;</a:t>
            </a:r>
          </a:p>
          <a:p>
            <a:pPr lvl="0"/>
            <a:r>
              <a:rPr lang="ru-RU" sz="2400" b="1" i="1" dirty="0">
                <a:solidFill>
                  <a:srgbClr val="531CA4"/>
                </a:solidFill>
                <a:latin typeface="Constantia" pitchFamily="18" charset="0"/>
              </a:rPr>
              <a:t>Дети не проявляют интереса к совместному труду со сверстниками и взрослыми;</a:t>
            </a:r>
          </a:p>
          <a:p>
            <a:pPr lvl="0"/>
            <a:r>
              <a:rPr lang="ru-RU" sz="2400" b="1" i="1" dirty="0">
                <a:solidFill>
                  <a:srgbClr val="531CA4"/>
                </a:solidFill>
                <a:latin typeface="Constantia" pitchFamily="18" charset="0"/>
              </a:rPr>
              <a:t>Недостаточно сформированы навыки владения необходимыми предметами в различных видах труда и творчества;</a:t>
            </a:r>
          </a:p>
          <a:p>
            <a:pPr lvl="0"/>
            <a:r>
              <a:rPr lang="ru-RU" sz="2400" b="1" i="1" dirty="0">
                <a:solidFill>
                  <a:srgbClr val="531CA4"/>
                </a:solidFill>
                <a:latin typeface="Constantia" pitchFamily="18" charset="0"/>
              </a:rPr>
              <a:t>Дети с трудом подбирают объекты трудовой деятельности.</a:t>
            </a:r>
          </a:p>
          <a:p>
            <a:pPr algn="ctr"/>
            <a:br>
              <a:rPr lang="ru-RU" sz="3200" dirty="0">
                <a:solidFill>
                  <a:srgbClr val="FF0000"/>
                </a:solidFill>
              </a:rPr>
            </a:br>
            <a:endParaRPr lang="ru-RU" sz="2800" b="1" dirty="0">
              <a:solidFill>
                <a:schemeClr val="tx2"/>
              </a:solidFill>
            </a:endParaRPr>
          </a:p>
        </p:txBody>
      </p:sp>
      <p:pic>
        <p:nvPicPr>
          <p:cNvPr id="3077" name="Picture 5" descr="C:\Users\1\Desktop\Юля\рр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24" y="1"/>
            <a:ext cx="990600" cy="1142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1\Desktop\Юля\people-vector_1335895003614птт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"/>
            <a:ext cx="904875" cy="1071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1\Desktop\Юля\people-vector_1335895003614кенкнывааа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6473"/>
            <a:ext cx="3124200" cy="1065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3810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756"/>
          <a:stretch/>
        </p:blipFill>
        <p:spPr bwMode="auto">
          <a:xfrm>
            <a:off x="-27486" y="2658"/>
            <a:ext cx="9171485" cy="6856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03648" y="0"/>
            <a:ext cx="7740352" cy="6857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C3300"/>
                </a:solidFill>
                <a:latin typeface="Monotype Corsiva" pitchFamily="66" charset="0"/>
              </a:rPr>
              <a:t> </a:t>
            </a:r>
            <a:endParaRPr lang="ru-RU" dirty="0"/>
          </a:p>
        </p:txBody>
      </p:sp>
      <p:pic>
        <p:nvPicPr>
          <p:cNvPr id="2053" name="Picture 5" descr="C:\Users\1\Desktop\Юля\Дети_рисунок_Салифова_ТВен6ег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485" y="2112267"/>
            <a:ext cx="2400300" cy="4745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85918" y="1167820"/>
            <a:ext cx="7106562" cy="452596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6000" b="1" dirty="0">
                <a:solidFill>
                  <a:srgbClr val="A42632"/>
                </a:solidFill>
                <a:latin typeface="Times New Roman" pitchFamily="18" charset="0"/>
              </a:rPr>
              <a:t>                  Труд</a:t>
            </a:r>
            <a:r>
              <a:rPr lang="ru-RU" sz="6000" b="1" dirty="0">
                <a:solidFill>
                  <a:srgbClr val="A42632"/>
                </a:solidFill>
                <a:latin typeface="Monotype Corsiva" pitchFamily="66" charset="0"/>
              </a:rPr>
              <a:t> -</a:t>
            </a:r>
          </a:p>
          <a:p>
            <a:pPr>
              <a:buNone/>
            </a:pPr>
            <a:r>
              <a:rPr lang="ru-RU" sz="6000" b="1" dirty="0">
                <a:solidFill>
                  <a:srgbClr val="A42632"/>
                </a:solidFill>
                <a:latin typeface="Monotype Corsiva" pitchFamily="66" charset="0"/>
              </a:rPr>
              <a:t>    </a:t>
            </a:r>
            <a:r>
              <a:rPr lang="ru-RU" sz="6000" b="1" i="1" dirty="0">
                <a:solidFill>
                  <a:srgbClr val="A42632"/>
                </a:solidFill>
                <a:latin typeface="Constantia" pitchFamily="18" charset="0"/>
              </a:rPr>
              <a:t>это целесообразная деятельность человека,         направленная   на   видоизменение предметов природы для удовлетворения своих потребностей</a:t>
            </a:r>
            <a:endParaRPr lang="ru-RU" sz="6000" i="1" dirty="0">
              <a:solidFill>
                <a:srgbClr val="A42632"/>
              </a:solidFill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2024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756"/>
          <a:stretch/>
        </p:blipFill>
        <p:spPr bwMode="auto">
          <a:xfrm>
            <a:off x="-27485" y="0"/>
            <a:ext cx="9171485" cy="7142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28728" y="500042"/>
            <a:ext cx="7311756" cy="60722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3200" b="1" dirty="0">
                <a:solidFill>
                  <a:srgbClr val="C00000"/>
                </a:solidFill>
                <a:latin typeface="Constantia" pitchFamily="18" charset="0"/>
              </a:rPr>
              <a:t>В решении данной проблемы необходимо:</a:t>
            </a:r>
            <a:br>
              <a:rPr lang="ru-RU" sz="3200" dirty="0">
                <a:solidFill>
                  <a:srgbClr val="FF0000"/>
                </a:solidFill>
              </a:rPr>
            </a:br>
            <a:endParaRPr lang="ru-RU" sz="3200" dirty="0">
              <a:solidFill>
                <a:srgbClr val="FF0000"/>
              </a:solidFill>
            </a:endParaRPr>
          </a:p>
          <a:p>
            <a:pPr lvl="0"/>
            <a:r>
              <a:rPr lang="ru-RU" sz="2400" b="1" i="1" dirty="0">
                <a:solidFill>
                  <a:srgbClr val="531CA4"/>
                </a:solidFill>
                <a:latin typeface="Constantia" pitchFamily="18" charset="0"/>
              </a:rPr>
              <a:t>Во-первых,  стремиться устранять недостатки в образовательном процессе;</a:t>
            </a:r>
          </a:p>
          <a:p>
            <a:pPr lvl="0"/>
            <a:r>
              <a:rPr lang="ru-RU" sz="2400" b="1" i="1" dirty="0">
                <a:solidFill>
                  <a:srgbClr val="531CA4"/>
                </a:solidFill>
                <a:latin typeface="Constantia" pitchFamily="18" charset="0"/>
              </a:rPr>
              <a:t>Во-вторых, помогать ребенку в активном и самостоятельном приобретении собственного опыта;</a:t>
            </a:r>
          </a:p>
          <a:p>
            <a:pPr lvl="0"/>
            <a:r>
              <a:rPr lang="ru-RU" sz="2400" b="1" i="1" dirty="0">
                <a:solidFill>
                  <a:srgbClr val="531CA4"/>
                </a:solidFill>
                <a:latin typeface="Constantia" pitchFamily="18" charset="0"/>
              </a:rPr>
              <a:t>В-третьих, развивать желания и потребности детей в получении определенных трудовых умений. </a:t>
            </a:r>
          </a:p>
          <a:p>
            <a:r>
              <a:rPr lang="ru-RU" sz="2400" b="1" i="1" dirty="0">
                <a:solidFill>
                  <a:srgbClr val="531CA4"/>
                </a:solidFill>
                <a:latin typeface="Constantia" pitchFamily="18" charset="0"/>
              </a:rPr>
              <a:t> </a:t>
            </a:r>
          </a:p>
        </p:txBody>
      </p:sp>
      <p:pic>
        <p:nvPicPr>
          <p:cNvPr id="2053" name="Picture 5" descr="C:\Users\1\Desktop\Юля\Дети_рисунок_Салифова_ТВен6ег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112268"/>
            <a:ext cx="1285852" cy="4745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14480" y="5500702"/>
            <a:ext cx="7178000" cy="193081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6000" b="1" dirty="0">
                <a:solidFill>
                  <a:srgbClr val="A42632"/>
                </a:solidFill>
                <a:latin typeface="Times New Roman" pitchFamily="18" charset="0"/>
              </a:rPr>
              <a:t>             </a:t>
            </a:r>
            <a:r>
              <a:rPr lang="ru-RU" dirty="0"/>
              <a:t>    </a:t>
            </a:r>
            <a:r>
              <a:rPr lang="ru-RU" sz="6000" b="1" dirty="0">
                <a:solidFill>
                  <a:srgbClr val="A42632"/>
                </a:solidFill>
                <a:latin typeface="Times New Roman" pitchFamily="18" charset="0"/>
              </a:rPr>
              <a:t>  </a:t>
            </a:r>
            <a:endParaRPr lang="ru-RU" sz="6000" dirty="0">
              <a:solidFill>
                <a:srgbClr val="A42632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2024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00"/>
          <a:stretch/>
        </p:blipFill>
        <p:spPr bwMode="auto">
          <a:xfrm>
            <a:off x="0" y="0"/>
            <a:ext cx="916205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428596" y="357166"/>
            <a:ext cx="8280920" cy="621510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rgbClr val="C00000"/>
              </a:solidFill>
              <a:latin typeface="Constantia" pitchFamily="18" charset="0"/>
            </a:endParaRPr>
          </a:p>
          <a:p>
            <a:pPr algn="ctr"/>
            <a:endParaRPr lang="ru-RU" sz="3200" b="1" dirty="0">
              <a:solidFill>
                <a:srgbClr val="C00000"/>
              </a:solidFill>
              <a:latin typeface="Constantia" pitchFamily="18" charset="0"/>
            </a:endParaRPr>
          </a:p>
          <a:p>
            <a:pPr algn="ctr"/>
            <a:r>
              <a:rPr lang="ru-RU" sz="3200" b="1" dirty="0">
                <a:solidFill>
                  <a:srgbClr val="C00000"/>
                </a:solidFill>
                <a:latin typeface="Constantia" pitchFamily="18" charset="0"/>
              </a:rPr>
              <a:t>Для устранения недостатков следует обратить внимание:</a:t>
            </a:r>
          </a:p>
          <a:p>
            <a:endParaRPr lang="ru-RU" sz="2400" b="1" i="1" u="sng" dirty="0">
              <a:solidFill>
                <a:srgbClr val="531CA4"/>
              </a:solidFill>
              <a:latin typeface="Constantia" pitchFamily="18" charset="0"/>
            </a:endParaRPr>
          </a:p>
          <a:p>
            <a:r>
              <a:rPr lang="ru-RU" sz="2400" b="1" i="1" u="sng" dirty="0">
                <a:solidFill>
                  <a:srgbClr val="531CA4"/>
                </a:solidFill>
                <a:latin typeface="Constantia" pitchFamily="18" charset="0"/>
              </a:rPr>
              <a:t>Во-первых: </a:t>
            </a:r>
            <a:r>
              <a:rPr lang="ru-RU" sz="2400" b="1" i="1" dirty="0">
                <a:solidFill>
                  <a:srgbClr val="531CA4"/>
                </a:solidFill>
                <a:latin typeface="Constantia" pitchFamily="18" charset="0"/>
              </a:rPr>
              <a:t>на формы и методы работы с педагогами:</a:t>
            </a:r>
          </a:p>
          <a:p>
            <a:endParaRPr lang="ru-RU" sz="2400" b="1" i="1" dirty="0">
              <a:solidFill>
                <a:srgbClr val="531CA4"/>
              </a:solidFill>
              <a:latin typeface="Constantia" pitchFamily="18" charset="0"/>
            </a:endParaRPr>
          </a:p>
          <a:p>
            <a:r>
              <a:rPr lang="ru-RU" sz="2400" b="1" i="1" u="sng" dirty="0">
                <a:solidFill>
                  <a:srgbClr val="531CA4"/>
                </a:solidFill>
                <a:latin typeface="Constantia" pitchFamily="18" charset="0"/>
              </a:rPr>
              <a:t>Во-вторых: </a:t>
            </a:r>
            <a:r>
              <a:rPr lang="ru-RU" sz="2400" b="1" i="1" dirty="0">
                <a:solidFill>
                  <a:srgbClr val="531CA4"/>
                </a:solidFill>
                <a:latin typeface="Constantia" pitchFamily="18" charset="0"/>
              </a:rPr>
              <a:t>на обновление средств создания развивающей образовательной среды по ознакомлению с профессиями</a:t>
            </a:r>
          </a:p>
          <a:p>
            <a:endParaRPr lang="ru-RU" sz="2400" b="1" i="1" dirty="0">
              <a:solidFill>
                <a:srgbClr val="531CA4"/>
              </a:solidFill>
              <a:latin typeface="Constantia" pitchFamily="18" charset="0"/>
            </a:endParaRPr>
          </a:p>
          <a:p>
            <a:pPr lvl="0"/>
            <a:r>
              <a:rPr lang="ru-RU" sz="2400" b="1" i="1" u="sng" dirty="0">
                <a:solidFill>
                  <a:srgbClr val="531CA4"/>
                </a:solidFill>
                <a:latin typeface="Constantia" pitchFamily="18" charset="0"/>
              </a:rPr>
              <a:t>В-третьих: </a:t>
            </a:r>
            <a:r>
              <a:rPr lang="ru-RU" sz="2400" b="1" i="1" dirty="0">
                <a:solidFill>
                  <a:srgbClr val="531CA4"/>
                </a:solidFill>
                <a:latin typeface="Constantia" pitchFamily="18" charset="0"/>
              </a:rPr>
              <a:t>Для решения проблемы по формированию позитивных установок у детей дошкольного возраста к различным видам труда и творчества  уделить больше внимания совместной работе детского сада и семьи.</a:t>
            </a:r>
          </a:p>
          <a:p>
            <a:r>
              <a:rPr lang="ru-RU" sz="2400" b="1" i="1" dirty="0">
                <a:solidFill>
                  <a:srgbClr val="531CA4"/>
                </a:solidFill>
                <a:latin typeface="Constantia" pitchFamily="18" charset="0"/>
              </a:rPr>
              <a:t> </a:t>
            </a:r>
          </a:p>
          <a:p>
            <a:r>
              <a:rPr lang="ru-RU" dirty="0">
                <a:solidFill>
                  <a:srgbClr val="FF0000"/>
                </a:solidFill>
              </a:rPr>
              <a:t> </a:t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> 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785794"/>
            <a:ext cx="7772400" cy="45719"/>
          </a:xfrm>
        </p:spPr>
        <p:txBody>
          <a:bodyPr>
            <a:normAutofit fontScale="90000"/>
          </a:bodyPr>
          <a:lstStyle/>
          <a:p>
            <a:r>
              <a:rPr lang="ru-RU" sz="2400" dirty="0">
                <a:solidFill>
                  <a:srgbClr val="A42632"/>
                </a:solidFill>
                <a:latin typeface="Monotype Corsiva" pitchFamily="66" charset="0"/>
              </a:rPr>
              <a:t>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H="1">
            <a:off x="642910" y="500042"/>
            <a:ext cx="71438" cy="6143668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ru-RU" sz="2800" b="1" i="1" dirty="0">
                <a:solidFill>
                  <a:srgbClr val="A42632"/>
                </a:solidFill>
                <a:latin typeface="Monotype Corsiva" pitchFamily="66" charset="0"/>
                <a:cs typeface="Times New Roman" panose="02020603050405020304" pitchFamily="18" charset="0"/>
              </a:rPr>
              <a:t>  </a:t>
            </a:r>
            <a:r>
              <a:rPr lang="ru-RU" sz="2400" b="1" i="1" dirty="0">
                <a:solidFill>
                  <a:srgbClr val="531CA4"/>
                </a:solidFill>
                <a:latin typeface="Constantia" pitchFamily="18" charset="0"/>
              </a:rPr>
              <a:t> </a:t>
            </a:r>
          </a:p>
          <a:p>
            <a:endParaRPr lang="ru-RU" sz="4000" b="1" dirty="0">
              <a:solidFill>
                <a:srgbClr val="A42632"/>
              </a:solidFill>
              <a:latin typeface="Monotype Corsiva" pitchFamily="66" charset="0"/>
            </a:endParaRPr>
          </a:p>
        </p:txBody>
      </p:sp>
      <p:pic>
        <p:nvPicPr>
          <p:cNvPr id="1028" name="Picture 4" descr="C:\Users\1\Desktop\Юля\people-vector_133589500361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92" y="3429001"/>
            <a:ext cx="2143108" cy="142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785786" y="357166"/>
            <a:ext cx="78581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Constantia" pitchFamily="18" charset="0"/>
              </a:rPr>
              <a:t> </a:t>
            </a:r>
            <a:endParaRPr lang="ru-RU" sz="3200" b="1" dirty="0">
              <a:solidFill>
                <a:srgbClr val="531CA4"/>
              </a:solidFill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8717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756"/>
          <a:stretch/>
        </p:blipFill>
        <p:spPr bwMode="auto">
          <a:xfrm>
            <a:off x="-27485" y="0"/>
            <a:ext cx="9171485" cy="7142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57356" y="500042"/>
            <a:ext cx="6883128" cy="60722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Constantia" pitchFamily="18" charset="0"/>
              </a:rPr>
              <a:t>Вывод:</a:t>
            </a:r>
            <a:br>
              <a:rPr lang="ru-RU" sz="2400" dirty="0"/>
            </a:br>
            <a:endParaRPr lang="ru-RU" sz="2400" dirty="0"/>
          </a:p>
          <a:p>
            <a:pPr algn="ctr"/>
            <a:endParaRPr lang="ru-RU" sz="2400" b="1" i="1" dirty="0">
              <a:solidFill>
                <a:srgbClr val="531CA4"/>
              </a:solidFill>
              <a:latin typeface="Constantia" pitchFamily="18" charset="0"/>
            </a:endParaRPr>
          </a:p>
          <a:p>
            <a:pPr algn="ctr"/>
            <a:r>
              <a:rPr lang="ru-RU" sz="2400" b="1" i="1" dirty="0">
                <a:solidFill>
                  <a:srgbClr val="531CA4"/>
                </a:solidFill>
                <a:latin typeface="Constantia" pitchFamily="18" charset="0"/>
              </a:rPr>
              <a:t>Таким образом, только творческий подход к решению проблемы по формированию у детей позитивных установок к различным видам труда и творчества в современных образовательных условиях позволит достичь хороших результатов.   </a:t>
            </a:r>
          </a:p>
          <a:p>
            <a:pPr algn="ctr"/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2053" name="Picture 5" descr="C:\Users\1\Desktop\Юля\Дети_рисунок_Салифова_ТВен6ег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12268"/>
            <a:ext cx="1857355" cy="4745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14480" y="5500702"/>
            <a:ext cx="7178000" cy="193081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6000" b="1" dirty="0">
                <a:solidFill>
                  <a:srgbClr val="A42632"/>
                </a:solidFill>
                <a:latin typeface="Times New Roman" pitchFamily="18" charset="0"/>
              </a:rPr>
              <a:t>             </a:t>
            </a:r>
            <a:r>
              <a:rPr lang="ru-RU" dirty="0"/>
              <a:t>    </a:t>
            </a:r>
            <a:r>
              <a:rPr lang="ru-RU" sz="6000" b="1" dirty="0">
                <a:solidFill>
                  <a:srgbClr val="A42632"/>
                </a:solidFill>
                <a:latin typeface="Times New Roman" pitchFamily="18" charset="0"/>
              </a:rPr>
              <a:t>  </a:t>
            </a:r>
            <a:endParaRPr lang="ru-RU" sz="6000" dirty="0">
              <a:solidFill>
                <a:srgbClr val="A42632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2024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00"/>
          <a:stretch/>
        </p:blipFill>
        <p:spPr bwMode="auto">
          <a:xfrm>
            <a:off x="0" y="0"/>
            <a:ext cx="916205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428596" y="357166"/>
            <a:ext cx="8280920" cy="621510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rgbClr val="C00000"/>
              </a:solidFill>
              <a:latin typeface="Constantia" pitchFamily="18" charset="0"/>
            </a:endParaRPr>
          </a:p>
          <a:p>
            <a:pPr algn="ctr"/>
            <a:endParaRPr lang="ru-RU" sz="3200" b="1" dirty="0">
              <a:solidFill>
                <a:srgbClr val="C00000"/>
              </a:solidFill>
              <a:latin typeface="Constantia" pitchFamily="18" charset="0"/>
            </a:endParaRPr>
          </a:p>
          <a:p>
            <a:pPr algn="ctr"/>
            <a:r>
              <a:rPr lang="ru-RU" sz="3200" b="1" dirty="0">
                <a:solidFill>
                  <a:srgbClr val="C00000"/>
                </a:solidFill>
                <a:latin typeface="Constantia" pitchFamily="18" charset="0"/>
              </a:rPr>
              <a:t>Решение:</a:t>
            </a:r>
          </a:p>
          <a:p>
            <a:pPr lvl="0"/>
            <a:r>
              <a:rPr lang="ru-RU" sz="1600">
                <a:latin typeface="Constantia" panose="02030602050306030303" pitchFamily="18" charset="0"/>
              </a:rPr>
              <a:t>1</a:t>
            </a:r>
            <a:r>
              <a:rPr lang="ru-RU" sz="1600" dirty="0">
                <a:latin typeface="Constantia" panose="02030602050306030303" pitchFamily="18" charset="0"/>
              </a:rPr>
              <a:t>. Признать решение предыдущего педагогического совета «Формирование у дошкольников основ экологической культуры в процессе использования современных педагогических технологий и развития предметно-пространственной экологической среды» выполненным.</a:t>
            </a:r>
          </a:p>
          <a:p>
            <a:pPr lvl="0"/>
            <a:r>
              <a:rPr lang="ru-RU" sz="1600" dirty="0">
                <a:latin typeface="Constantia" panose="02030602050306030303" pitchFamily="18" charset="0"/>
              </a:rPr>
              <a:t>2. Продолжать работу по решению проблемы формирования у детей позитивных установок к различным видам труда и творчества в современных образовательных условиях позволит достичь хороших результатов в трудовом воспитании. (Срок: постоянно; Отв. Педагоги)</a:t>
            </a:r>
          </a:p>
          <a:p>
            <a:pPr lvl="0"/>
            <a:r>
              <a:rPr lang="ru-RU" sz="1600" dirty="0">
                <a:latin typeface="Constantia" panose="02030602050306030303" pitchFamily="18" charset="0"/>
              </a:rPr>
              <a:t>3. Систематически планировать и организовывать коллективный хозяйственно-бытовой труд детей, расширять содержание трудовых поручений (индивидуальных и групповых), ручного труда во всех возрастных группах, формировать навыки самообслуживания, повышать педагогическую культуру родителей по вопросу трудового воспитания, используя разнообразные формы взаимодействия: консультации, памятки, буклеты, вовлечение родителей в образовательный процесс, проектную деятельность и </a:t>
            </a:r>
            <a:r>
              <a:rPr lang="ru-RU" sz="1600" dirty="0" err="1">
                <a:latin typeface="Constantia" panose="02030602050306030303" pitchFamily="18" charset="0"/>
              </a:rPr>
              <a:t>д.т</a:t>
            </a:r>
            <a:r>
              <a:rPr lang="ru-RU" sz="1600" dirty="0">
                <a:latin typeface="Constantia" panose="02030602050306030303" pitchFamily="18" charset="0"/>
              </a:rPr>
              <a:t>. (Срок: постоянно; Отв. Педагоги)</a:t>
            </a:r>
          </a:p>
          <a:p>
            <a:r>
              <a:rPr lang="ru-RU" sz="1600" dirty="0">
                <a:latin typeface="Constantia" panose="02030602050306030303" pitchFamily="18" charset="0"/>
              </a:rPr>
              <a:t>4. Признать работу по формированию у дошкольников основ трудовой культуры в процессе использования современных педагогических технологий и развития предметно-пространственной трудовой среды удовлетворительной.</a:t>
            </a:r>
            <a:r>
              <a:rPr lang="ru-RU" sz="2000" b="1" i="1" dirty="0">
                <a:solidFill>
                  <a:srgbClr val="531CA4"/>
                </a:solidFill>
                <a:latin typeface="Constantia" panose="02030602050306030303" pitchFamily="18" charset="0"/>
              </a:rPr>
              <a:t> </a:t>
            </a:r>
          </a:p>
          <a:p>
            <a:r>
              <a:rPr lang="ru-RU" dirty="0">
                <a:solidFill>
                  <a:srgbClr val="FF0000"/>
                </a:solidFill>
              </a:rPr>
              <a:t> </a:t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> 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785794"/>
            <a:ext cx="7772400" cy="45719"/>
          </a:xfrm>
        </p:spPr>
        <p:txBody>
          <a:bodyPr>
            <a:normAutofit fontScale="90000"/>
          </a:bodyPr>
          <a:lstStyle/>
          <a:p>
            <a:r>
              <a:rPr lang="ru-RU" sz="2400" dirty="0">
                <a:solidFill>
                  <a:srgbClr val="A42632"/>
                </a:solidFill>
                <a:latin typeface="Monotype Corsiva" pitchFamily="66" charset="0"/>
              </a:rPr>
              <a:t>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H="1">
            <a:off x="642910" y="500042"/>
            <a:ext cx="71438" cy="6143668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ru-RU" sz="2800" b="1" i="1" dirty="0">
                <a:solidFill>
                  <a:srgbClr val="A42632"/>
                </a:solidFill>
                <a:latin typeface="Monotype Corsiva" pitchFamily="66" charset="0"/>
                <a:cs typeface="Times New Roman" panose="02020603050405020304" pitchFamily="18" charset="0"/>
              </a:rPr>
              <a:t>  </a:t>
            </a:r>
            <a:r>
              <a:rPr lang="ru-RU" sz="2400" b="1" i="1" dirty="0">
                <a:solidFill>
                  <a:srgbClr val="531CA4"/>
                </a:solidFill>
                <a:latin typeface="Constantia" pitchFamily="18" charset="0"/>
              </a:rPr>
              <a:t> </a:t>
            </a:r>
          </a:p>
          <a:p>
            <a:endParaRPr lang="ru-RU" sz="4000" b="1" dirty="0">
              <a:solidFill>
                <a:srgbClr val="A42632"/>
              </a:solidFill>
              <a:latin typeface="Monotype Corsiva" pitchFamily="66" charset="0"/>
            </a:endParaRPr>
          </a:p>
        </p:txBody>
      </p:sp>
      <p:pic>
        <p:nvPicPr>
          <p:cNvPr id="1028" name="Picture 4" descr="C:\Users\1\Desktop\Юля\people-vector_133589500361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92" y="3429001"/>
            <a:ext cx="2143108" cy="142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785786" y="357166"/>
            <a:ext cx="78581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Constantia" pitchFamily="18" charset="0"/>
              </a:rPr>
              <a:t> </a:t>
            </a:r>
            <a:endParaRPr lang="ru-RU" sz="3200" b="1" dirty="0">
              <a:solidFill>
                <a:srgbClr val="531CA4"/>
              </a:solidFill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7004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-8538"/>
            <a:ext cx="91598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3063" y="1916832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556792"/>
            <a:ext cx="8715436" cy="38724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4000" b="1" i="1" dirty="0">
                <a:solidFill>
                  <a:srgbClr val="A42632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Труд - это то, что развивает маленького ребёнка, поддерживает его, помогает ему самоутвердиться.</a:t>
            </a:r>
            <a:endParaRPr lang="ru-RU" sz="4000" b="1" i="1" dirty="0">
              <a:solidFill>
                <a:srgbClr val="A42632"/>
              </a:solidFill>
              <a:latin typeface="Constantia" pitchFamily="18" charset="0"/>
              <a:cs typeface="Arial" pitchFamily="34" charset="0"/>
            </a:endParaRPr>
          </a:p>
          <a:p>
            <a:pPr algn="ctr"/>
            <a:endParaRPr lang="ru-RU" dirty="0">
              <a:latin typeface="Constantia" pitchFamily="18" charset="0"/>
            </a:endParaRPr>
          </a:p>
        </p:txBody>
      </p:sp>
      <p:pic>
        <p:nvPicPr>
          <p:cNvPr id="3077" name="Picture 5" descr="C:\Users\1\Desktop\Юля\рр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0773"/>
            <a:ext cx="990600" cy="155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1\Desktop\Юля\people-vector_1335895003614птт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0"/>
            <a:ext cx="904875" cy="16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1\Desktop\Юля\people-vector_1335895003614кенкнывааа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6473"/>
            <a:ext cx="312420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3810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00"/>
          <a:stretch/>
        </p:blipFill>
        <p:spPr bwMode="auto">
          <a:xfrm>
            <a:off x="0" y="0"/>
            <a:ext cx="916205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395536" y="404664"/>
            <a:ext cx="8280920" cy="597666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785794"/>
            <a:ext cx="7772400" cy="5072098"/>
          </a:xfrm>
        </p:spPr>
        <p:txBody>
          <a:bodyPr>
            <a:normAutofit fontScale="90000"/>
          </a:bodyPr>
          <a:lstStyle/>
          <a:p>
            <a:r>
              <a:rPr lang="ru-RU" sz="3600" b="1" i="1" dirty="0">
                <a:solidFill>
                  <a:srgbClr val="A42632"/>
                </a:solidFill>
                <a:latin typeface="Constantia" pitchFamily="18" charset="0"/>
              </a:rPr>
              <a:t>Трудовое воспитание - </a:t>
            </a:r>
            <a:r>
              <a:rPr lang="ru-RU" sz="3600" b="1" i="1" dirty="0">
                <a:solidFill>
                  <a:srgbClr val="531CA4"/>
                </a:solidFill>
                <a:latin typeface="Constantia" pitchFamily="18" charset="0"/>
              </a:rPr>
              <a:t>это совместная деятельность воспитателя и воспитанников, направленная на развитие общетрудовых  умений и способностей, психологической способности к труду, формирования ответственного отношения к труду и его продуктам.</a:t>
            </a:r>
            <a:br>
              <a:rPr lang="ru-RU" sz="3600" b="1" i="1" dirty="0">
                <a:solidFill>
                  <a:srgbClr val="A42632"/>
                </a:solidFill>
                <a:latin typeface="Constantia" pitchFamily="18" charset="0"/>
              </a:rPr>
            </a:br>
            <a:endParaRPr lang="ru-RU" sz="3600" b="1" i="1" dirty="0">
              <a:solidFill>
                <a:srgbClr val="A42632"/>
              </a:solidFill>
              <a:latin typeface="Constant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5143512"/>
            <a:ext cx="7786742" cy="495288"/>
          </a:xfrm>
        </p:spPr>
        <p:txBody>
          <a:bodyPr>
            <a:normAutofit lnSpcReduction="10000"/>
          </a:bodyPr>
          <a:lstStyle/>
          <a:p>
            <a:r>
              <a:rPr lang="ru-RU" sz="2800" b="1" i="1" dirty="0">
                <a:solidFill>
                  <a:srgbClr val="A42632"/>
                </a:solidFill>
                <a:latin typeface="Monotype Corsiva" pitchFamily="66" charset="0"/>
                <a:cs typeface="Times New Roman" panose="02020603050405020304" pitchFamily="18" charset="0"/>
              </a:rPr>
              <a:t> </a:t>
            </a:r>
            <a:endParaRPr lang="ru-RU" sz="4000" b="1" dirty="0">
              <a:solidFill>
                <a:srgbClr val="A42632"/>
              </a:solidFill>
              <a:latin typeface="Monotype Corsiva" pitchFamily="66" charset="0"/>
            </a:endParaRPr>
          </a:p>
        </p:txBody>
      </p:sp>
      <p:pic>
        <p:nvPicPr>
          <p:cNvPr id="1028" name="Picture 4" descr="C:\Users\1\Desktop\Юля\people-vector_133589500361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5445224"/>
            <a:ext cx="2571750" cy="111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98717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756"/>
          <a:stretch/>
        </p:blipFill>
        <p:spPr bwMode="auto">
          <a:xfrm>
            <a:off x="0" y="0"/>
            <a:ext cx="9171485" cy="6856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1538" y="285728"/>
            <a:ext cx="7715304" cy="60722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rgbClr val="CC3300"/>
              </a:solidFill>
              <a:latin typeface="Times New Roman" pitchFamily="18" charset="0"/>
            </a:endParaRPr>
          </a:p>
          <a:p>
            <a:pPr algn="ctr"/>
            <a:endParaRPr lang="ru-RU" sz="2800" b="1" dirty="0">
              <a:solidFill>
                <a:srgbClr val="CC3300"/>
              </a:solidFill>
              <a:latin typeface="Times New Roman" pitchFamily="18" charset="0"/>
            </a:endParaRPr>
          </a:p>
          <a:p>
            <a:pPr algn="ctr"/>
            <a:endParaRPr lang="ru-RU" sz="2800" b="1" dirty="0">
              <a:solidFill>
                <a:srgbClr val="CC3300"/>
              </a:solidFill>
              <a:latin typeface="Times New Roman" pitchFamily="18" charset="0"/>
            </a:endParaRPr>
          </a:p>
          <a:p>
            <a:pPr algn="ctr"/>
            <a:r>
              <a:rPr lang="ru-RU" sz="2800" b="1" dirty="0">
                <a:solidFill>
                  <a:srgbClr val="CC3300"/>
                </a:solidFill>
                <a:latin typeface="Times New Roman" pitchFamily="18" charset="0"/>
              </a:rPr>
              <a:t>Высказывание великих педагогов </a:t>
            </a:r>
          </a:p>
          <a:p>
            <a:r>
              <a:rPr lang="ru-RU" sz="2000" b="1" i="1" dirty="0">
                <a:solidFill>
                  <a:srgbClr val="CC3300"/>
                </a:solidFill>
                <a:latin typeface="Constantia" pitchFamily="18" charset="0"/>
              </a:rPr>
              <a:t>    </a:t>
            </a:r>
            <a:r>
              <a:rPr lang="ru-RU" sz="2000" b="1" i="1" dirty="0">
                <a:solidFill>
                  <a:srgbClr val="531CA4"/>
                </a:solidFill>
                <a:latin typeface="Constantia" pitchFamily="18" charset="0"/>
              </a:rPr>
              <a:t>«Труд - первое условие всей человеческой жизни и при том в такой степени, что мы  в известном смысле должны сказать: Труд создал самого человека» </a:t>
            </a:r>
          </a:p>
          <a:p>
            <a:r>
              <a:rPr lang="ru-RU" sz="2000" b="1" i="1" dirty="0">
                <a:solidFill>
                  <a:srgbClr val="531CA4"/>
                </a:solidFill>
                <a:latin typeface="Constantia" pitchFamily="18" charset="0"/>
              </a:rPr>
              <a:t>      «Труд всегда был основой для человеческой жизни и культуры. Поэтому и в воспитательной работе труд должен быть одним из самых основных элементов» </a:t>
            </a:r>
          </a:p>
          <a:p>
            <a:r>
              <a:rPr lang="ru-RU" sz="2000" b="1" i="1" dirty="0">
                <a:solidFill>
                  <a:srgbClr val="531CA4"/>
                </a:solidFill>
                <a:latin typeface="Constantia" pitchFamily="18" charset="0"/>
              </a:rPr>
              <a:t>(А. С. Макаренко) .</a:t>
            </a:r>
          </a:p>
          <a:p>
            <a:r>
              <a:rPr lang="ru-RU" sz="2000" b="1" i="1" dirty="0">
                <a:solidFill>
                  <a:srgbClr val="531CA4"/>
                </a:solidFill>
                <a:latin typeface="Constantia" pitchFamily="18" charset="0"/>
              </a:rPr>
              <a:t>      «…Воспитать любовь к труду невозможно, если ребёнок не почувствует красоты человеческих отношений. В трудовой деятельности народ видит важнейшее средство самовыражения, самоутверждения личности. Без труда человек становится пустым местом. Важная воспитательная задача в том, чтобы чувство личного достоинства, личной гордости каждого воспитанника основывалась на трудовом успехе»  </a:t>
            </a:r>
          </a:p>
          <a:p>
            <a:r>
              <a:rPr lang="ru-RU" sz="2000" b="1" i="1" dirty="0">
                <a:solidFill>
                  <a:srgbClr val="531CA4"/>
                </a:solidFill>
                <a:latin typeface="Constantia" pitchFamily="18" charset="0"/>
              </a:rPr>
              <a:t>(В.А. Сухомлинский)</a:t>
            </a:r>
          </a:p>
          <a:p>
            <a:endParaRPr lang="ru-RU" sz="2400" dirty="0">
              <a:solidFill>
                <a:srgbClr val="C00000"/>
              </a:solidFill>
              <a:latin typeface="Monotype Corsiva" pitchFamily="66" charset="0"/>
            </a:endParaRPr>
          </a:p>
          <a:p>
            <a:endParaRPr lang="ru-RU" sz="2400" dirty="0">
              <a:solidFill>
                <a:srgbClr val="C00000"/>
              </a:solidFill>
              <a:latin typeface="Monotype Corsiva" pitchFamily="66" charset="0"/>
            </a:endParaRPr>
          </a:p>
          <a:p>
            <a:endParaRPr lang="ru-RU" sz="2400" dirty="0">
              <a:solidFill>
                <a:srgbClr val="C00000"/>
              </a:solidFill>
              <a:latin typeface="Monotype Corsiva" pitchFamily="66" charset="0"/>
            </a:endParaRPr>
          </a:p>
          <a:p>
            <a:pPr algn="ctr"/>
            <a:endParaRPr lang="ru-RU" dirty="0"/>
          </a:p>
        </p:txBody>
      </p:sp>
      <p:pic>
        <p:nvPicPr>
          <p:cNvPr id="2053" name="Picture 5" descr="C:\Users\1\Desktop\Юля\Дети_рисунок_Салифова_ТВен6ег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28934"/>
            <a:ext cx="1142976" cy="3929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14480" y="5500702"/>
            <a:ext cx="7178000" cy="193081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6000" b="1" dirty="0">
                <a:solidFill>
                  <a:srgbClr val="A42632"/>
                </a:solidFill>
                <a:latin typeface="Times New Roman" pitchFamily="18" charset="0"/>
              </a:rPr>
              <a:t>             </a:t>
            </a:r>
            <a:r>
              <a:rPr lang="ru-RU" dirty="0"/>
              <a:t>    </a:t>
            </a:r>
            <a:r>
              <a:rPr lang="ru-RU" sz="6000" b="1" dirty="0">
                <a:solidFill>
                  <a:srgbClr val="A42632"/>
                </a:solidFill>
                <a:latin typeface="Times New Roman" pitchFamily="18" charset="0"/>
              </a:rPr>
              <a:t>  </a:t>
            </a:r>
            <a:endParaRPr lang="ru-RU" sz="6000" dirty="0">
              <a:solidFill>
                <a:srgbClr val="A42632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202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756"/>
          <a:stretch/>
        </p:blipFill>
        <p:spPr bwMode="auto">
          <a:xfrm>
            <a:off x="-27485" y="0"/>
            <a:ext cx="9171485" cy="7142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57356" y="500042"/>
            <a:ext cx="6883128" cy="60722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Constantia" pitchFamily="18" charset="0"/>
                <a:cs typeface="Times New Roman" panose="02020603050405020304" pitchFamily="18" charset="0"/>
              </a:rPr>
              <a:t>Трудовая деятельность в  ДОУ в свете ФГОС </a:t>
            </a:r>
          </a:p>
          <a:p>
            <a:pPr algn="ctr"/>
            <a:r>
              <a:rPr lang="ru-RU" sz="2800" b="1" i="1" dirty="0">
                <a:solidFill>
                  <a:srgbClr val="7030A0"/>
                </a:solidFill>
                <a:latin typeface="Constantia" pitchFamily="18" charset="0"/>
                <a:cs typeface="Times New Roman" panose="02020603050405020304" pitchFamily="18" charset="0"/>
              </a:rPr>
              <a:t>Задачи по формированию позитивных установок к различным видам труда и творчества у детей дошкольного возраста отражены в Федеральных государственных образовательных стандартах дошкольного образования в области «Социально-коммуникативное развитие».</a:t>
            </a:r>
            <a:endParaRPr lang="ru-RU" sz="2800" b="1" i="1" dirty="0">
              <a:solidFill>
                <a:srgbClr val="7030A0"/>
              </a:solidFill>
              <a:latin typeface="Constantia" pitchFamily="18" charset="0"/>
            </a:endParaRPr>
          </a:p>
        </p:txBody>
      </p:sp>
      <p:pic>
        <p:nvPicPr>
          <p:cNvPr id="2053" name="Picture 5" descr="C:\Users\1\Desktop\Юля\Дети_рисунок_Салифова_ТВен6ег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12268"/>
            <a:ext cx="1857355" cy="4745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14480" y="5500702"/>
            <a:ext cx="7178000" cy="193081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6000" b="1" dirty="0">
                <a:solidFill>
                  <a:srgbClr val="A42632"/>
                </a:solidFill>
                <a:latin typeface="Times New Roman" pitchFamily="18" charset="0"/>
              </a:rPr>
              <a:t>             </a:t>
            </a:r>
            <a:r>
              <a:rPr lang="ru-RU" dirty="0"/>
              <a:t>    </a:t>
            </a:r>
            <a:r>
              <a:rPr lang="ru-RU" sz="6000" b="1" dirty="0">
                <a:solidFill>
                  <a:srgbClr val="A42632"/>
                </a:solidFill>
                <a:latin typeface="Times New Roman" pitchFamily="18" charset="0"/>
              </a:rPr>
              <a:t>  </a:t>
            </a:r>
            <a:endParaRPr lang="ru-RU" sz="6000" dirty="0">
              <a:solidFill>
                <a:srgbClr val="A42632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2024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-8538"/>
            <a:ext cx="91598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3063" y="1916832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928670"/>
            <a:ext cx="8786874" cy="52149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400" b="1" dirty="0">
                <a:solidFill>
                  <a:srgbClr val="531CA4"/>
                </a:solidFill>
                <a:latin typeface="Constantia" pitchFamily="18" charset="0"/>
                <a:cs typeface="Times New Roman" panose="02020603050405020304" pitchFamily="18" charset="0"/>
              </a:rPr>
              <a:t>В соответствии с ФГОС трудовое воспитание - одно из важных направлений в работе дошкольных учреждений, главной целью которого является </a:t>
            </a:r>
            <a:r>
              <a:rPr lang="ru-RU" sz="2400" b="1" i="1" dirty="0">
                <a:solidFill>
                  <a:srgbClr val="C00000"/>
                </a:solidFill>
                <a:latin typeface="Constantia" pitchFamily="18" charset="0"/>
                <a:cs typeface="Times New Roman" panose="02020603050405020304" pitchFamily="18" charset="0"/>
              </a:rPr>
              <a:t>формирование положительного отношения к труду</a:t>
            </a:r>
            <a:r>
              <a:rPr lang="ru-RU" sz="2400" b="1" i="1" dirty="0">
                <a:solidFill>
                  <a:srgbClr val="531CA4"/>
                </a:solidFill>
                <a:latin typeface="Constantia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531CA4"/>
                </a:solidFill>
                <a:latin typeface="Constantia" pitchFamily="18" charset="0"/>
                <a:cs typeface="Times New Roman" panose="02020603050405020304" pitchFamily="18" charset="0"/>
              </a:rPr>
              <a:t>через решение следующих </a:t>
            </a:r>
            <a:r>
              <a:rPr lang="ru-RU" sz="2400" b="1" i="1" dirty="0">
                <a:solidFill>
                  <a:srgbClr val="531CA4"/>
                </a:solidFill>
                <a:latin typeface="Constantia" pitchFamily="18" charset="0"/>
                <a:cs typeface="Times New Roman" panose="02020603050405020304" pitchFamily="18" charset="0"/>
              </a:rPr>
              <a:t>задач:</a:t>
            </a:r>
            <a:endParaRPr lang="ru-RU" sz="2400" b="1" dirty="0">
              <a:solidFill>
                <a:srgbClr val="531CA4"/>
              </a:solidFill>
              <a:latin typeface="Constantia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400" b="1" dirty="0">
                <a:solidFill>
                  <a:srgbClr val="531CA4"/>
                </a:solidFill>
                <a:latin typeface="Constantia" pitchFamily="18" charset="0"/>
                <a:cs typeface="Times New Roman" panose="02020603050405020304" pitchFamily="18" charset="0"/>
              </a:rPr>
              <a:t>  - формирование позитивных установок к различным видам труда и творчества;</a:t>
            </a:r>
          </a:p>
          <a:p>
            <a:pPr lvl="0"/>
            <a:r>
              <a:rPr lang="ru-RU" sz="2400" b="1" dirty="0">
                <a:solidFill>
                  <a:srgbClr val="531CA4"/>
                </a:solidFill>
                <a:latin typeface="Constantia" pitchFamily="18" charset="0"/>
                <a:cs typeface="Times New Roman" panose="02020603050405020304" pitchFamily="18" charset="0"/>
              </a:rPr>
              <a:t>  - воспитание ценностного отношения к собственному труду, труду других людей и его результатам; воспитание личности ребенка в аспекте труда и творчества;</a:t>
            </a:r>
          </a:p>
          <a:p>
            <a:pPr lvl="0"/>
            <a:r>
              <a:rPr lang="ru-RU" sz="2400" b="1" dirty="0">
                <a:solidFill>
                  <a:srgbClr val="531CA4"/>
                </a:solidFill>
                <a:latin typeface="Constantia" pitchFamily="18" charset="0"/>
                <a:cs typeface="Times New Roman" panose="02020603050405020304" pitchFamily="18" charset="0"/>
              </a:rPr>
              <a:t>   - развитие творческой инициативы, способности самостоятельно себя реализовать в различных видах труда и творчества</a:t>
            </a:r>
          </a:p>
        </p:txBody>
      </p:sp>
      <p:pic>
        <p:nvPicPr>
          <p:cNvPr id="3077" name="Picture 5" descr="C:\Users\1\Desktop\Юля\рр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0773"/>
            <a:ext cx="990600" cy="1307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1\Desktop\Юля\people-vector_1335895003614птт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"/>
            <a:ext cx="904875" cy="1428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1\Desktop\Юля\people-vector_1335895003614кенкнывааа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6473"/>
            <a:ext cx="3124200" cy="1422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38104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00"/>
          <a:stretch/>
        </p:blipFill>
        <p:spPr bwMode="auto">
          <a:xfrm>
            <a:off x="0" y="0"/>
            <a:ext cx="916205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500034" y="404664"/>
            <a:ext cx="8429684" cy="597666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>
                <a:solidFill>
                  <a:srgbClr val="C00000"/>
                </a:solidFill>
              </a:rPr>
              <a:t> 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785794"/>
            <a:ext cx="7772400" cy="500065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A42632"/>
                </a:solidFill>
                <a:latin typeface="Monotype Corsiva" pitchFamily="66" charset="0"/>
              </a:rPr>
              <a:t>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28794" y="357166"/>
            <a:ext cx="5500726" cy="857256"/>
          </a:xfrm>
        </p:spPr>
        <p:txBody>
          <a:bodyPr>
            <a:normAutofit fontScale="92500" lnSpcReduction="10000"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Принципы воспитания у детей позитивного отношения к труду</a:t>
            </a:r>
            <a:endParaRPr lang="ru-RU" sz="2800" b="1" i="1" dirty="0">
              <a:solidFill>
                <a:srgbClr val="A4263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C:\Users\1\Desktop\Юля\people-vector_133589500361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5445224"/>
            <a:ext cx="2571750" cy="111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000100" y="928671"/>
            <a:ext cx="7643866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endParaRPr lang="ru-RU" b="1" dirty="0">
              <a:solidFill>
                <a:srgbClr val="531CA4"/>
              </a:solidFill>
              <a:latin typeface="Monotype Corsiva" pitchFamily="66" charset="0"/>
              <a:cs typeface="Times New Roman" panose="02020603050405020304" pitchFamily="18" charset="0"/>
            </a:endParaRPr>
          </a:p>
          <a:p>
            <a:pPr lvl="0"/>
            <a:r>
              <a:rPr lang="ru-RU" b="1" dirty="0">
                <a:solidFill>
                  <a:srgbClr val="531CA4"/>
                </a:solidFill>
                <a:latin typeface="Monotype Corsiva" pitchFamily="66" charset="0"/>
                <a:cs typeface="Times New Roman" panose="02020603050405020304" pitchFamily="18" charset="0"/>
              </a:rPr>
              <a:t>  </a:t>
            </a:r>
            <a:r>
              <a:rPr lang="ru-RU" sz="1600" b="1" i="1" dirty="0">
                <a:solidFill>
                  <a:srgbClr val="531CA4"/>
                </a:solidFill>
                <a:latin typeface="Constantia" pitchFamily="18" charset="0"/>
                <a:cs typeface="Times New Roman" panose="02020603050405020304" pitchFamily="18" charset="0"/>
              </a:rPr>
              <a:t>- Поддержка инициативы детей в различных видах деятельности</a:t>
            </a:r>
          </a:p>
          <a:p>
            <a:pPr lvl="0"/>
            <a:r>
              <a:rPr lang="ru-RU" sz="1600" b="1" i="1" dirty="0">
                <a:solidFill>
                  <a:srgbClr val="531CA4"/>
                </a:solidFill>
                <a:latin typeface="Constantia" pitchFamily="18" charset="0"/>
                <a:cs typeface="Times New Roman" panose="02020603050405020304" pitchFamily="18" charset="0"/>
              </a:rPr>
              <a:t>  - Содействие и сотрудничество детей и взрослых, признание ребенка полноценным участником образовательных отношений </a:t>
            </a:r>
          </a:p>
          <a:p>
            <a:pPr lvl="0"/>
            <a:r>
              <a:rPr lang="ru-RU" sz="1600" b="1" i="1" dirty="0">
                <a:solidFill>
                  <a:srgbClr val="531CA4"/>
                </a:solidFill>
                <a:latin typeface="Constantia" pitchFamily="18" charset="0"/>
                <a:cs typeface="Times New Roman" panose="02020603050405020304" pitchFamily="18" charset="0"/>
              </a:rPr>
              <a:t>  - Построение образовательной деятельности на основе индивидуальных особенностей каждого ребенка….</a:t>
            </a:r>
          </a:p>
          <a:p>
            <a:pPr lvl="0"/>
            <a:r>
              <a:rPr lang="ru-RU" sz="1600" b="1" i="1" dirty="0">
                <a:solidFill>
                  <a:srgbClr val="531CA4"/>
                </a:solidFill>
                <a:latin typeface="Constantia" pitchFamily="18" charset="0"/>
                <a:cs typeface="Times New Roman" panose="02020603050405020304" pitchFamily="18" charset="0"/>
              </a:rPr>
              <a:t>  - Полноценное проживание ребенком всех этапов детства, обогащения (амплификация) детского развития</a:t>
            </a:r>
          </a:p>
          <a:p>
            <a:pPr lvl="0"/>
            <a:r>
              <a:rPr lang="ru-RU" sz="1600" b="1" i="1" dirty="0">
                <a:solidFill>
                  <a:srgbClr val="531CA4"/>
                </a:solidFill>
                <a:latin typeface="Constantia" pitchFamily="18" charset="0"/>
                <a:cs typeface="Times New Roman" panose="02020603050405020304" pitchFamily="18" charset="0"/>
              </a:rPr>
              <a:t>  - Формирование познавательных интересов и познавательных действий ребенка в различных видах деятельности</a:t>
            </a:r>
          </a:p>
          <a:p>
            <a:pPr lvl="0"/>
            <a:r>
              <a:rPr lang="ru-RU" sz="1600" b="1" i="1" dirty="0">
                <a:solidFill>
                  <a:srgbClr val="531CA4"/>
                </a:solidFill>
                <a:latin typeface="Constantia" pitchFamily="18" charset="0"/>
                <a:cs typeface="Times New Roman" panose="02020603050405020304" pitchFamily="18" charset="0"/>
              </a:rPr>
              <a:t>  - Возрастная адекватность дошкольного образования (соответствие условий, требований, методов возрасту и особенностям развития)</a:t>
            </a:r>
          </a:p>
          <a:p>
            <a:pPr lvl="0"/>
            <a:r>
              <a:rPr lang="ru-RU" sz="1600" b="1" i="1" dirty="0">
                <a:solidFill>
                  <a:srgbClr val="531CA4"/>
                </a:solidFill>
                <a:latin typeface="Constantia" pitchFamily="18" charset="0"/>
                <a:cs typeface="Times New Roman" panose="02020603050405020304" pitchFamily="18" charset="0"/>
              </a:rPr>
              <a:t>  - Принцип развивающего образования (системности и последовательности);</a:t>
            </a:r>
          </a:p>
          <a:p>
            <a:pPr lvl="0"/>
            <a:r>
              <a:rPr lang="ru-RU" sz="1600" b="1" i="1" dirty="0">
                <a:solidFill>
                  <a:srgbClr val="531CA4"/>
                </a:solidFill>
                <a:latin typeface="Constantia" pitchFamily="18" charset="0"/>
                <a:cs typeface="Times New Roman" panose="02020603050405020304" pitchFamily="18" charset="0"/>
              </a:rPr>
              <a:t>  - Принцип новизны (использование новейших информационных технологий);</a:t>
            </a:r>
          </a:p>
          <a:p>
            <a:pPr lvl="0"/>
            <a:r>
              <a:rPr lang="ru-RU" sz="1600" b="1" i="1" dirty="0">
                <a:solidFill>
                  <a:srgbClr val="531CA4"/>
                </a:solidFill>
                <a:latin typeface="Constantia" pitchFamily="18" charset="0"/>
                <a:cs typeface="Times New Roman" panose="02020603050405020304" pitchFamily="18" charset="0"/>
              </a:rPr>
              <a:t>  - Принцип интеграции (взаимопроникновение разделов программы и видов деятельности друг в друга, взаимное совмещение различных задач и образовательных технологий</a:t>
            </a:r>
            <a:r>
              <a:rPr lang="ru-RU" b="1" i="1" dirty="0">
                <a:solidFill>
                  <a:srgbClr val="531CA4"/>
                </a:solidFill>
                <a:latin typeface="Constantia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798717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756"/>
          <a:stretch/>
        </p:blipFill>
        <p:spPr bwMode="auto">
          <a:xfrm>
            <a:off x="-27486" y="2658"/>
            <a:ext cx="9171485" cy="6856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57356" y="571480"/>
            <a:ext cx="7000924" cy="578647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3600" b="1" dirty="0">
                <a:solidFill>
                  <a:srgbClr val="531CA4"/>
                </a:solidFill>
                <a:latin typeface="Monotype Corsiva" pitchFamily="66" charset="0"/>
                <a:cs typeface="Times New Roman" panose="02020603050405020304" pitchFamily="18" charset="0"/>
              </a:rPr>
              <a:t>    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  труда в ДОУ</a:t>
            </a:r>
            <a:r>
              <a:rPr lang="ru-RU" sz="3600" b="1" dirty="0">
                <a:solidFill>
                  <a:srgbClr val="531CA4"/>
                </a:solidFill>
                <a:latin typeface="Monotype Corsiva" pitchFamily="66" charset="0"/>
                <a:cs typeface="Times New Roman" panose="02020603050405020304" pitchFamily="18" charset="0"/>
              </a:rPr>
              <a:t> </a:t>
            </a:r>
          </a:p>
          <a:p>
            <a:pPr lvl="0" algn="ctr"/>
            <a:endParaRPr lang="ru-RU" sz="3600" b="1" dirty="0">
              <a:solidFill>
                <a:srgbClr val="531CA4"/>
              </a:solidFill>
              <a:latin typeface="Monotype Corsiva" pitchFamily="66" charset="0"/>
              <a:cs typeface="Times New Roman" panose="02020603050405020304" pitchFamily="18" charset="0"/>
            </a:endParaRPr>
          </a:p>
          <a:p>
            <a:pPr lvl="0">
              <a:buFont typeface="Wingdings" pitchFamily="2" charset="2"/>
              <a:buChar char="v"/>
            </a:pPr>
            <a:r>
              <a:rPr lang="ru-RU" sz="3200" b="1" i="1" dirty="0">
                <a:solidFill>
                  <a:srgbClr val="531CA4"/>
                </a:solidFill>
                <a:latin typeface="Constantia" pitchFamily="18" charset="0"/>
                <a:cs typeface="Times New Roman" panose="02020603050405020304" pitchFamily="18" charset="0"/>
              </a:rPr>
              <a:t>   Самообслуживание </a:t>
            </a:r>
          </a:p>
          <a:p>
            <a:pPr lvl="0"/>
            <a:endParaRPr lang="ru-RU" sz="3200" b="1" i="1" dirty="0">
              <a:solidFill>
                <a:srgbClr val="531CA4"/>
              </a:solidFill>
              <a:latin typeface="Constantia" pitchFamily="18" charset="0"/>
              <a:cs typeface="Times New Roman" panose="02020603050405020304" pitchFamily="18" charset="0"/>
            </a:endParaRPr>
          </a:p>
          <a:p>
            <a:pPr lvl="0">
              <a:buFont typeface="Wingdings" pitchFamily="2" charset="2"/>
              <a:buChar char="v"/>
            </a:pPr>
            <a:r>
              <a:rPr lang="ru-RU" sz="3200" b="1" i="1" dirty="0">
                <a:solidFill>
                  <a:srgbClr val="531CA4"/>
                </a:solidFill>
                <a:latin typeface="Constantia" pitchFamily="18" charset="0"/>
                <a:cs typeface="Times New Roman" panose="02020603050405020304" pitchFamily="18" charset="0"/>
              </a:rPr>
              <a:t>   Хозяйственно-бытовой труд </a:t>
            </a:r>
          </a:p>
          <a:p>
            <a:pPr lvl="0"/>
            <a:endParaRPr lang="ru-RU" sz="3200" b="1" i="1" dirty="0">
              <a:solidFill>
                <a:srgbClr val="531CA4"/>
              </a:solidFill>
              <a:latin typeface="Constantia" pitchFamily="18" charset="0"/>
              <a:cs typeface="Times New Roman" panose="02020603050405020304" pitchFamily="18" charset="0"/>
            </a:endParaRPr>
          </a:p>
          <a:p>
            <a:pPr lvl="0">
              <a:buFont typeface="Wingdings" pitchFamily="2" charset="2"/>
              <a:buChar char="v"/>
            </a:pPr>
            <a:r>
              <a:rPr lang="ru-RU" sz="3200" b="1" i="1" dirty="0">
                <a:solidFill>
                  <a:srgbClr val="531CA4"/>
                </a:solidFill>
                <a:latin typeface="Constantia" pitchFamily="18" charset="0"/>
                <a:cs typeface="Times New Roman" panose="02020603050405020304" pitchFamily="18" charset="0"/>
              </a:rPr>
              <a:t>   Труд в природе </a:t>
            </a:r>
          </a:p>
          <a:p>
            <a:pPr lvl="0"/>
            <a:endParaRPr lang="ru-RU" sz="3200" b="1" i="1" dirty="0">
              <a:solidFill>
                <a:srgbClr val="531CA4"/>
              </a:solidFill>
              <a:latin typeface="Constantia" pitchFamily="18" charset="0"/>
              <a:cs typeface="Times New Roman" panose="02020603050405020304" pitchFamily="18" charset="0"/>
            </a:endParaRPr>
          </a:p>
          <a:p>
            <a:pPr lvl="0">
              <a:buFont typeface="Wingdings" pitchFamily="2" charset="2"/>
              <a:buChar char="v"/>
            </a:pPr>
            <a:r>
              <a:rPr lang="ru-RU" sz="3200" b="1" i="1" dirty="0">
                <a:solidFill>
                  <a:srgbClr val="531CA4"/>
                </a:solidFill>
                <a:latin typeface="Constantia" pitchFamily="18" charset="0"/>
                <a:cs typeface="Times New Roman" panose="02020603050405020304" pitchFamily="18" charset="0"/>
              </a:rPr>
              <a:t>   Ручной труд </a:t>
            </a:r>
            <a:br>
              <a:rPr lang="ru-RU" sz="32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i="1" dirty="0">
              <a:solidFill>
                <a:srgbClr val="531CA4"/>
              </a:solidFill>
              <a:latin typeface="Monotype Corsiva" pitchFamily="66" charset="0"/>
              <a:cs typeface="Times New Roman" panose="02020603050405020304" pitchFamily="18" charset="0"/>
            </a:endParaRPr>
          </a:p>
        </p:txBody>
      </p:sp>
      <p:pic>
        <p:nvPicPr>
          <p:cNvPr id="2053" name="Picture 5" descr="C:\Users\1\Desktop\Юля\Дети_рисунок_Салифова_ТВен6ег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485" y="2112267"/>
            <a:ext cx="2027717" cy="4745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14480" y="5500702"/>
            <a:ext cx="7178000" cy="193081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6000" b="1" dirty="0">
                <a:solidFill>
                  <a:srgbClr val="A42632"/>
                </a:solidFill>
                <a:latin typeface="Times New Roman" pitchFamily="18" charset="0"/>
              </a:rPr>
              <a:t>             </a:t>
            </a:r>
            <a:r>
              <a:rPr lang="ru-RU" dirty="0"/>
              <a:t>    </a:t>
            </a:r>
            <a:r>
              <a:rPr lang="ru-RU" sz="6000" b="1" dirty="0">
                <a:solidFill>
                  <a:srgbClr val="A42632"/>
                </a:solidFill>
                <a:latin typeface="Times New Roman" pitchFamily="18" charset="0"/>
              </a:rPr>
              <a:t>  </a:t>
            </a:r>
            <a:endParaRPr lang="ru-RU" sz="6000" dirty="0">
              <a:solidFill>
                <a:srgbClr val="A42632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20246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773</TotalTime>
  <Words>1130</Words>
  <Application>Microsoft Office PowerPoint</Application>
  <PresentationFormat>Экран (4:3)</PresentationFormat>
  <Paragraphs>168</Paragraphs>
  <Slides>23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0" baseType="lpstr">
      <vt:lpstr>Arial</vt:lpstr>
      <vt:lpstr>Calibri</vt:lpstr>
      <vt:lpstr>Constantia</vt:lpstr>
      <vt:lpstr>Monotype Corsiva</vt:lpstr>
      <vt:lpstr>Times New Roman</vt:lpstr>
      <vt:lpstr>Wingdings</vt:lpstr>
      <vt:lpstr>Тема Office</vt:lpstr>
      <vt:lpstr>МДОАУ «Детский сад № 63 г. Орска» </vt:lpstr>
      <vt:lpstr>Презентация PowerPoint</vt:lpstr>
      <vt:lpstr>Презентация PowerPoint</vt:lpstr>
      <vt:lpstr>Трудовое воспитание - это совместная деятельность воспитателя и воспитанников, направленная на развитие общетрудовых  умений и способностей, психологической способности к труду, формирования ответственного отношения к труду и его продуктам. 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Содержание трудового воспитания  и виды труда 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 </vt:lpstr>
      <vt:lpstr>Презентация PowerPoint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Лобанова Ю.Н.</cp:lastModifiedBy>
  <cp:revision>47</cp:revision>
  <dcterms:created xsi:type="dcterms:W3CDTF">2015-02-19T19:49:34Z</dcterms:created>
  <dcterms:modified xsi:type="dcterms:W3CDTF">2024-10-23T17:03:24Z</dcterms:modified>
</cp:coreProperties>
</file>