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76" r:id="rId6"/>
    <p:sldId id="277" r:id="rId7"/>
    <p:sldId id="264" r:id="rId8"/>
    <p:sldId id="265" r:id="rId9"/>
    <p:sldId id="270" r:id="rId10"/>
    <p:sldId id="269" r:id="rId11"/>
    <p:sldId id="273" r:id="rId12"/>
    <p:sldId id="275" r:id="rId13"/>
    <p:sldId id="261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B03E5B-95BA-4989-B015-0B1AFBE07014}">
          <p14:sldIdLst>
            <p14:sldId id="256"/>
            <p14:sldId id="258"/>
            <p14:sldId id="262"/>
            <p14:sldId id="263"/>
            <p14:sldId id="276"/>
            <p14:sldId id="277"/>
            <p14:sldId id="264"/>
            <p14:sldId id="265"/>
          </p14:sldIdLst>
        </p14:section>
        <p14:section name="Раздел без заголовка" id="{90C6D32E-49EE-49EB-BA6D-561F71C7C69B}">
          <p14:sldIdLst>
            <p14:sldId id="270"/>
            <p14:sldId id="269"/>
            <p14:sldId id="273"/>
            <p14:sldId id="275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5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административных и педагогических работников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28-4865-BC2E-C550C31BA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заведующий</c:v>
                </c:pt>
                <c:pt idx="1">
                  <c:v>старший воспитатель</c:v>
                </c:pt>
                <c:pt idx="2">
                  <c:v>воспитатель</c:v>
                </c:pt>
                <c:pt idx="3">
                  <c:v>музыкальный руководитель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28-4865-BC2E-C550C31BA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580096"/>
        <c:axId val="36188672"/>
      </c:barChart>
      <c:catAx>
        <c:axId val="16858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88672"/>
        <c:crosses val="autoZero"/>
        <c:auto val="1"/>
        <c:lblAlgn val="ctr"/>
        <c:lblOffset val="100"/>
        <c:noMultiLvlLbl val="0"/>
      </c:catAx>
      <c:valAx>
        <c:axId val="3618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58009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профессиональное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77-495F-9CF8-6C10FEC030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483840"/>
        <c:axId val="36190976"/>
      </c:barChart>
      <c:catAx>
        <c:axId val="16848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90976"/>
        <c:crosses val="autoZero"/>
        <c:auto val="1"/>
        <c:lblAlgn val="ctr"/>
        <c:lblOffset val="100"/>
        <c:noMultiLvlLbl val="0"/>
      </c:catAx>
      <c:valAx>
        <c:axId val="3619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483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Квалификационный уровнь педагогов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высшая квалификационная категория</c:v>
                </c:pt>
                <c:pt idx="1">
                  <c:v>первая квалификационная категория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7D-48B0-A02B-F83BAB0FE2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006464"/>
        <c:axId val="37258368"/>
      </c:barChart>
      <c:catAx>
        <c:axId val="1710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58368"/>
        <c:crosses val="autoZero"/>
        <c:auto val="1"/>
        <c:lblAlgn val="ctr"/>
        <c:lblOffset val="100"/>
        <c:noMultiLvlLbl val="0"/>
      </c:catAx>
      <c:valAx>
        <c:axId val="3725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006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</a:t>
            </a:r>
            <a:r>
              <a:rPr lang="ru-RU" sz="12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</a:t>
            </a:r>
            <a:endParaRPr 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4"/>
                <c:pt idx="0">
                  <c:v>3-5 лет</c:v>
                </c:pt>
                <c:pt idx="1">
                  <c:v>5-10 лет</c:v>
                </c:pt>
                <c:pt idx="2">
                  <c:v>15-20 лет</c:v>
                </c:pt>
                <c:pt idx="3">
                  <c:v>20 и более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3A-448E-9E3A-1F177C9917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246656"/>
        <c:axId val="37261824"/>
      </c:barChart>
      <c:catAx>
        <c:axId val="3424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61824"/>
        <c:crosses val="autoZero"/>
        <c:auto val="1"/>
        <c:lblAlgn val="ctr"/>
        <c:lblOffset val="100"/>
        <c:noMultiLvlLbl val="0"/>
      </c:catAx>
      <c:valAx>
        <c:axId val="3726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46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Оценка профессионального уровня педагогов</c:v>
                </c:pt>
                <c:pt idx="1">
                  <c:v>Оценка творческого потенциала педагогов</c:v>
                </c:pt>
                <c:pt idx="2">
                  <c:v>Оценка развития профессиональных компетенций педагога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63</c:v>
                </c:pt>
                <c:pt idx="2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3D-44E7-8CAE-4030DE6EB9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Оценка профессионального уровня педагогов</c:v>
                </c:pt>
                <c:pt idx="1">
                  <c:v>Оценка творческого потенциала педагогов</c:v>
                </c:pt>
                <c:pt idx="2">
                  <c:v>Оценка развития профессиональных компетенций педагога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</c:v>
                </c:pt>
                <c:pt idx="1">
                  <c:v>78</c:v>
                </c:pt>
                <c:pt idx="2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3D-44E7-8CAE-4030DE6EB9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248192"/>
        <c:axId val="37264704"/>
      </c:barChart>
      <c:catAx>
        <c:axId val="3424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64704"/>
        <c:crosses val="autoZero"/>
        <c:auto val="1"/>
        <c:lblAlgn val="ctr"/>
        <c:lblOffset val="100"/>
        <c:noMultiLvlLbl val="0"/>
      </c:catAx>
      <c:valAx>
        <c:axId val="3726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4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95.2</c:v>
                </c:pt>
                <c:pt idx="2">
                  <c:v>95.5</c:v>
                </c:pt>
                <c:pt idx="3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3D-44E7-8CAE-4030DE6EB9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95.8</c:v>
                </c:pt>
                <c:pt idx="1">
                  <c:v>96</c:v>
                </c:pt>
                <c:pt idx="2">
                  <c:v>96.3</c:v>
                </c:pt>
                <c:pt idx="3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3D-44E7-8CAE-4030DE6EB9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203968"/>
        <c:axId val="37457280"/>
      </c:barChart>
      <c:catAx>
        <c:axId val="3720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57280"/>
        <c:crosses val="autoZero"/>
        <c:auto val="1"/>
        <c:lblAlgn val="ctr"/>
        <c:lblOffset val="100"/>
        <c:noMultiLvlLbl val="0"/>
      </c:catAx>
      <c:valAx>
        <c:axId val="374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% удовлетворенности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0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4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2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4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0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0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4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7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2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8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4E14-9386-4384-BA38-C3D3E8FC8FD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hlinkClick r:id="rId14"/>
              </a:rPr>
              <a:t>http://presentation-creation.ru/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46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1656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tx2"/>
                </a:solidFill>
              </a:rPr>
              <a:t>Повышение качества дошкольного образования в контексте наставничества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77230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63 общеразвивающего вида с приоритетным осуществлением познавательно–речевого развития воспитанников «Ракета» г. Орска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91FB97F1-8168-4E3C-B1BA-BC3558D044D5}"/>
              </a:ext>
            </a:extLst>
          </p:cNvPr>
          <p:cNvSpPr txBox="1">
            <a:spLocks/>
          </p:cNvSpPr>
          <p:nvPr/>
        </p:nvSpPr>
        <p:spPr>
          <a:xfrm>
            <a:off x="2267744" y="450912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Ключникова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40990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350886" y="864846"/>
            <a:ext cx="8352928" cy="217799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395536" y="3406633"/>
            <a:ext cx="8424936" cy="238400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589536" y="219623"/>
            <a:ext cx="792784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 flipV="1">
            <a:off x="495730" y="2819393"/>
            <a:ext cx="8252734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276302" y="552039"/>
            <a:ext cx="6502095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chemeClr val="tx2"/>
                </a:solidFill>
              </a:rPr>
              <a:t>Результат работы модели наставничества «Педагог-родитель»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985693" y="3287269"/>
            <a:ext cx="7272808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4135664" y="1110525"/>
            <a:ext cx="4381711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Круглый стол: «Родитель тоже наставник»</a:t>
            </a:r>
          </a:p>
          <a:p>
            <a:r>
              <a:rPr lang="ru-RU" b="1" dirty="0">
                <a:solidFill>
                  <a:schemeClr val="bg1"/>
                </a:solidFill>
              </a:rPr>
              <a:t>Цель: распространение педагогических и психологических знаний среди родителей по вопросам воспитания детей и взаимоотношений в семье.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1441250" y="3276223"/>
            <a:ext cx="612301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chemeClr val="hlink"/>
                </a:solidFill>
              </a:rPr>
              <a:t>Официальный сайт и </a:t>
            </a:r>
            <a:r>
              <a:rPr lang="ru-RU" sz="2000" b="1" dirty="0" err="1">
                <a:solidFill>
                  <a:schemeClr val="hlink"/>
                </a:solidFill>
              </a:rPr>
              <a:t>госпаблик</a:t>
            </a:r>
            <a:r>
              <a:rPr lang="ru-RU" sz="2000" b="1" dirty="0">
                <a:solidFill>
                  <a:schemeClr val="hlink"/>
                </a:solidFill>
              </a:rPr>
              <a:t> «</a:t>
            </a:r>
            <a:r>
              <a:rPr lang="ru-RU" sz="2000" b="1" dirty="0" err="1">
                <a:solidFill>
                  <a:schemeClr val="hlink"/>
                </a:solidFill>
              </a:rPr>
              <a:t>ВКонтакте</a:t>
            </a:r>
            <a:r>
              <a:rPr lang="ru-RU" sz="2000" b="1" dirty="0">
                <a:solidFill>
                  <a:schemeClr val="hlink"/>
                </a:solidFill>
              </a:rPr>
              <a:t>» </a:t>
            </a:r>
            <a:endParaRPr lang="en-US" sz="2000" b="1" dirty="0">
              <a:solidFill>
                <a:schemeClr val="hlink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B42670A-1CC2-4A98-8682-EBF56A94AAB9}"/>
              </a:ext>
            </a:extLst>
          </p:cNvPr>
          <p:cNvSpPr/>
          <p:nvPr/>
        </p:nvSpPr>
        <p:spPr>
          <a:xfrm>
            <a:off x="1075198" y="174000"/>
            <a:ext cx="7165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9" name="Объект 8">
            <a:extLst>
              <a:ext uri="{FF2B5EF4-FFF2-40B4-BE49-F238E27FC236}">
                <a16:creationId xmlns="" xmlns:a16="http://schemas.microsoft.com/office/drawing/2014/main" id="{5AC4302C-1F99-428C-84C0-669D86A1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99" y="3818706"/>
            <a:ext cx="3456384" cy="1835288"/>
          </a:xfrm>
          <a:prstGeom prst="rect">
            <a:avLst/>
          </a:prstGeom>
        </p:spPr>
      </p:pic>
      <p:pic>
        <p:nvPicPr>
          <p:cNvPr id="21" name="Объект 9">
            <a:extLst>
              <a:ext uri="{FF2B5EF4-FFF2-40B4-BE49-F238E27FC236}">
                <a16:creationId xmlns="" xmlns:a16="http://schemas.microsoft.com/office/drawing/2014/main" id="{D1CBD6A9-66D7-4586-BB13-C2E8272159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36096" y="3845755"/>
            <a:ext cx="2436494" cy="1781191"/>
          </a:xfrm>
        </p:spPr>
      </p:pic>
      <p:pic>
        <p:nvPicPr>
          <p:cNvPr id="22" name="Picture 2" descr="https://nvgazeta.ru/upload/resize_cache/iblock/c6f/598_379_1/c6f2d8c57dc29e7086127b9a02fd41a7.jpg">
            <a:extLst>
              <a:ext uri="{FF2B5EF4-FFF2-40B4-BE49-F238E27FC236}">
                <a16:creationId xmlns="" xmlns:a16="http://schemas.microsoft.com/office/drawing/2014/main" id="{40963017-2AD4-4D69-90B0-D41909C6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3" y="1115270"/>
            <a:ext cx="3586386" cy="17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350886" y="864846"/>
            <a:ext cx="8352928" cy="217799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395536" y="3406633"/>
            <a:ext cx="8424936" cy="238400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589536" y="219623"/>
            <a:ext cx="792784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 flipV="1">
            <a:off x="495730" y="2819393"/>
            <a:ext cx="8252734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607156" y="620478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985693" y="3287269"/>
            <a:ext cx="7272808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553946" y="1296498"/>
            <a:ext cx="5937588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Цель: обратить внимание на профессию педагога, возродить ее престиж, поднять её на качественно новый уровень, признать особый статус педагогических работников, в том числе осуществляющих наставническую деятельность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589536" y="3921176"/>
            <a:ext cx="475954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EFFFF"/>
                </a:solidFill>
              </a:rPr>
              <a:t>Цель: акция призвана способствовать привлечению большего числа</a:t>
            </a:r>
          </a:p>
          <a:p>
            <a:r>
              <a:rPr lang="ru-RU" b="1" dirty="0">
                <a:solidFill>
                  <a:srgbClr val="FEFFFF"/>
                </a:solidFill>
              </a:rPr>
              <a:t>Участников к вдумчивому и творческому осмыслению педагогического наследия</a:t>
            </a:r>
          </a:p>
          <a:p>
            <a:r>
              <a:rPr lang="ru-RU" b="1" dirty="0">
                <a:solidFill>
                  <a:srgbClr val="FEFFFF"/>
                </a:solidFill>
              </a:rPr>
              <a:t>классиков российской педагогики.</a:t>
            </a:r>
            <a:endParaRPr lang="en-US" b="1" dirty="0">
              <a:solidFill>
                <a:srgbClr val="FEFFFF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1741488" y="620498"/>
            <a:ext cx="5288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accent1"/>
                </a:solidFill>
              </a:rPr>
              <a:t>Проект «Благодарю и сердце отдаю наставнику»</a:t>
            </a:r>
          </a:p>
          <a:p>
            <a:pPr algn="ctr">
              <a:lnSpc>
                <a:spcPct val="120000"/>
              </a:lnSpc>
            </a:pP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1441250" y="3276223"/>
            <a:ext cx="612301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chemeClr val="hlink"/>
                </a:solidFill>
              </a:rPr>
              <a:t>Всероссийская акция «Читаем Ушинского» </a:t>
            </a:r>
            <a:endParaRPr lang="en-US" sz="2000" b="1" dirty="0">
              <a:solidFill>
                <a:schemeClr val="hlink"/>
              </a:solidFill>
            </a:endParaRPr>
          </a:p>
        </p:txBody>
      </p:sp>
      <p:pic>
        <p:nvPicPr>
          <p:cNvPr id="16" name="Picture 2" descr="https://netboardme-cf1.s3.amazonaws.com/published/127413/files/s_3720334113b363249aa1e62e8de40d7f.png">
            <a:extLst>
              <a:ext uri="{FF2B5EF4-FFF2-40B4-BE49-F238E27FC236}">
                <a16:creationId xmlns="" xmlns:a16="http://schemas.microsoft.com/office/drawing/2014/main" id="{C2FD0A45-2164-42BC-822E-70D252BA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50" y="1103009"/>
            <a:ext cx="1893881" cy="189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B42670A-1CC2-4A98-8682-EBF56A94AAB9}"/>
              </a:ext>
            </a:extLst>
          </p:cNvPr>
          <p:cNvSpPr/>
          <p:nvPr/>
        </p:nvSpPr>
        <p:spPr>
          <a:xfrm>
            <a:off x="1075198" y="174000"/>
            <a:ext cx="7165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Результат работы модели наставничества «Старт в будущее»</a:t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B220E09-166D-4ACB-B925-0920D5C38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76" y="3848765"/>
            <a:ext cx="3187595" cy="18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539552" y="881886"/>
            <a:ext cx="8064896" cy="49233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785255" y="330786"/>
            <a:ext cx="7573487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547664" y="363299"/>
            <a:ext cx="6120679" cy="689437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2057398" y="330786"/>
            <a:ext cx="502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Результат работы модели наставничества «Старт в будущее»</a:t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0C1B5951-563F-4E21-AD81-76127689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278" y="1592930"/>
            <a:ext cx="4746682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n-lt"/>
              </a:rPr>
              <a:t>В рамках реализации модели наставничества «Старт в будущее» студенты приняли участие в разработке модуля «Какого цвета Родина?» по ознакомлению старших дошкольников с государственными символами страны.</a:t>
            </a:r>
          </a:p>
        </p:txBody>
      </p:sp>
      <p:sp>
        <p:nvSpPr>
          <p:cNvPr id="19" name="Заголовок 4">
            <a:extLst>
              <a:ext uri="{FF2B5EF4-FFF2-40B4-BE49-F238E27FC236}">
                <a16:creationId xmlns="" xmlns:a16="http://schemas.microsoft.com/office/drawing/2014/main" id="{87AF15A3-5E71-485F-9BDF-1C049EC08042}"/>
              </a:ext>
            </a:extLst>
          </p:cNvPr>
          <p:cNvSpPr txBox="1">
            <a:spLocks/>
          </p:cNvSpPr>
          <p:nvPr/>
        </p:nvSpPr>
        <p:spPr>
          <a:xfrm>
            <a:off x="505594" y="4359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4" name="Picture 6" descr="https://netboardme-cf1.s3.amazonaws.com/published/127413/files/s_0913ad4c5509438fd0d8f5bfb5c8494d.png">
            <a:extLst>
              <a:ext uri="{FF2B5EF4-FFF2-40B4-BE49-F238E27FC236}">
                <a16:creationId xmlns="" xmlns:a16="http://schemas.microsoft.com/office/drawing/2014/main" id="{5C9A6638-73B8-4AEA-903F-3462D1C7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1" y="1117991"/>
            <a:ext cx="2871175" cy="21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netboardme-cf1.s3.amazonaws.com/published/127413/files/s_d1b5740c3ad33f94d24b583d901b91ee.png">
            <a:extLst>
              <a:ext uri="{FF2B5EF4-FFF2-40B4-BE49-F238E27FC236}">
                <a16:creationId xmlns="" xmlns:a16="http://schemas.microsoft.com/office/drawing/2014/main" id="{180CEDA6-D13B-4502-A734-FDA17A6C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5" y="3465653"/>
            <a:ext cx="4466029" cy="20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netboardme-cf1.s3.amazonaws.com/published/127413/files/695d6d42d033c6771bd917374f1bc86d_91-a029-c6b5f50f5462.jpeg">
            <a:extLst>
              <a:ext uri="{FF2B5EF4-FFF2-40B4-BE49-F238E27FC236}">
                <a16:creationId xmlns="" xmlns:a16="http://schemas.microsoft.com/office/drawing/2014/main" id="{64FCBE00-BAFB-4E86-AA01-BAD7040D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09" y="3465903"/>
            <a:ext cx="2862207" cy="20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gray">
          <a:xfrm>
            <a:off x="971600" y="2204864"/>
            <a:ext cx="7344816" cy="14401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  <a:r>
              <a:rPr 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 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9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1158166" y="729690"/>
            <a:ext cx="6653213" cy="24780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1158166" y="3565275"/>
            <a:ext cx="6653212" cy="238400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1261356" y="138509"/>
            <a:ext cx="6448426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 flipV="1">
            <a:off x="1332621" y="2954592"/>
            <a:ext cx="6307841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66118" y="3983513"/>
            <a:ext cx="674687" cy="573088"/>
          </a:xfrm>
          <a:prstGeom prst="rect">
            <a:avLst/>
          </a:prstGeom>
          <a:noFill/>
        </p:spPr>
      </p:pic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617838" y="575074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1603462" y="341332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1503538" y="1049280"/>
            <a:ext cx="60198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FEFFFF"/>
                </a:solidFill>
              </a:rPr>
              <a:t>В условиях модернизации системы образования в России значительно возрастает роль педагога, повышаются требования к его личностным и профессиональным качествам, социальной и профессиональной позиции. Перемены в обществе и образовании обусловили ряд социальных и профессиональных трудностей в процессе в процессе адаптации педагога к трудовой деятельности</a:t>
            </a:r>
            <a:r>
              <a:rPr lang="en-US" dirty="0">
                <a:solidFill>
                  <a:srgbClr val="FEFFFF"/>
                </a:solidFill>
              </a:rPr>
              <a:t>.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1389238" y="3884782"/>
            <a:ext cx="61341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b="1" dirty="0">
                <a:solidFill>
                  <a:srgbClr val="FEFFFF"/>
                </a:solidFill>
              </a:rPr>
              <a:t>Повышение профессиональной компетентности педагогов в вопросах педагогики и психологии.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rgbClr val="FEFFFF"/>
                </a:solidFill>
              </a:rPr>
              <a:t>Совершенствование приемов, методов работы педагогов в части участия в работе сетевых сообществ педагогов города, в создании и реализации творческих проектов, в конкурсах профессионального мастерства.</a:t>
            </a: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1944252" y="573488"/>
            <a:ext cx="50292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chemeClr val="accent1"/>
                </a:solidFill>
              </a:rPr>
              <a:t>Актуальность программы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1944252" y="3401237"/>
            <a:ext cx="50292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chemeClr val="hlink"/>
                </a:solidFill>
              </a:rPr>
              <a:t>Новизна программы</a:t>
            </a:r>
            <a:endParaRPr lang="en-US" sz="2000" b="1" dirty="0">
              <a:solidFill>
                <a:schemeClr val="hlink"/>
              </a:solidFill>
            </a:endParaRPr>
          </a:p>
        </p:txBody>
      </p:sp>
      <p:pic>
        <p:nvPicPr>
          <p:cNvPr id="21" name="Picture 11" descr="Picture4">
            <a:extLst>
              <a:ext uri="{FF2B5EF4-FFF2-40B4-BE49-F238E27FC236}">
                <a16:creationId xmlns="" xmlns:a16="http://schemas.microsoft.com/office/drawing/2014/main" id="{3713C17A-BE74-4F96-9AAE-25F9E2E9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34369" y="4490496"/>
            <a:ext cx="674687" cy="57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7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539552" y="683302"/>
            <a:ext cx="8064896" cy="514758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827584" y="138506"/>
            <a:ext cx="7488832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92578" y="1264874"/>
            <a:ext cx="674688" cy="574675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55030" y="1710194"/>
            <a:ext cx="676275" cy="573088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55030" y="3016717"/>
            <a:ext cx="674687" cy="573088"/>
          </a:xfrm>
          <a:prstGeom prst="rect">
            <a:avLst/>
          </a:prstGeom>
          <a:noFill/>
        </p:spPr>
      </p:pic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611312" y="616326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934052" y="1257672"/>
            <a:ext cx="7632848" cy="4739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1. Федеральный закон от 29.12.2012 г. № 273-ФЗ (ред. от 29.12.2022 г.) «Об образовании в Российской Федерации» (с изменениями и дополнениями от 04.08.2023 г.).</a:t>
            </a:r>
          </a:p>
          <a:p>
            <a:r>
              <a:rPr lang="ru-RU" sz="1400" dirty="0">
                <a:solidFill>
                  <a:schemeClr val="bg1"/>
                </a:solidFill>
              </a:rPr>
              <a:t>2. Письмо </a:t>
            </a:r>
            <a:r>
              <a:rPr lang="ru-RU" sz="1400" dirty="0" err="1">
                <a:solidFill>
                  <a:schemeClr val="bg1"/>
                </a:solidFill>
              </a:rPr>
              <a:t>Минпросвещения</a:t>
            </a:r>
            <a:r>
              <a:rPr lang="ru-RU" sz="1400" dirty="0">
                <a:solidFill>
                  <a:schemeClr val="bg1"/>
                </a:solidFill>
              </a:rPr>
              <a:t> России № АЗ-1128/08, Профсоюза работников народного образования и науки РФ N 657 от 21.12.2021 г. "О направлении методических рекомендаций"(вместе с "Методическими рекомендациями по разработке и внедрению системы (целевой модели) наставничества педагогических работников в образовательных организациях", "Методическими рекомендациями для образовательных организаций по реализации системы (целевой модели) наставничества педагогических работников").</a:t>
            </a:r>
          </a:p>
          <a:p>
            <a:r>
              <a:rPr lang="ru-RU" sz="1400" dirty="0">
                <a:solidFill>
                  <a:schemeClr val="bg1"/>
                </a:solidFill>
              </a:rPr>
              <a:t>3. Распоряжение Министерства Просвещения Российской Федерации от 25.01.2020 № Р-145 "Об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4. Распоряжение Правительства РФ "Основы государственной молодежной политики Российской Федерации на период до 2025 года" от 29.11.2014 N 2403-р.</a:t>
            </a:r>
          </a:p>
          <a:p>
            <a:r>
              <a:rPr lang="ru-RU" sz="1400" dirty="0">
                <a:solidFill>
                  <a:schemeClr val="bg1"/>
                </a:solidFill>
              </a:rPr>
              <a:t>5.Федеральный закон от 24.07.2023 № 385-ФЗ «О внесении изменений в Федеральный закон «Об образовании в Российской Федерации» и статью 4 Федерального закона «О науке и государственной научно-технической политике».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6</a:t>
            </a:r>
            <a:r>
              <a:rPr lang="ru-RU" sz="1400" dirty="0"/>
              <a:t>. </a:t>
            </a:r>
            <a:r>
              <a:rPr lang="ru-RU" sz="1400" dirty="0">
                <a:solidFill>
                  <a:schemeClr val="bg1"/>
                </a:solidFill>
              </a:rPr>
              <a:t>Приказ Министерства Просвещения Российской Федерации от 25.11.2022 г. №1028 «Об утверждении федеральной образовательной программы дошкольного образования».</a:t>
            </a:r>
          </a:p>
          <a:p>
            <a:pPr algn="ctr" eaLnBrk="0" hangingPunct="0"/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1992312" y="626404"/>
            <a:ext cx="50292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chemeClr val="accent1"/>
                </a:solidFill>
              </a:rPr>
              <a:t>Нормативно-правовая база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6" name="Picture 11" descr="Picture4">
            <a:extLst>
              <a:ext uri="{FF2B5EF4-FFF2-40B4-BE49-F238E27FC236}">
                <a16:creationId xmlns="" xmlns:a16="http://schemas.microsoft.com/office/drawing/2014/main" id="{159207D0-4CCD-4B37-95D4-F7BF8155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55029" y="4057479"/>
            <a:ext cx="674687" cy="573088"/>
          </a:xfrm>
          <a:prstGeom prst="rect">
            <a:avLst/>
          </a:prstGeom>
          <a:noFill/>
        </p:spPr>
      </p:pic>
      <p:pic>
        <p:nvPicPr>
          <p:cNvPr id="19" name="Picture 11" descr="Picture4">
            <a:extLst>
              <a:ext uri="{FF2B5EF4-FFF2-40B4-BE49-F238E27FC236}">
                <a16:creationId xmlns="" xmlns:a16="http://schemas.microsoft.com/office/drawing/2014/main" id="{F9E6C8D8-99EC-4978-BF6B-E10978E1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37686" y="4481541"/>
            <a:ext cx="674687" cy="573088"/>
          </a:xfrm>
          <a:prstGeom prst="rect">
            <a:avLst/>
          </a:prstGeom>
          <a:noFill/>
        </p:spPr>
      </p:pic>
      <p:pic>
        <p:nvPicPr>
          <p:cNvPr id="21" name="Picture 11" descr="Picture4">
            <a:extLst>
              <a:ext uri="{FF2B5EF4-FFF2-40B4-BE49-F238E27FC236}">
                <a16:creationId xmlns="" xmlns:a16="http://schemas.microsoft.com/office/drawing/2014/main" id="{9766E94E-3A2E-4D03-AE6F-2DA21993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37686" y="5090118"/>
            <a:ext cx="674687" cy="57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4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Программа развития\Схема.jp1g.jpg">
            <a:extLst>
              <a:ext uri="{FF2B5EF4-FFF2-40B4-BE49-F238E27FC236}">
                <a16:creationId xmlns="" xmlns:a16="http://schemas.microsoft.com/office/drawing/2014/main" id="{6F980434-B9D7-41F3-AAED-92395D92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196752" cy="49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F32616C-3966-4CD0-A0AB-5BF645CA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Модель организации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1469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59039D5-2C7E-4B1B-88A3-6F4196F8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n-lt"/>
              </a:rPr>
              <a:t>Кадровое обеспечение в условиях реализации 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модели наставничества</a:t>
            </a:r>
            <a:r>
              <a:rPr lang="ru-RU" sz="3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/>
            </a:r>
            <a:br>
              <a:rPr lang="ru-RU" b="1" dirty="0">
                <a:solidFill>
                  <a:schemeClr val="tx2"/>
                </a:solidFill>
                <a:latin typeface="+mn-lt"/>
              </a:rPr>
            </a:b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4" name="Объект 7">
            <a:extLst>
              <a:ext uri="{FF2B5EF4-FFF2-40B4-BE49-F238E27FC236}">
                <a16:creationId xmlns:a16="http://schemas.microsoft.com/office/drawing/2014/main" xmlns="" id="{E3958F32-C3CB-4AD4-9CC6-05E32D2CCF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2692687"/>
              </p:ext>
            </p:extLst>
          </p:nvPr>
        </p:nvGraphicFramePr>
        <p:xfrm>
          <a:off x="323528" y="980728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8">
            <a:extLst>
              <a:ext uri="{FF2B5EF4-FFF2-40B4-BE49-F238E27FC236}">
                <a16:creationId xmlns:a16="http://schemas.microsoft.com/office/drawing/2014/main" xmlns="" id="{11DA6927-4061-498A-9251-92C3A5D36E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854682"/>
              </p:ext>
            </p:extLst>
          </p:nvPr>
        </p:nvGraphicFramePr>
        <p:xfrm>
          <a:off x="5148064" y="980728"/>
          <a:ext cx="3240360" cy="193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AB0B46DB-A703-4EE3-B1DC-B87FE8B25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185154"/>
              </p:ext>
            </p:extLst>
          </p:nvPr>
        </p:nvGraphicFramePr>
        <p:xfrm>
          <a:off x="4860032" y="3429000"/>
          <a:ext cx="3960440" cy="230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32953E79-F0E5-480F-8C61-6424CD7CC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288392"/>
              </p:ext>
            </p:extLst>
          </p:nvPr>
        </p:nvGraphicFramePr>
        <p:xfrm>
          <a:off x="971600" y="3717032"/>
          <a:ext cx="2880320" cy="209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51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5C0F529-7A38-4E2D-9BD1-CC4FC7F6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+mn-lt"/>
              </a:rPr>
              <a:t>Внутренняя система оценки качества образования (ВСОКО)</a:t>
            </a:r>
            <a:r>
              <a:rPr lang="ru-RU" sz="3200" dirty="0"/>
              <a:t> 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224232C1-D306-4E1B-8441-BDD94F2F1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895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0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5C0F529-7A38-4E2D-9BD1-CC4FC7F6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Показатель удовлетворенности родителей качеством образовательных услуг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224232C1-D306-4E1B-8441-BDD94F2F1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1359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7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59039D5-2C7E-4B1B-88A3-6F4196F8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72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2"/>
                </a:solidFill>
              </a:rPr>
              <a:t>Возможные риски и меры, предпринимаемые для их минимизации при реализации наставнической модели</a:t>
            </a:r>
            <a:r>
              <a:rPr lang="ru-RU" sz="2700" dirty="0">
                <a:solidFill>
                  <a:schemeClr val="tx2"/>
                </a:solidFill>
              </a:rPr>
              <a:t/>
            </a:r>
            <a:br>
              <a:rPr lang="ru-RU" sz="2700" dirty="0">
                <a:solidFill>
                  <a:schemeClr val="tx2"/>
                </a:solidFill>
              </a:rPr>
            </a:br>
            <a:r>
              <a:rPr lang="ru-RU" sz="36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DF46FE1-9CD0-443B-9572-E6E9A8E39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39" y="1124744"/>
            <a:ext cx="6709321" cy="474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539552" y="881886"/>
            <a:ext cx="8064896" cy="49233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785255" y="330786"/>
            <a:ext cx="7573487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547664" y="363299"/>
            <a:ext cx="6120679" cy="689437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2057398" y="330786"/>
            <a:ext cx="502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Результат работы модели наставничества «Педагог-педагог»</a:t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0C1B5951-563F-4E21-AD81-76127689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48" y="38946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lt"/>
              </a:rPr>
              <a:t>Семинар-практикум</a:t>
            </a:r>
            <a:br>
              <a:rPr lang="ru-RU" sz="2200" b="1" dirty="0">
                <a:solidFill>
                  <a:schemeClr val="bg1"/>
                </a:solidFill>
                <a:latin typeface="+mn-lt"/>
              </a:rPr>
            </a:br>
            <a:r>
              <a:rPr lang="ru-RU" sz="2200" b="1" dirty="0">
                <a:solidFill>
                  <a:schemeClr val="bg1"/>
                </a:solidFill>
                <a:latin typeface="+mn-lt"/>
              </a:rPr>
              <a:t> «Наставничество, как способ организации взаимных профессиональных связей для повышения качества образования»</a:t>
            </a:r>
            <a:br>
              <a:rPr lang="ru-RU" sz="2200" b="1" dirty="0">
                <a:solidFill>
                  <a:schemeClr val="bg1"/>
                </a:solidFill>
                <a:latin typeface="+mn-lt"/>
              </a:rPr>
            </a:br>
            <a:r>
              <a:rPr lang="ru-RU" sz="36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19" name="Заголовок 4">
            <a:extLst>
              <a:ext uri="{FF2B5EF4-FFF2-40B4-BE49-F238E27FC236}">
                <a16:creationId xmlns="" xmlns:a16="http://schemas.microsoft.com/office/drawing/2014/main" id="{87AF15A3-5E71-485F-9BDF-1C049EC08042}"/>
              </a:ext>
            </a:extLst>
          </p:cNvPr>
          <p:cNvSpPr txBox="1">
            <a:spLocks/>
          </p:cNvSpPr>
          <p:nvPr/>
        </p:nvSpPr>
        <p:spPr>
          <a:xfrm>
            <a:off x="505594" y="4359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+mn-lt"/>
              </a:rPr>
              <a:t>Цель:  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просвещение педагогов по вопросам эффективного взаимодействия в рамках модели наставничества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Users\МДОАУ №63\Downloads\17072829942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0" y="1293192"/>
            <a:ext cx="4281663" cy="19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010CBF0-8506-468E-87BB-94EA38E17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80" y="1293191"/>
            <a:ext cx="4020624" cy="19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a560957eb4d83f40cbc80ff3b7862f65e6674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2">
    <a:dk1>
      <a:srgbClr val="000000"/>
    </a:dk1>
    <a:lt1>
      <a:srgbClr val="FFFFFF"/>
    </a:lt1>
    <a:dk2>
      <a:srgbClr val="6D6E71"/>
    </a:dk2>
    <a:lt2>
      <a:srgbClr val="58595B"/>
    </a:lt2>
    <a:accent1>
      <a:srgbClr val="0065A4"/>
    </a:accent1>
    <a:accent2>
      <a:srgbClr val="47C3D3"/>
    </a:accent2>
    <a:accent3>
      <a:srgbClr val="8F2D63"/>
    </a:accent3>
    <a:accent4>
      <a:srgbClr val="1A6871"/>
    </a:accent4>
    <a:accent5>
      <a:srgbClr val="0C4360"/>
    </a:accent5>
    <a:accent6>
      <a:srgbClr val="F47735"/>
    </a:accent6>
    <a:hlink>
      <a:srgbClr val="00559A"/>
    </a:hlink>
    <a:folHlink>
      <a:srgbClr val="595851"/>
    </a:folHlink>
  </a:clrScheme>
  <a:fontScheme name="Custom 3">
    <a:majorFont>
      <a:latin typeface="Trebuchet MS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568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Повышение качества дошкольного образования в контексте наставничества</vt:lpstr>
      <vt:lpstr>Презентация PowerPoint</vt:lpstr>
      <vt:lpstr>Презентация PowerPoint</vt:lpstr>
      <vt:lpstr>Модель организации наставничества</vt:lpstr>
      <vt:lpstr>Кадровое обеспечение в условиях реализации модели наставничества  </vt:lpstr>
      <vt:lpstr>Внутренняя система оценки качества образования (ВСОКО)   </vt:lpstr>
      <vt:lpstr>Показатель удовлетворенности родителей качеством образовательных услуг  </vt:lpstr>
      <vt:lpstr>Возможные риски и меры, предпринимаемые для их минимизации при реализации наставнической модели   </vt:lpstr>
      <vt:lpstr>Семинар-практикум  «Наставничество, как способ организации взаимных профессиональных связей для повышения качества образования»   </vt:lpstr>
      <vt:lpstr>Презентация PowerPoint</vt:lpstr>
      <vt:lpstr>Презентация PowerPoint</vt:lpstr>
      <vt:lpstr>В рамках реализации модели наставничества «Старт в будущее» студенты приняли участие в разработке модуля «Какого цвета Родина?» по ознакомлению старших дошкольников с государственными символами страны.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obstinate</dc:creator>
  <cp:lastModifiedBy>МДОАУ №63</cp:lastModifiedBy>
  <cp:revision>32</cp:revision>
  <dcterms:created xsi:type="dcterms:W3CDTF">2017-06-04T12:24:27Z</dcterms:created>
  <dcterms:modified xsi:type="dcterms:W3CDTF">2024-02-07T05:46:50Z</dcterms:modified>
</cp:coreProperties>
</file>