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8" r:id="rId5"/>
    <p:sldId id="274" r:id="rId6"/>
    <p:sldId id="286" r:id="rId7"/>
    <p:sldId id="291" r:id="rId8"/>
    <p:sldId id="287" r:id="rId9"/>
    <p:sldId id="288" r:id="rId10"/>
    <p:sldId id="270" r:id="rId11"/>
    <p:sldId id="292" r:id="rId12"/>
    <p:sldId id="28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6D205-B9F9-4642-91BB-1B5E529A4D87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7410-947D-4899-ACC3-25E844EBB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670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6D205-B9F9-4642-91BB-1B5E529A4D87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7410-947D-4899-ACC3-25E844EBB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559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6D205-B9F9-4642-91BB-1B5E529A4D87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7410-947D-4899-ACC3-25E844EBB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403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3400" b="1" spc="-101">
                <a:solidFill>
                  <a:srgbClr val="EEEEEE"/>
                </a:solidFill>
              </a:rPr>
              <a:t>Текст заголовка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Уровень текста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Уровень текста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Уровень текста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Уровень текста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112602462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6D205-B9F9-4642-91BB-1B5E529A4D87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7410-947D-4899-ACC3-25E844EBB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868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6D205-B9F9-4642-91BB-1B5E529A4D87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7410-947D-4899-ACC3-25E844EBB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93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6D205-B9F9-4642-91BB-1B5E529A4D87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7410-947D-4899-ACC3-25E844EBB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42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6D205-B9F9-4642-91BB-1B5E529A4D87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7410-947D-4899-ACC3-25E844EBB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00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6D205-B9F9-4642-91BB-1B5E529A4D87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7410-947D-4899-ACC3-25E844EBB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49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6D205-B9F9-4642-91BB-1B5E529A4D87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7410-947D-4899-ACC3-25E844EBB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738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6D205-B9F9-4642-91BB-1B5E529A4D87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7410-947D-4899-ACC3-25E844EBB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329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6D205-B9F9-4642-91BB-1B5E529A4D87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7410-947D-4899-ACC3-25E844EBB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63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6D205-B9F9-4642-91BB-1B5E529A4D87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27410-947D-4899-ACC3-25E844EBB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13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serscontent2.emaze.com/images/0e14447d-ee5e-41a9-9214-9406fce6c3ca/409452b40088d89aa9f7466bc0103d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74" y="0"/>
            <a:ext cx="91604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96944" cy="1008112"/>
          </a:xfrm>
        </p:spPr>
        <p:txBody>
          <a:bodyPr>
            <a:normAutofit fontScale="90000"/>
          </a:bodyPr>
          <a:lstStyle/>
          <a:p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/>
            </a:br>
            <a:r>
              <a:rPr lang="ru-RU" dirty="0"/>
              <a:t>             </a:t>
            </a:r>
            <a:br>
              <a:rPr lang="ru-RU" dirty="0"/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«Детский сад № 63 общеразвивающего вида с приоритетным осуществлением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познавательно-речевого развития воспитанников «Ракета» г. Орска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352928" cy="4464496"/>
          </a:xfrm>
        </p:spPr>
        <p:txBody>
          <a:bodyPr>
            <a:normAutofit fontScale="40000" lnSpcReduction="20000"/>
          </a:bodyPr>
          <a:lstStyle/>
          <a:p>
            <a:r>
              <a:rPr lang="ru-RU" sz="1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совет</a:t>
            </a:r>
            <a:endParaRPr lang="ru-RU" sz="1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«Формирование финансовой грамотности детей дошкольного возраста»</a:t>
            </a:r>
          </a:p>
          <a:p>
            <a:endParaRPr lang="ru-RU" sz="1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6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подготовила</a:t>
            </a:r>
            <a:endParaRPr lang="ru-RU" sz="6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6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воспитатель: Лобанова Ю.Н.</a:t>
            </a:r>
            <a:endParaRPr lang="ru-RU" sz="6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6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333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s://userscontent2.emaze.com/images/0e14447d-ee5e-41a9-9214-9406fce6c3ca/409452b40088d89aa9f7466bc0103d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74" y="0"/>
            <a:ext cx="91604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xfrm>
            <a:off x="1587040" y="692696"/>
            <a:ext cx="7200800" cy="4248472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результатам анкетирования знания о происхождении денег в семье, о стоимости товаров, о бережливости, экономичности и расчётливости, о труде взрослых, составляет наибольший процент, что позволяет сделать вывод о том, что родители беседуют дома с воспитанниками. У большинства воспитанников имеется собственная копилка, что приучает ребёнка откладывать «лишнюю копеечку», показывает, что из мелочи можно сделать целое «состояние», а также растет его персональная ответственность за решения и уважение к деньгам. Большинство родителей (законных представителей) имеют элементарные знания о финансах. Занятия по основам финансовой грамотности в ДОУ, 70 % родителей (законных представителей) считают необходимыми для обучающихся. В оказании помощи по формированию у ребёнка финансовой грамотности, большинство родителей (законных представителей) не нуждаются, но и радует, что есть те, кому необходима помощь.</a:t>
            </a:r>
          </a:p>
          <a:p>
            <a:pPr algn="ctr"/>
            <a:endParaRPr sz="2400" dirty="0">
              <a:solidFill>
                <a:srgbClr val="EEEEEE"/>
              </a:solidFill>
            </a:endParaRPr>
          </a:p>
        </p:txBody>
      </p:sp>
      <p:pic>
        <p:nvPicPr>
          <p:cNvPr id="63" name="Без заголовка1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4058" y="332656"/>
            <a:ext cx="1292982" cy="15054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78607223"/>
      </p:ext>
    </p:extLst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userscontent2.emaze.com/images/0e14447d-ee5e-41a9-9214-9406fce6c3ca/409452b40088d89aa9f7466bc0103d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74" y="0"/>
            <a:ext cx="91604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Мозговой штурм </a:t>
            </a:r>
            <a:b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ГРАМОТНОСТЬ»</a:t>
            </a:r>
          </a:p>
        </p:txBody>
      </p:sp>
    </p:spTree>
    <p:extLst>
      <p:ext uri="{BB962C8B-B14F-4D97-AF65-F5344CB8AC3E}">
        <p14:creationId xmlns:p14="http://schemas.microsoft.com/office/powerpoint/2010/main" val="1102453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userscontent2.emaze.com/images/0e14447d-ee5e-41a9-9214-9406fce6c3ca/409452b40088d89aa9f7466bc0103d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74" y="0"/>
            <a:ext cx="91604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1427855" y="491133"/>
            <a:ext cx="7358063" cy="1339453"/>
          </a:xfrm>
          <a:prstGeom prst="rect">
            <a:avLst/>
          </a:prstGeom>
        </p:spPr>
        <p:txBody>
          <a:bodyPr/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3400" b="1" spc="-101" dirty="0" err="1">
                <a:solidFill>
                  <a:srgbClr val="C00000"/>
                </a:solidFill>
              </a:rPr>
              <a:t>Золотые</a:t>
            </a:r>
            <a:r>
              <a:rPr sz="3400" b="1" spc="-101" dirty="0">
                <a:solidFill>
                  <a:srgbClr val="C00000"/>
                </a:solidFill>
              </a:rPr>
              <a:t> </a:t>
            </a:r>
            <a:r>
              <a:rPr sz="3400" b="1" spc="-101" dirty="0" err="1">
                <a:solidFill>
                  <a:srgbClr val="C00000"/>
                </a:solidFill>
              </a:rPr>
              <a:t>правила</a:t>
            </a:r>
            <a:r>
              <a:rPr sz="3400" b="1" spc="-101" dirty="0">
                <a:solidFill>
                  <a:srgbClr val="C00000"/>
                </a:solidFill>
              </a:rPr>
              <a:t> </a:t>
            </a:r>
            <a:r>
              <a:rPr sz="3400" b="1" spc="-101" dirty="0" err="1">
                <a:solidFill>
                  <a:srgbClr val="C00000"/>
                </a:solidFill>
              </a:rPr>
              <a:t>финансовой</a:t>
            </a:r>
            <a:r>
              <a:rPr sz="3400" b="1" spc="-101" dirty="0">
                <a:solidFill>
                  <a:srgbClr val="C00000"/>
                </a:solidFill>
              </a:rPr>
              <a:t> </a:t>
            </a:r>
            <a:r>
              <a:rPr sz="3400" b="1" spc="-101" dirty="0" err="1">
                <a:solidFill>
                  <a:srgbClr val="C00000"/>
                </a:solidFill>
              </a:rPr>
              <a:t>грамотности</a:t>
            </a:r>
            <a:endParaRPr sz="3400" b="1" spc="-101" dirty="0">
              <a:solidFill>
                <a:srgbClr val="C00000"/>
              </a:solidFill>
            </a:endParaRPr>
          </a:p>
        </p:txBody>
      </p:sp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xfrm>
            <a:off x="568217" y="1948121"/>
            <a:ext cx="8205873" cy="4018360"/>
          </a:xfrm>
          <a:prstGeom prst="rect">
            <a:avLst/>
          </a:prstGeom>
        </p:spPr>
        <p:txBody>
          <a:bodyPr/>
          <a:lstStyle/>
          <a:p>
            <a:pPr marL="323779" indent="-323779" algn="just" defTabSz="303956">
              <a:spcBef>
                <a:spcPts val="2180"/>
              </a:spcBef>
              <a:defRPr sz="1800">
                <a:solidFill>
                  <a:srgbClr val="000000"/>
                </a:solidFill>
              </a:defRPr>
            </a:pPr>
            <a:r>
              <a:rPr sz="1800" dirty="0" err="1">
                <a:solidFill>
                  <a:srgbClr val="002060"/>
                </a:solidFill>
              </a:rPr>
              <a:t>Зарабатывайте</a:t>
            </a:r>
            <a:r>
              <a:rPr sz="1800" dirty="0">
                <a:solidFill>
                  <a:srgbClr val="002060"/>
                </a:solidFill>
              </a:rPr>
              <a:t> </a:t>
            </a:r>
            <a:r>
              <a:rPr sz="1800" dirty="0" err="1">
                <a:solidFill>
                  <a:srgbClr val="002060"/>
                </a:solidFill>
              </a:rPr>
              <a:t>больше</a:t>
            </a:r>
            <a:r>
              <a:rPr sz="1800" dirty="0">
                <a:solidFill>
                  <a:srgbClr val="002060"/>
                </a:solidFill>
              </a:rPr>
              <a:t>, а </a:t>
            </a:r>
            <a:r>
              <a:rPr sz="1800" dirty="0" err="1">
                <a:solidFill>
                  <a:srgbClr val="002060"/>
                </a:solidFill>
              </a:rPr>
              <a:t>тратьте</a:t>
            </a:r>
            <a:r>
              <a:rPr sz="1800" dirty="0">
                <a:solidFill>
                  <a:srgbClr val="002060"/>
                </a:solidFill>
              </a:rPr>
              <a:t> </a:t>
            </a:r>
            <a:r>
              <a:rPr sz="1800" dirty="0" err="1">
                <a:solidFill>
                  <a:srgbClr val="002060"/>
                </a:solidFill>
              </a:rPr>
              <a:t>меньше</a:t>
            </a:r>
            <a:r>
              <a:rPr sz="1800" dirty="0">
                <a:solidFill>
                  <a:srgbClr val="002060"/>
                </a:solidFill>
              </a:rPr>
              <a:t>.</a:t>
            </a:r>
          </a:p>
          <a:p>
            <a:pPr marL="323779" indent="-323779" algn="just" defTabSz="303956">
              <a:spcBef>
                <a:spcPts val="2180"/>
              </a:spcBef>
              <a:defRPr sz="1800">
                <a:solidFill>
                  <a:srgbClr val="000000"/>
                </a:solidFill>
              </a:defRPr>
            </a:pPr>
            <a:r>
              <a:rPr sz="1800" dirty="0" err="1">
                <a:solidFill>
                  <a:srgbClr val="002060"/>
                </a:solidFill>
              </a:rPr>
              <a:t>Ставьте</a:t>
            </a:r>
            <a:r>
              <a:rPr sz="1800" dirty="0">
                <a:solidFill>
                  <a:srgbClr val="002060"/>
                </a:solidFill>
              </a:rPr>
              <a:t> </a:t>
            </a:r>
            <a:r>
              <a:rPr sz="1800" dirty="0" err="1">
                <a:solidFill>
                  <a:srgbClr val="002060"/>
                </a:solidFill>
              </a:rPr>
              <a:t>перед</a:t>
            </a:r>
            <a:r>
              <a:rPr sz="1800" dirty="0">
                <a:solidFill>
                  <a:srgbClr val="002060"/>
                </a:solidFill>
              </a:rPr>
              <a:t> </a:t>
            </a:r>
            <a:r>
              <a:rPr sz="1800" dirty="0" err="1">
                <a:solidFill>
                  <a:srgbClr val="002060"/>
                </a:solidFill>
              </a:rPr>
              <a:t>собой</a:t>
            </a:r>
            <a:r>
              <a:rPr sz="1800" dirty="0">
                <a:solidFill>
                  <a:srgbClr val="002060"/>
                </a:solidFill>
              </a:rPr>
              <a:t> </a:t>
            </a:r>
            <a:r>
              <a:rPr sz="1800" dirty="0" err="1">
                <a:solidFill>
                  <a:srgbClr val="002060"/>
                </a:solidFill>
              </a:rPr>
              <a:t>реальные</a:t>
            </a:r>
            <a:r>
              <a:rPr sz="1800" dirty="0">
                <a:solidFill>
                  <a:srgbClr val="002060"/>
                </a:solidFill>
              </a:rPr>
              <a:t> </a:t>
            </a:r>
            <a:r>
              <a:rPr sz="1800" dirty="0" err="1">
                <a:solidFill>
                  <a:srgbClr val="002060"/>
                </a:solidFill>
              </a:rPr>
              <a:t>цели</a:t>
            </a:r>
            <a:r>
              <a:rPr sz="1800" dirty="0">
                <a:solidFill>
                  <a:srgbClr val="002060"/>
                </a:solidFill>
              </a:rPr>
              <a:t> и </a:t>
            </a:r>
            <a:r>
              <a:rPr sz="1800" dirty="0" err="1">
                <a:solidFill>
                  <a:srgbClr val="002060"/>
                </a:solidFill>
              </a:rPr>
              <a:t>сроки</a:t>
            </a:r>
            <a:r>
              <a:rPr sz="1800" dirty="0">
                <a:solidFill>
                  <a:srgbClr val="002060"/>
                </a:solidFill>
              </a:rPr>
              <a:t> </a:t>
            </a:r>
            <a:r>
              <a:rPr sz="1800" dirty="0" err="1">
                <a:solidFill>
                  <a:srgbClr val="002060"/>
                </a:solidFill>
              </a:rPr>
              <a:t>исполнения</a:t>
            </a:r>
            <a:r>
              <a:rPr sz="1800" dirty="0">
                <a:solidFill>
                  <a:srgbClr val="002060"/>
                </a:solidFill>
              </a:rPr>
              <a:t> </a:t>
            </a:r>
            <a:r>
              <a:rPr sz="1800" dirty="0" err="1">
                <a:solidFill>
                  <a:srgbClr val="002060"/>
                </a:solidFill>
              </a:rPr>
              <a:t>своего</a:t>
            </a:r>
            <a:r>
              <a:rPr sz="1800" dirty="0">
                <a:solidFill>
                  <a:srgbClr val="002060"/>
                </a:solidFill>
              </a:rPr>
              <a:t> </a:t>
            </a:r>
            <a:r>
              <a:rPr sz="1800" dirty="0" err="1">
                <a:solidFill>
                  <a:srgbClr val="002060"/>
                </a:solidFill>
              </a:rPr>
              <a:t>желания</a:t>
            </a:r>
            <a:r>
              <a:rPr sz="1800" dirty="0">
                <a:solidFill>
                  <a:srgbClr val="002060"/>
                </a:solidFill>
              </a:rPr>
              <a:t>.</a:t>
            </a:r>
          </a:p>
          <a:p>
            <a:pPr marL="323779" indent="-323779" algn="just" defTabSz="303956">
              <a:spcBef>
                <a:spcPts val="2180"/>
              </a:spcBef>
              <a:defRPr sz="1800">
                <a:solidFill>
                  <a:srgbClr val="000000"/>
                </a:solidFill>
              </a:defRPr>
            </a:pPr>
            <a:r>
              <a:rPr sz="1800" dirty="0" err="1">
                <a:solidFill>
                  <a:srgbClr val="002060"/>
                </a:solidFill>
              </a:rPr>
              <a:t>Создавайте</a:t>
            </a:r>
            <a:r>
              <a:rPr sz="1800" dirty="0">
                <a:solidFill>
                  <a:srgbClr val="002060"/>
                </a:solidFill>
              </a:rPr>
              <a:t> </a:t>
            </a:r>
            <a:r>
              <a:rPr sz="1800" dirty="0" err="1">
                <a:solidFill>
                  <a:srgbClr val="002060"/>
                </a:solidFill>
              </a:rPr>
              <a:t>финансовые</a:t>
            </a:r>
            <a:r>
              <a:rPr sz="1800" dirty="0">
                <a:solidFill>
                  <a:srgbClr val="002060"/>
                </a:solidFill>
              </a:rPr>
              <a:t> </a:t>
            </a:r>
            <a:r>
              <a:rPr sz="1800" dirty="0" err="1">
                <a:solidFill>
                  <a:srgbClr val="002060"/>
                </a:solidFill>
              </a:rPr>
              <a:t>накопления</a:t>
            </a:r>
            <a:r>
              <a:rPr sz="1800" dirty="0">
                <a:solidFill>
                  <a:srgbClr val="002060"/>
                </a:solidFill>
              </a:rPr>
              <a:t> («</a:t>
            </a:r>
            <a:r>
              <a:rPr sz="1800" dirty="0" err="1">
                <a:solidFill>
                  <a:srgbClr val="002060"/>
                </a:solidFill>
              </a:rPr>
              <a:t>подушки</a:t>
            </a:r>
            <a:r>
              <a:rPr sz="1800" dirty="0">
                <a:solidFill>
                  <a:srgbClr val="002060"/>
                </a:solidFill>
              </a:rPr>
              <a:t> </a:t>
            </a:r>
            <a:r>
              <a:rPr sz="1800" dirty="0" err="1">
                <a:solidFill>
                  <a:srgbClr val="002060"/>
                </a:solidFill>
              </a:rPr>
              <a:t>безопасности</a:t>
            </a:r>
            <a:r>
              <a:rPr sz="1800" dirty="0">
                <a:solidFill>
                  <a:srgbClr val="002060"/>
                </a:solidFill>
              </a:rPr>
              <a:t>») </a:t>
            </a:r>
          </a:p>
          <a:p>
            <a:pPr marL="323779" indent="-323779" algn="just" defTabSz="303956">
              <a:spcBef>
                <a:spcPts val="2180"/>
              </a:spcBef>
              <a:defRPr sz="1800">
                <a:solidFill>
                  <a:srgbClr val="000000"/>
                </a:solidFill>
              </a:defRPr>
            </a:pPr>
            <a:r>
              <a:rPr sz="1800" dirty="0" err="1">
                <a:solidFill>
                  <a:srgbClr val="002060"/>
                </a:solidFill>
              </a:rPr>
              <a:t>Снижайте</a:t>
            </a:r>
            <a:r>
              <a:rPr sz="1800" dirty="0">
                <a:solidFill>
                  <a:srgbClr val="002060"/>
                </a:solidFill>
              </a:rPr>
              <a:t> </a:t>
            </a:r>
            <a:r>
              <a:rPr sz="1800" dirty="0" err="1">
                <a:solidFill>
                  <a:srgbClr val="002060"/>
                </a:solidFill>
              </a:rPr>
              <a:t>финансовые</a:t>
            </a:r>
            <a:r>
              <a:rPr sz="1800" dirty="0">
                <a:solidFill>
                  <a:srgbClr val="002060"/>
                </a:solidFill>
              </a:rPr>
              <a:t> </a:t>
            </a:r>
            <a:r>
              <a:rPr sz="1800" dirty="0" err="1">
                <a:solidFill>
                  <a:srgbClr val="002060"/>
                </a:solidFill>
              </a:rPr>
              <a:t>риски</a:t>
            </a:r>
            <a:r>
              <a:rPr sz="1800" dirty="0">
                <a:solidFill>
                  <a:srgbClr val="002060"/>
                </a:solidFill>
              </a:rPr>
              <a:t> и </a:t>
            </a:r>
            <a:r>
              <a:rPr sz="1800" dirty="0" err="1">
                <a:solidFill>
                  <a:srgbClr val="002060"/>
                </a:solidFill>
              </a:rPr>
              <a:t>не</a:t>
            </a:r>
            <a:r>
              <a:rPr sz="1800" dirty="0">
                <a:solidFill>
                  <a:srgbClr val="002060"/>
                </a:solidFill>
              </a:rPr>
              <a:t> </a:t>
            </a:r>
            <a:r>
              <a:rPr sz="1800" dirty="0" err="1">
                <a:solidFill>
                  <a:srgbClr val="002060"/>
                </a:solidFill>
              </a:rPr>
              <a:t>берите</a:t>
            </a:r>
            <a:r>
              <a:rPr sz="1800" dirty="0">
                <a:solidFill>
                  <a:srgbClr val="002060"/>
                </a:solidFill>
              </a:rPr>
              <a:t> </a:t>
            </a:r>
            <a:r>
              <a:rPr sz="1800" dirty="0" err="1">
                <a:solidFill>
                  <a:srgbClr val="002060"/>
                </a:solidFill>
              </a:rPr>
              <a:t>денег</a:t>
            </a:r>
            <a:r>
              <a:rPr sz="1800" dirty="0">
                <a:solidFill>
                  <a:srgbClr val="002060"/>
                </a:solidFill>
              </a:rPr>
              <a:t> в </a:t>
            </a:r>
            <a:r>
              <a:rPr sz="1800" dirty="0" err="1">
                <a:solidFill>
                  <a:srgbClr val="002060"/>
                </a:solidFill>
              </a:rPr>
              <a:t>долг</a:t>
            </a:r>
            <a:r>
              <a:rPr sz="1800" dirty="0">
                <a:solidFill>
                  <a:srgbClr val="002060"/>
                </a:solidFill>
              </a:rPr>
              <a:t> (в </a:t>
            </a:r>
            <a:r>
              <a:rPr sz="1800" dirty="0" err="1">
                <a:solidFill>
                  <a:srgbClr val="002060"/>
                </a:solidFill>
              </a:rPr>
              <a:t>кредит</a:t>
            </a:r>
            <a:r>
              <a:rPr sz="1800" dirty="0">
                <a:solidFill>
                  <a:srgbClr val="002060"/>
                </a:solidFill>
              </a:rPr>
              <a:t>)</a:t>
            </a:r>
          </a:p>
          <a:p>
            <a:pPr marL="323779" indent="-323779" algn="just" defTabSz="303956">
              <a:spcBef>
                <a:spcPts val="2180"/>
              </a:spcBef>
              <a:defRPr sz="1800">
                <a:solidFill>
                  <a:srgbClr val="000000"/>
                </a:solidFill>
              </a:defRPr>
            </a:pPr>
            <a:r>
              <a:rPr sz="1800" dirty="0" err="1">
                <a:solidFill>
                  <a:srgbClr val="002060"/>
                </a:solidFill>
              </a:rPr>
              <a:t>Снижайте</a:t>
            </a:r>
            <a:r>
              <a:rPr sz="1800" dirty="0">
                <a:solidFill>
                  <a:srgbClr val="002060"/>
                </a:solidFill>
              </a:rPr>
              <a:t> свои </a:t>
            </a:r>
            <a:r>
              <a:rPr sz="1800" dirty="0" err="1">
                <a:solidFill>
                  <a:srgbClr val="002060"/>
                </a:solidFill>
              </a:rPr>
              <a:t>расходы</a:t>
            </a:r>
            <a:r>
              <a:rPr sz="1800" dirty="0">
                <a:solidFill>
                  <a:srgbClr val="002060"/>
                </a:solidFill>
              </a:rPr>
              <a:t> и </a:t>
            </a:r>
            <a:r>
              <a:rPr sz="1800" dirty="0" err="1">
                <a:solidFill>
                  <a:srgbClr val="002060"/>
                </a:solidFill>
              </a:rPr>
              <a:t>увеличивайте</a:t>
            </a:r>
            <a:r>
              <a:rPr sz="1800" dirty="0">
                <a:solidFill>
                  <a:srgbClr val="002060"/>
                </a:solidFill>
              </a:rPr>
              <a:t> </a:t>
            </a:r>
            <a:r>
              <a:rPr sz="1800" dirty="0" err="1">
                <a:solidFill>
                  <a:srgbClr val="002060"/>
                </a:solidFill>
              </a:rPr>
              <a:t>доходы</a:t>
            </a:r>
            <a:endParaRPr sz="1800" dirty="0">
              <a:solidFill>
                <a:srgbClr val="002060"/>
              </a:solidFill>
            </a:endParaRPr>
          </a:p>
          <a:p>
            <a:pPr marL="323779" indent="-323779" algn="just" defTabSz="303956">
              <a:spcBef>
                <a:spcPts val="2180"/>
              </a:spcBef>
              <a:defRPr sz="1800">
                <a:solidFill>
                  <a:srgbClr val="000000"/>
                </a:solidFill>
              </a:defRPr>
            </a:pPr>
            <a:r>
              <a:rPr sz="1800" dirty="0" err="1">
                <a:solidFill>
                  <a:srgbClr val="002060"/>
                </a:solidFill>
              </a:rPr>
              <a:t>Контролируйте</a:t>
            </a:r>
            <a:r>
              <a:rPr sz="1800" dirty="0">
                <a:solidFill>
                  <a:srgbClr val="002060"/>
                </a:solidFill>
              </a:rPr>
              <a:t> </a:t>
            </a:r>
            <a:r>
              <a:rPr sz="1800" dirty="0" err="1">
                <a:solidFill>
                  <a:srgbClr val="002060"/>
                </a:solidFill>
              </a:rPr>
              <a:t>выполнение</a:t>
            </a:r>
            <a:r>
              <a:rPr sz="1800" dirty="0">
                <a:solidFill>
                  <a:srgbClr val="002060"/>
                </a:solidFill>
              </a:rPr>
              <a:t> </a:t>
            </a:r>
            <a:r>
              <a:rPr sz="1800" dirty="0" err="1">
                <a:solidFill>
                  <a:srgbClr val="002060"/>
                </a:solidFill>
              </a:rPr>
              <a:t>своего</a:t>
            </a:r>
            <a:r>
              <a:rPr sz="1800" dirty="0">
                <a:solidFill>
                  <a:srgbClr val="002060"/>
                </a:solidFill>
              </a:rPr>
              <a:t> </a:t>
            </a:r>
            <a:r>
              <a:rPr sz="1800" dirty="0" err="1">
                <a:solidFill>
                  <a:srgbClr val="002060"/>
                </a:solidFill>
              </a:rPr>
              <a:t>финансового</a:t>
            </a:r>
            <a:r>
              <a:rPr sz="1800" dirty="0">
                <a:solidFill>
                  <a:srgbClr val="002060"/>
                </a:solidFill>
              </a:rPr>
              <a:t> </a:t>
            </a:r>
            <a:r>
              <a:rPr sz="1800" dirty="0" err="1">
                <a:solidFill>
                  <a:srgbClr val="002060"/>
                </a:solidFill>
              </a:rPr>
              <a:t>плана</a:t>
            </a:r>
            <a:r>
              <a:rPr sz="1800" dirty="0">
                <a:solidFill>
                  <a:srgbClr val="002060"/>
                </a:solidFill>
              </a:rPr>
              <a:t>, </a:t>
            </a:r>
            <a:r>
              <a:rPr sz="1800" dirty="0" err="1">
                <a:solidFill>
                  <a:srgbClr val="002060"/>
                </a:solidFill>
              </a:rPr>
              <a:t>корректируйте</a:t>
            </a:r>
            <a:r>
              <a:rPr sz="1800" dirty="0">
                <a:solidFill>
                  <a:srgbClr val="002060"/>
                </a:solidFill>
              </a:rPr>
              <a:t> </a:t>
            </a:r>
            <a:r>
              <a:rPr sz="1800" dirty="0" err="1">
                <a:solidFill>
                  <a:srgbClr val="002060"/>
                </a:solidFill>
              </a:rPr>
              <a:t>его</a:t>
            </a:r>
            <a:r>
              <a:rPr sz="1800" dirty="0">
                <a:solidFill>
                  <a:srgbClr val="002060"/>
                </a:solidFill>
              </a:rPr>
              <a:t>, </a:t>
            </a:r>
            <a:r>
              <a:rPr sz="1800" dirty="0" err="1">
                <a:solidFill>
                  <a:srgbClr val="002060"/>
                </a:solidFill>
              </a:rPr>
              <a:t>перенаправляйте</a:t>
            </a:r>
            <a:r>
              <a:rPr sz="1800" dirty="0">
                <a:solidFill>
                  <a:srgbClr val="002060"/>
                </a:solidFill>
              </a:rPr>
              <a:t> свои </a:t>
            </a:r>
            <a:r>
              <a:rPr sz="1800" dirty="0" err="1">
                <a:solidFill>
                  <a:srgbClr val="002060"/>
                </a:solidFill>
              </a:rPr>
              <a:t>свободные</a:t>
            </a:r>
            <a:r>
              <a:rPr sz="1800" dirty="0">
                <a:solidFill>
                  <a:srgbClr val="002060"/>
                </a:solidFill>
              </a:rPr>
              <a:t> </a:t>
            </a:r>
            <a:r>
              <a:rPr sz="1800" dirty="0" err="1">
                <a:solidFill>
                  <a:srgbClr val="002060"/>
                </a:solidFill>
              </a:rPr>
              <a:t>деньги</a:t>
            </a:r>
            <a:r>
              <a:rPr sz="1800" dirty="0">
                <a:solidFill>
                  <a:srgbClr val="002060"/>
                </a:solidFill>
              </a:rPr>
              <a:t> в </a:t>
            </a:r>
            <a:r>
              <a:rPr sz="1800" dirty="0" err="1">
                <a:solidFill>
                  <a:srgbClr val="002060"/>
                </a:solidFill>
              </a:rPr>
              <a:t>выгодные</a:t>
            </a:r>
            <a:r>
              <a:rPr sz="1800" dirty="0">
                <a:solidFill>
                  <a:srgbClr val="002060"/>
                </a:solidFill>
              </a:rPr>
              <a:t> </a:t>
            </a:r>
            <a:r>
              <a:rPr sz="1800" dirty="0" err="1">
                <a:solidFill>
                  <a:srgbClr val="002060"/>
                </a:solidFill>
              </a:rPr>
              <a:t>инвестиции</a:t>
            </a:r>
            <a:endParaRPr sz="1800" dirty="0">
              <a:solidFill>
                <a:srgbClr val="002060"/>
              </a:solidFill>
            </a:endParaRPr>
          </a:p>
          <a:p>
            <a:pPr marL="323779" indent="-323779" algn="just" defTabSz="303956">
              <a:spcBef>
                <a:spcPts val="2180"/>
              </a:spcBef>
              <a:defRPr sz="1800">
                <a:solidFill>
                  <a:srgbClr val="000000"/>
                </a:solidFill>
              </a:defRPr>
            </a:pPr>
            <a:r>
              <a:rPr sz="1800" dirty="0" err="1">
                <a:solidFill>
                  <a:srgbClr val="002060"/>
                </a:solidFill>
              </a:rPr>
              <a:t>Постоянно</a:t>
            </a:r>
            <a:r>
              <a:rPr sz="1800" dirty="0">
                <a:solidFill>
                  <a:srgbClr val="002060"/>
                </a:solidFill>
              </a:rPr>
              <a:t> </a:t>
            </a:r>
            <a:r>
              <a:rPr sz="1800" dirty="0" err="1">
                <a:solidFill>
                  <a:srgbClr val="002060"/>
                </a:solidFill>
              </a:rPr>
              <a:t>совершенствуйте</a:t>
            </a:r>
            <a:r>
              <a:rPr sz="1800" dirty="0">
                <a:solidFill>
                  <a:srgbClr val="002060"/>
                </a:solidFill>
              </a:rPr>
              <a:t> свои </a:t>
            </a:r>
            <a:r>
              <a:rPr sz="1800" dirty="0" err="1">
                <a:solidFill>
                  <a:srgbClr val="002060"/>
                </a:solidFill>
              </a:rPr>
              <a:t>знания</a:t>
            </a:r>
            <a:r>
              <a:rPr sz="1800" dirty="0">
                <a:solidFill>
                  <a:srgbClr val="002060"/>
                </a:solidFill>
              </a:rPr>
              <a:t> в </a:t>
            </a:r>
            <a:r>
              <a:rPr sz="1800" dirty="0" err="1">
                <a:solidFill>
                  <a:srgbClr val="002060"/>
                </a:solidFill>
              </a:rPr>
              <a:t>экономике</a:t>
            </a:r>
            <a:r>
              <a:rPr sz="1800" dirty="0">
                <a:solidFill>
                  <a:srgbClr val="002060"/>
                </a:solidFill>
              </a:rPr>
              <a:t> и </a:t>
            </a:r>
            <a:r>
              <a:rPr sz="1800" dirty="0" err="1">
                <a:solidFill>
                  <a:srgbClr val="002060"/>
                </a:solidFill>
              </a:rPr>
              <a:t>финансах</a:t>
            </a:r>
            <a:endParaRPr sz="1800" dirty="0">
              <a:solidFill>
                <a:srgbClr val="002060"/>
              </a:solidFill>
            </a:endParaRPr>
          </a:p>
        </p:txBody>
      </p:sp>
      <p:pic>
        <p:nvPicPr>
          <p:cNvPr id="87" name="smesh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93094" y="5400296"/>
            <a:ext cx="1339454" cy="1339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Без заголовка1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8307" y="408137"/>
            <a:ext cx="1292982" cy="15054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40759301"/>
      </p:ext>
    </p:extLst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userscontent2.emaze.com/images/0e14447d-ee5e-41a9-9214-9406fce6c3ca/409452b40088d89aa9f7466bc0103d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74" y="0"/>
            <a:ext cx="91604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904656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 финансовой грамотности педагогов.</a:t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Совершенствование профессиональных компетенций педагогических работников в области финансовой грамотности.</a:t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Формирование финансовой грамотности педагогов ДОУ.</a:t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Создание условия для формирования элементарных экономических знаний у детей.</a:t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12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userscontent2.emaze.com/images/0e14447d-ee5e-41a9-9214-9406fce6c3ca/409452b40088d89aa9f7466bc0103d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74" y="0"/>
            <a:ext cx="91604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2" y="332656"/>
            <a:ext cx="8229600" cy="432048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Повестка:</a:t>
            </a:r>
            <a:b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«Интеграция основ финансово-экономической грамотности в дошкольный образовательный процесс».</a:t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 Анализ выполнения решений предыдущего педсовета «Формирование у детей готовности и способности к реализации творческого потенциала в духовной и предметно-продуктивной деятельности через приобщение их к народному искусству и культурному наследию» (старший воспитатель Лобанова Ю.Н).</a:t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 Стратегия повышения финансовой грамотности в РФ (старший воспитатель Лобанова Ю.Н.).</a:t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1.3. Выступления педагогов групп на тему «Формирование финансовой грамотности детей дошкольного возраста».</a:t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1.3.1. Обзор программы «Тропинка в экономику» под редакцией А. Д. Шатовой (воспитатель Коваленко А.А.).</a:t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1.3.2. Анализ опроса родителей «Формирование основ финансовой грамотности у детей дошкольного возраста» (старший воспитатель Лобанова Ю.Н.).</a:t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1.3.3. Мозговой штурм «Финансовая грамотность» (воспитатель Булатова Р.Р.)</a:t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Разное.</a:t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375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userscontent2.emaze.com/images/0e14447d-ee5e-41a9-9214-9406fce6c3ca/409452b40088d89aa9f7466bc0103d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74" y="0"/>
            <a:ext cx="91604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hape 4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49833">
              <a:defRPr sz="4928" spc="-98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b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 — это совокупность знаний, навыков и установок в сфере финансового поведения человека, ведущих к улучшению благосостояния и повышению качества жизни.</a:t>
            </a:r>
            <a:br>
              <a:rPr lang="ru-RU" sz="31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 помогает каждому человеку управлять своими средствами грамотно и выгодно.</a:t>
            </a:r>
            <a:br>
              <a:rPr lang="ru-RU" sz="31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1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/>
            </a:br>
            <a:endParaRPr sz="4928" b="1" spc="-98" dirty="0">
              <a:solidFill>
                <a:srgbClr val="EEEEE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Без заголовка1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63650" y="3284984"/>
            <a:ext cx="2705101" cy="31496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43157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userscontent2.emaze.com/images/0e14447d-ee5e-41a9-9214-9406fce6c3ca/409452b40088d89aa9f7466bc0103d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74" y="0"/>
            <a:ext cx="91604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3052544" y="-458574"/>
            <a:ext cx="5848772" cy="1119099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rgbClr val="EED501"/>
                </a:solidFill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br>
              <a:rPr lang="ru-RU" sz="3400" b="1" spc="-10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400" b="1" spc="-10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400" b="1" spc="-10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400" b="1" spc="-10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400" b="1" spc="-10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400" b="1" spc="-10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400" b="1" spc="-10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400" b="1" spc="-10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400" b="1" spc="-10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400" b="1" spc="-10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400" b="1" spc="-10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400" b="1" spc="-10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400" b="1" spc="-10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3100" b="1" spc="-10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7" name="Совунья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25384" y="5319010"/>
            <a:ext cx="1511829" cy="1511829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Без заголовка1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8307" y="408137"/>
            <a:ext cx="1292982" cy="150544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BD34A589-8FF7-403A-A582-B1FC9CC6E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381" y="3056028"/>
            <a:ext cx="8229600" cy="4525963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1030" name="Picture 6" descr="https://cdn.book24.ru/v2/ITD000000000596479/COVER/cover13d__w820.jpg">
            <a:extLst>
              <a:ext uri="{FF2B5EF4-FFF2-40B4-BE49-F238E27FC236}">
                <a16:creationId xmlns:a16="http://schemas.microsoft.com/office/drawing/2014/main" id="{A89D60FD-7AA6-4895-BC3B-1B894DC39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857" y="332656"/>
            <a:ext cx="4001564" cy="572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88741"/>
      </p:ext>
    </p:extLst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userscontent2.emaze.com/images/0e14447d-ee5e-41a9-9214-9406fce6c3ca/409452b40088d89aa9f7466bc0103d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74" y="0"/>
            <a:ext cx="91604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hape 40"/>
          <p:cNvSpPr>
            <a:spLocks noGrp="1"/>
          </p:cNvSpPr>
          <p:nvPr>
            <p:ph type="title"/>
          </p:nvPr>
        </p:nvSpPr>
        <p:spPr>
          <a:xfrm>
            <a:off x="2375247" y="692696"/>
            <a:ext cx="6768752" cy="473377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49833">
              <a:defRPr sz="4928" spc="-98"/>
            </a:lvl1pPr>
          </a:lstStyle>
          <a:p>
            <a:pPr lvl="0" algn="l">
              <a:defRPr sz="1800" b="0" spc="0">
                <a:solidFill>
                  <a:srgbClr val="000000"/>
                </a:solidFill>
              </a:defRPr>
            </a:pPr>
            <a:r>
              <a:rPr lang="ru-RU" sz="2000" b="1" i="1" u="sng" spc="-9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sz="2000" b="1" i="1" spc="-98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последнее время встал вопрос о том, что современный человек должен обладать деловыми качествами. Эти требования общества сделали проблему экономического воспитания актуальной уже применительно к дошкольному возрасту, так как ребенок поневоле встречается с экономикой, даже если его не учат этому.</a:t>
            </a:r>
            <a:r>
              <a:rPr lang="ru-RU" sz="1600" b="1" i="1" spc="-98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b="1" i="1" u="sng" spc="-98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b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понимать и ценить окружающий предметный мир (мир вещей как результат труда людей);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уважать людей, умеющих трудиться и честно зарабатывать деньги;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осознавать на доступном старшим дошкольникам уровне взаимосвязь понятий "труд-продукт-деньги" и "стоимость продукта в зависимости от его качества», видеть красоту человеческого творения;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признавать авторитетными качества человека-хозяина, значимость которых следует возрождать: бережливость, экономность, рациональность, деловитость, трудолюбие и вместе с тем щедрость, честность, отзывчивость;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правильно вести себя в реальных жизненных ситуациях, развивать разумные потребности.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1800" spc="-98" dirty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pic>
        <p:nvPicPr>
          <p:cNvPr id="5" name="Без заголовка1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6474" y="279399"/>
            <a:ext cx="2705101" cy="31496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32521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userscontent2.emaze.com/images/0e14447d-ee5e-41a9-9214-9406fce6c3ca/409452b40088d89aa9f7466bc0103d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" y="0"/>
            <a:ext cx="91604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hape 40"/>
          <p:cNvSpPr>
            <a:spLocks noGrp="1"/>
          </p:cNvSpPr>
          <p:nvPr>
            <p:ph type="title"/>
          </p:nvPr>
        </p:nvSpPr>
        <p:spPr>
          <a:xfrm>
            <a:off x="2426249" y="0"/>
            <a:ext cx="6768752" cy="5500996"/>
          </a:xfrm>
          <a:prstGeom prst="rect">
            <a:avLst/>
          </a:prstGeom>
        </p:spPr>
        <p:txBody>
          <a:bodyPr>
            <a:normAutofit/>
          </a:bodyPr>
          <a:lstStyle>
            <a:lvl1pPr defTabSz="449833">
              <a:defRPr sz="4928" spc="-98"/>
            </a:lvl1pPr>
          </a:lstStyle>
          <a:p>
            <a:pPr algn="l"/>
            <a:r>
              <a:rPr lang="ru-RU" sz="1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построения </a:t>
            </a:r>
            <a:r>
              <a:rPr lang="ru-RU" sz="1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прогррамы</a:t>
            </a:r>
            <a:r>
              <a:rPr lang="ru-RU" sz="1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учёт возрастных, индивидуальных, психических особенностей старших дошкольников.</a:t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интерес старших дошкольников к экономическим явлениям как к явлениям окружающей действительности.</a:t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комплексный подход к развитию личности дошкольника, который выражается в тесной связи этического, трудового и экономического воспитания.</a:t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блока программы: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«Труд-продукт (товар)»</a:t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«Деньги, цена (стоимость)»</a:t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«Реклама: желания и возможности»</a:t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«Полезные навыки и привычки в быту – тоже экономика»</a:t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каждом блоке раскрываются педагогические задачи, содержание работы, основные понятия, методические рекомендации по созданию игровой и предметной среды. Рекомендуется последовательное освоение каждого блока, но возможно автономное изучение одного из них в виде мини-программы.</a:t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1600" b="1" spc="-98" dirty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pic>
        <p:nvPicPr>
          <p:cNvPr id="5" name="Без заголовка1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6474" y="279399"/>
            <a:ext cx="2705101" cy="31496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30124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userscontent2.emaze.com/images/0e14447d-ee5e-41a9-9214-9406fce6c3ca/409452b40088d89aa9f7466bc0103d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74" y="0"/>
            <a:ext cx="91604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hape 40"/>
          <p:cNvSpPr>
            <a:spLocks noGrp="1"/>
          </p:cNvSpPr>
          <p:nvPr>
            <p:ph type="title"/>
          </p:nvPr>
        </p:nvSpPr>
        <p:spPr>
          <a:xfrm>
            <a:off x="5943529" y="694724"/>
            <a:ext cx="3535373" cy="4463884"/>
          </a:xfrm>
          <a:prstGeom prst="rect">
            <a:avLst/>
          </a:prstGeom>
        </p:spPr>
        <p:txBody>
          <a:bodyPr>
            <a:normAutofit/>
          </a:bodyPr>
          <a:lstStyle>
            <a:lvl1pPr defTabSz="449833">
              <a:defRPr sz="4928" spc="-98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endParaRPr sz="4400" b="1" spc="-98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50" name="Picture 2" descr="Диаграмма ответов в Формах. Вопрос: 11. Как Вы относитесь к занятиям по основам финансовой грамотности в ДОО?. Количество ответов: 49&amp;nbsp;ответов.">
            <a:extLst>
              <a:ext uri="{FF2B5EF4-FFF2-40B4-BE49-F238E27FC236}">
                <a16:creationId xmlns:a16="http://schemas.microsoft.com/office/drawing/2014/main" id="{029B93E1-F124-4728-9AFE-8DFC898A5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331" y="665262"/>
            <a:ext cx="7100365" cy="305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Без заголовка12.png">
            <a:extLst>
              <a:ext uri="{FF2B5EF4-FFF2-40B4-BE49-F238E27FC236}">
                <a16:creationId xmlns:a16="http://schemas.microsoft.com/office/drawing/2014/main" id="{565AFB6F-D665-4618-A10B-560D05E4BF9A}"/>
              </a:ext>
            </a:extLst>
          </p:cNvPr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849" y="423415"/>
            <a:ext cx="2705101" cy="31496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27161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userscontent2.emaze.com/images/0e14447d-ee5e-41a9-9214-9406fce6c3ca/409452b40088d89aa9f7466bc0103d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74" y="0"/>
            <a:ext cx="91604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hape 40"/>
          <p:cNvSpPr>
            <a:spLocks noGrp="1"/>
          </p:cNvSpPr>
          <p:nvPr>
            <p:ph type="title"/>
          </p:nvPr>
        </p:nvSpPr>
        <p:spPr>
          <a:xfrm>
            <a:off x="5296965" y="-484876"/>
            <a:ext cx="3693882" cy="4489939"/>
          </a:xfrm>
          <a:prstGeom prst="rect">
            <a:avLst/>
          </a:prstGeom>
        </p:spPr>
        <p:txBody>
          <a:bodyPr>
            <a:normAutofit/>
          </a:bodyPr>
          <a:lstStyle>
            <a:lvl1pPr defTabSz="449833">
              <a:defRPr sz="4928" spc="-98"/>
            </a:lvl1pPr>
          </a:lstStyle>
          <a:p>
            <a:pPr lvl="0"/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Диаграмма ответов в Формах. Вопрос: 12. Какая помощь по формированию у ребенка финансовой грамотности Вам нужна?. Количество ответов: 49&amp;nbsp;ответов.">
            <a:extLst>
              <a:ext uri="{FF2B5EF4-FFF2-40B4-BE49-F238E27FC236}">
                <a16:creationId xmlns:a16="http://schemas.microsoft.com/office/drawing/2014/main" id="{F5E925A7-F4A3-468C-A98D-BE79C8912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630" y="548680"/>
            <a:ext cx="7309730" cy="307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Без заголовка12.png">
            <a:extLst>
              <a:ext uri="{FF2B5EF4-FFF2-40B4-BE49-F238E27FC236}">
                <a16:creationId xmlns:a16="http://schemas.microsoft.com/office/drawing/2014/main" id="{53E9A6CA-1218-4406-AD29-6048377BDD03}"/>
              </a:ext>
            </a:extLst>
          </p:cNvPr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3528" y="826628"/>
            <a:ext cx="2160240" cy="279822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039228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694</TotalTime>
  <Words>301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Тема2</vt:lpstr>
      <vt:lpstr>                Муниципальное дошкольное образовательное автономное учреждение  «Детский сад № 63 общеразвивающего вида с приоритетным осуществлением  познавательно-речевого развития воспитанников «Ракета» г. Орска   </vt:lpstr>
      <vt:lpstr>Цель:  повышение  финансовой грамотности педагогов.  Задачи:  1. Совершенствование профессиональных компетенций педагогических работников в области финансовой грамотности. 2. Формирование финансовой грамотности педагогов ДОУ. 3. Создание условия для формирования элементарных экономических знаний у детей. </vt:lpstr>
      <vt:lpstr>Повестка: 1. «Интеграция основ финансово-экономической грамотности в дошкольный образовательный процесс». 1.1. Анализ выполнения решений предыдущего педсовета «Формирование у детей готовности и способности к реализации творческого потенциала в духовной и предметно-продуктивной деятельности через приобщение их к народному искусству и культурному наследию» (старший воспитатель Лобанова Ю.Н). 1.2. Стратегия повышения финансовой грамотности в РФ (старший воспитатель Лобанова Ю.Н.). 1.3. Выступления педагогов групп на тему «Формирование финансовой грамотности детей дошкольного возраста». 1.3.1. Обзор программы «Тропинка в экономику» под редакцией А. Д. Шатовой (воспитатель Коваленко А.А.). 1.3.2. Анализ опроса родителей «Формирование основ финансовой грамотности у детей дошкольного возраста» (старший воспитатель Лобанова Ю.Н.). 1.3.3. Мозговой штурм «Финансовая грамотность» (воспитатель Булатова Р.Р.) 2. Разное. </vt:lpstr>
      <vt:lpstr>      Финансовая грамотность — это совокупность знаний, навыков и установок в сфере финансового поведения человека, ведущих к улучшению благосостояния и повышению качества жизни. Финансовая грамотность помогает каждому человеку управлять своими средствами грамотно и выгодно.    </vt:lpstr>
      <vt:lpstr>             </vt:lpstr>
      <vt:lpstr>Актуальность – в последнее время встал вопрос о том, что современный человек должен обладать деловыми качествами. Эти требования общества сделали проблему экономического воспитания актуальной уже применительно к дошкольному возрасту, так как ребенок поневоле встречается с экономикой, даже если его не учат этому.  Цель: - понимать и ценить окружающий предметный мир (мир вещей как результат труда людей); - уважать людей, умеющих трудиться и честно зарабатывать деньги; - осознавать на доступном старшим дошкольникам уровне взаимосвязь понятий "труд-продукт-деньги" и "стоимость продукта в зависимости от его качества», видеть красоту человеческого творения; - признавать авторитетными качества человека-хозяина, значимость которых следует возрождать: бережливость, экономность, рациональность, деловитость, трудолюбие и вместе с тем щедрость, честность, отзывчивость; - правильно вести себя в реальных жизненных ситуациях, развивать разумные потребности. </vt:lpstr>
      <vt:lpstr>Принципы построения прогррамы: - учёт возрастных, индивидуальных, психических особенностей старших дошкольников. - интерес старших дошкольников к экономическим явлениям как к явлениям окружающей действительности. - комплексный подход к развитию личности дошкольника, который выражается в тесной связи этического, трудового и экономического воспитания.  4 блока программы: «Труд-продукт (товар)» «Деньги, цена (стоимость)» «Реклама: желания и возможности» «Полезные навыки и привычки в быту – тоже экономика»   В каждом блоке раскрываются педагогические задачи, содержание работы, основные понятия, методические рекомендации по созданию игровой и предметной среды. Рекомендуется последовательное освоение каждого блока, но возможно автономное изучение одного из них в виде мини-программы. </vt:lpstr>
      <vt:lpstr>Презентация PowerPoint</vt:lpstr>
      <vt:lpstr>Презентация PowerPoint</vt:lpstr>
      <vt:lpstr>Презентация PowerPoint</vt:lpstr>
      <vt:lpstr>Мозговой штурм   «ФИНАНСОВАЯ ГРАМОТНОСТЬ»</vt:lpstr>
      <vt:lpstr>Золотые правила финансовой грамотности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DETSAD38</dc:creator>
  <cp:lastModifiedBy>Пользователь</cp:lastModifiedBy>
  <cp:revision>32</cp:revision>
  <dcterms:created xsi:type="dcterms:W3CDTF">2019-04-10T02:11:26Z</dcterms:created>
  <dcterms:modified xsi:type="dcterms:W3CDTF">2022-05-10T14:48:31Z</dcterms:modified>
</cp:coreProperties>
</file>